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0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64"/>
  </p:notesMasterIdLst>
  <p:sldIdLst>
    <p:sldId id="256" r:id="rId2"/>
    <p:sldId id="303" r:id="rId3"/>
    <p:sldId id="258" r:id="rId4"/>
    <p:sldId id="261" r:id="rId5"/>
    <p:sldId id="334" r:id="rId6"/>
    <p:sldId id="263" r:id="rId7"/>
    <p:sldId id="299" r:id="rId8"/>
    <p:sldId id="265" r:id="rId9"/>
    <p:sldId id="304" r:id="rId10"/>
    <p:sldId id="311" r:id="rId11"/>
    <p:sldId id="312" r:id="rId12"/>
    <p:sldId id="332" r:id="rId13"/>
    <p:sldId id="305" r:id="rId14"/>
    <p:sldId id="306" r:id="rId15"/>
    <p:sldId id="307" r:id="rId16"/>
    <p:sldId id="308" r:id="rId17"/>
    <p:sldId id="314" r:id="rId18"/>
    <p:sldId id="324" r:id="rId19"/>
    <p:sldId id="325" r:id="rId20"/>
    <p:sldId id="309" r:id="rId21"/>
    <p:sldId id="313" r:id="rId22"/>
    <p:sldId id="267" r:id="rId23"/>
    <p:sldId id="316" r:id="rId24"/>
    <p:sldId id="317" r:id="rId25"/>
    <p:sldId id="318" r:id="rId26"/>
    <p:sldId id="319" r:id="rId27"/>
    <p:sldId id="315" r:id="rId28"/>
    <p:sldId id="272" r:id="rId29"/>
    <p:sldId id="322" r:id="rId30"/>
    <p:sldId id="275" r:id="rId31"/>
    <p:sldId id="273" r:id="rId32"/>
    <p:sldId id="274" r:id="rId33"/>
    <p:sldId id="276" r:id="rId34"/>
    <p:sldId id="277" r:id="rId35"/>
    <p:sldId id="278" r:id="rId36"/>
    <p:sldId id="326" r:id="rId37"/>
    <p:sldId id="328" r:id="rId38"/>
    <p:sldId id="329" r:id="rId39"/>
    <p:sldId id="330" r:id="rId40"/>
    <p:sldId id="331" r:id="rId41"/>
    <p:sldId id="279" r:id="rId42"/>
    <p:sldId id="280" r:id="rId43"/>
    <p:sldId id="281" r:id="rId44"/>
    <p:sldId id="282" r:id="rId45"/>
    <p:sldId id="283" r:id="rId46"/>
    <p:sldId id="284" r:id="rId47"/>
    <p:sldId id="285" r:id="rId48"/>
    <p:sldId id="286" r:id="rId49"/>
    <p:sldId id="288" r:id="rId50"/>
    <p:sldId id="289" r:id="rId51"/>
    <p:sldId id="290" r:id="rId52"/>
    <p:sldId id="291" r:id="rId53"/>
    <p:sldId id="327" r:id="rId54"/>
    <p:sldId id="292" r:id="rId55"/>
    <p:sldId id="293" r:id="rId56"/>
    <p:sldId id="294" r:id="rId57"/>
    <p:sldId id="295" r:id="rId58"/>
    <p:sldId id="296" r:id="rId59"/>
    <p:sldId id="297" r:id="rId60"/>
    <p:sldId id="333" r:id="rId61"/>
    <p:sldId id="320" r:id="rId62"/>
    <p:sldId id="321" r:id="rId6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E79"/>
    <a:srgbClr val="4E8F00"/>
    <a:srgbClr val="76D6FF"/>
    <a:srgbClr val="941651"/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14"/>
  </p:normalViewPr>
  <p:slideViewPr>
    <p:cSldViewPr snapToGrid="0" snapToObjects="1">
      <p:cViewPr>
        <p:scale>
          <a:sx n="110" d="100"/>
          <a:sy n="110" d="100"/>
        </p:scale>
        <p:origin x="1680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313F8-08AF-2141-BB70-83CA784DA221}" type="datetimeFigureOut">
              <a:rPr lang="en-US" smtClean="0"/>
              <a:t>10/10/20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6AD20-9A53-7847-87C8-ECCD8E6BE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15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6AD20-9A53-7847-87C8-ECCD8E6BEF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11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6AD20-9A53-7847-87C8-ECCD8E6BEF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49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6AD20-9A53-7847-87C8-ECCD8E6BEF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87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6AD20-9A53-7847-87C8-ECCD8E6BEF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42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ACA9166-2726-9147-909E-502CD8E62E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72CE781B-8343-0644-82A2-1E1DFD32A2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A88ED83-FECD-6E43-89F1-31F040A43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0EFEE-2756-4A20-BF2A-63F0A94F99AC}" type="datetime4">
              <a:rPr lang="en-US" smtClean="0"/>
              <a:pPr/>
              <a:t>October 10, 2020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1CAA120-47B1-9A4B-9102-D02EDF50E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ABE4125-7B5C-184B-8ABA-788931FEC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6686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C831B29-B467-8F4A-B80A-80921A416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6A24FDF-5ABC-9546-91C8-B22586D887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98C4025-F3A9-FB40-A398-C2393AA78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0EFEE-2756-4A20-BF2A-63F0A94F99AC}" type="datetime4">
              <a:rPr lang="en-US" smtClean="0"/>
              <a:pPr/>
              <a:t>October 10, 2020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EB4A763-6765-B74E-A94D-8664EF645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76B909B-C7F2-FC42-A551-DB0FDCCC6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91282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8B7D6C9C-DACD-1E4D-8FE1-7C5FBF2E9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2427EE6C-1F53-ED40-B9DD-AE8D64451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8B4CEFD-E8BE-8948-B6CC-067A8CF3E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0EFEE-2756-4A20-BF2A-63F0A94F99AC}" type="datetime4">
              <a:rPr lang="en-US" smtClean="0"/>
              <a:pPr/>
              <a:t>October 10, 2020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B79EE9D-FBA8-7348-8BD1-1AACE1543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962FAE3-4EC2-CF4A-BE98-634A85755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90186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FD9B4B7-8695-3F49-B9E5-3947F8A4B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DFBB831-61A7-A045-8A8F-8262611D62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98E3135-1771-5F47-9EC5-59CE77C99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0EFEE-2756-4A20-BF2A-63F0A94F99AC}" type="datetime4">
              <a:rPr lang="en-US" smtClean="0"/>
              <a:pPr/>
              <a:t>October 10, 2020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4A69DCB-0EC9-6B41-BF50-FFBD250D7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B318586-556D-8244-BA6F-D86F31943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564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167A82A-7A8B-0C49-8609-194CFD6FF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F704390-376F-EB4F-91C5-F335541E9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5955D9F-A61A-EF42-8579-6D4001ABF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0EFEE-2756-4A20-BF2A-63F0A94F99AC}" type="datetime4">
              <a:rPr lang="en-US" smtClean="0"/>
              <a:pPr/>
              <a:t>October 10, 2020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1197985-E321-CD4F-A8FA-4DDA49F9D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FDD3376-C615-144A-8E14-2AE87FE7D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87103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AB7C645-1F67-E74A-B6CE-9169CE45D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077DEA1-9DDA-5641-A6BD-44A8B3F28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709D31C-68E0-9C48-9AD5-E401A071A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7D8DB07-AC70-1F48-B2E1-8E5F4A653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0EFEE-2756-4A20-BF2A-63F0A94F99AC}" type="datetime4">
              <a:rPr lang="en-US" smtClean="0"/>
              <a:pPr/>
              <a:t>October 10, 2020</a:t>
            </a:fld>
            <a:endParaRPr lang="en-US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6BDF303-AE68-3B4B-8C62-0B0E3FF8C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3DAA3C8-0DE0-004C-A44B-ADA185EC5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99081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B52E8D-BBBD-8E45-8320-1EDED0CAC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4675922-4ECC-5340-BF49-29695DF38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5DB0398-06DE-754C-A4F0-515801FCCC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4CE1B2F9-183D-C343-B85E-7D22DBF02A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D477CD8-9546-1E4F-8039-3F0DC15D08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86EBAC89-AAF3-7B4A-83F9-C08FADD24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0EFEE-2756-4A20-BF2A-63F0A94F99AC}" type="datetime4">
              <a:rPr lang="en-US" smtClean="0"/>
              <a:pPr/>
              <a:t>October 10, 2020</a:t>
            </a:fld>
            <a:endParaRPr lang="en-US" dirty="0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B04E9F8-2B3E-1844-AE57-5E95C3EE7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B554FD14-C997-1045-BBA8-830F7931A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53175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BB0680-8FA7-0A4D-943D-4183E6873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E890ED5B-5D68-954C-A305-C43E8B9B4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0EFEE-2756-4A20-BF2A-63F0A94F99AC}" type="datetime4">
              <a:rPr lang="en-US" smtClean="0"/>
              <a:pPr/>
              <a:t>October 10, 2020</a:t>
            </a:fld>
            <a:endParaRPr lang="en-US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0DEDA318-A0DD-9C49-912B-0F317446D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805D75D1-0FE0-4042-A0F3-A6F0C505E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75242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63114AA3-1238-774C-933E-BC6F6962C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0EFEE-2756-4A20-BF2A-63F0A94F99AC}" type="datetime4">
              <a:rPr lang="en-US" smtClean="0"/>
              <a:pPr/>
              <a:t>October 10, 2020</a:t>
            </a:fld>
            <a:endParaRPr lang="en-US" dirty="0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97BDF76-FDF5-D044-AA84-980BE66CE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BCA8271-D2B9-D84D-AEFC-FB2A85A78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22350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53E4F5-3CE5-5D4A-A324-6AE515DF1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FB09724-2FCF-1B47-BD4B-076FBF334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202BB612-779C-DE43-AE38-6B2BF3D442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D271ADA-2491-3A4B-A042-03216CFDD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0EFEE-2756-4A20-BF2A-63F0A94F99AC}" type="datetime4">
              <a:rPr lang="en-US" smtClean="0"/>
              <a:pPr/>
              <a:t>October 10, 2020</a:t>
            </a:fld>
            <a:endParaRPr lang="en-US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12DD8FC-5367-5E49-81C0-9B21F0CBC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F2765FA-B2A6-8F41-A54A-69298BC97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01429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D27CDAB-25A5-644D-8EDD-BB1C02C16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4F390AA6-AF07-3449-8175-EF9C27D565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CB73BBF4-C26B-FA43-B644-EA6EA23C3A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8E07CF3-9B3B-9F4C-B84F-322C51A3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0EFEE-2756-4A20-BF2A-63F0A94F99AC}" type="datetime4">
              <a:rPr lang="en-US" smtClean="0"/>
              <a:pPr/>
              <a:t>October 10, 2020</a:t>
            </a:fld>
            <a:endParaRPr lang="en-US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2CD0BE6-79E5-0746-88C3-ABC706557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3CF84A4-8931-FA4B-879D-79E629419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06153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4116FADD-8A1E-A145-9A92-E40CDA6C8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1307F61-326B-7042-845B-D1E7796BA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FA40DDE-434B-404A-9B4E-27BDECC7F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0EFEE-2756-4A20-BF2A-63F0A94F99AC}" type="datetime4">
              <a:rPr lang="en-US" smtClean="0"/>
              <a:pPr/>
              <a:t>October 10, 2020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9C18757-E93B-9141-B703-62A6BA521C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5D41D59-E76A-F140-AA5B-C4772A03E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920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gif"/><Relationship Id="rId4" Type="http://schemas.openxmlformats.org/officeDocument/2006/relationships/image" Target="../media/image61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69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gif"/><Relationship Id="rId4" Type="http://schemas.openxmlformats.org/officeDocument/2006/relationships/image" Target="../media/image72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87.png"/><Relationship Id="rId4" Type="http://schemas.openxmlformats.org/officeDocument/2006/relationships/image" Target="../media/image86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7" Type="http://schemas.openxmlformats.org/officeDocument/2006/relationships/image" Target="../media/image99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image" Target="../media/image97.emf"/><Relationship Id="rId4" Type="http://schemas.openxmlformats.org/officeDocument/2006/relationships/image" Target="../media/image96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osha.europa.eu/en" TargetMode="External"/><Relationship Id="rId5" Type="http://schemas.openxmlformats.org/officeDocument/2006/relationships/hyperlink" Target="http://www.osha.gov/" TargetMode="External"/><Relationship Id="rId4" Type="http://schemas.openxmlformats.org/officeDocument/2006/relationships/image" Target="../media/image10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1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4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DBBC7FF3-2EBF-0442-BD66-47555C9005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3" r="27385" b="-1"/>
          <a:stretch/>
        </p:blipFill>
        <p:spPr>
          <a:xfrm>
            <a:off x="2349120" y="1021"/>
            <a:ext cx="6794879" cy="68559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4613" y="1099671"/>
            <a:ext cx="4749387" cy="3367554"/>
          </a:xfrm>
        </p:spPr>
        <p:txBody>
          <a:bodyPr anchor="b">
            <a:normAutofit/>
          </a:bodyPr>
          <a:lstStyle/>
          <a:p>
            <a:r>
              <a:rPr lang="en-US" sz="4800" b="1" dirty="0"/>
              <a:t>LABORATUVAR GÜVENLİĞİ </a:t>
            </a:r>
            <a:br>
              <a:rPr lang="en-US" sz="4800" b="1" dirty="0"/>
            </a:br>
            <a:r>
              <a:rPr lang="en-US" sz="4800" b="1" dirty="0"/>
              <a:t>VE </a:t>
            </a:r>
            <a:br>
              <a:rPr lang="en-US" sz="4800" b="1" dirty="0"/>
            </a:br>
            <a:r>
              <a:rPr lang="tr-TR" sz="4800" b="1" dirty="0"/>
              <a:t>  </a:t>
            </a:r>
            <a:r>
              <a:rPr lang="en-US" sz="4800" b="1" dirty="0"/>
              <a:t>İLK YARDIM</a:t>
            </a:r>
          </a:p>
        </p:txBody>
      </p:sp>
      <p:sp>
        <p:nvSpPr>
          <p:cNvPr id="32" name="Freeform: Shape 26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4394613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A8721B8C-EFB6-A040-8798-763DEA850F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1" r="12707" b="1"/>
          <a:stretch/>
        </p:blipFill>
        <p:spPr>
          <a:xfrm>
            <a:off x="20" y="10"/>
            <a:ext cx="4571980" cy="6857990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AF4F68F0-0D44-2149-BC82-77AAA93A4C4E}"/>
              </a:ext>
            </a:extLst>
          </p:cNvPr>
          <p:cNvSpPr txBox="1"/>
          <p:nvPr/>
        </p:nvSpPr>
        <p:spPr>
          <a:xfrm>
            <a:off x="5000634" y="6171180"/>
            <a:ext cx="3840931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tr-TR" sz="1300" b="1" dirty="0">
                <a:solidFill>
                  <a:srgbClr val="FFFFFF"/>
                </a:solidFill>
              </a:rPr>
              <a:t>Gazi Üniversitesi, Fen Fakültesi, Kimya Bölümü</a:t>
            </a:r>
          </a:p>
          <a:p>
            <a:pPr algn="ctr">
              <a:spcAft>
                <a:spcPts val="600"/>
              </a:spcAft>
            </a:pPr>
            <a:r>
              <a:rPr lang="tr-TR" sz="1300" b="1" dirty="0">
                <a:solidFill>
                  <a:srgbClr val="FFFFFF"/>
                </a:solidFill>
              </a:rPr>
              <a:t>2020-2021 Güz Yarıyılı</a:t>
            </a:r>
          </a:p>
        </p:txBody>
      </p:sp>
    </p:spTree>
    <p:extLst>
      <p:ext uri="{BB962C8B-B14F-4D97-AF65-F5344CB8AC3E}">
        <p14:creationId xmlns:p14="http://schemas.microsoft.com/office/powerpoint/2010/main" val="755176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B33DC6A-1F1C-4A06-834E-CFF88F1C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0FE1D5CF-87B8-4A8A-AD3C-01D06A607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656480" cy="6858000"/>
          </a:xfrm>
          <a:custGeom>
            <a:avLst/>
            <a:gdLst>
              <a:gd name="connsiteX0" fmla="*/ 0 w 6208641"/>
              <a:gd name="connsiteY0" fmla="*/ 0 h 6858000"/>
              <a:gd name="connsiteX1" fmla="*/ 5464181 w 6208641"/>
              <a:gd name="connsiteY1" fmla="*/ 0 h 6858000"/>
              <a:gd name="connsiteX2" fmla="*/ 5538086 w 6208641"/>
              <a:gd name="connsiteY2" fmla="*/ 159684 h 6858000"/>
              <a:gd name="connsiteX3" fmla="*/ 6208641 w 6208641"/>
              <a:gd name="connsiteY3" fmla="*/ 3706589 h 6858000"/>
              <a:gd name="connsiteX4" fmla="*/ 5734754 w 6208641"/>
              <a:gd name="connsiteY4" fmla="*/ 6730443 h 6858000"/>
              <a:gd name="connsiteX5" fmla="*/ 5689361 w 6208641"/>
              <a:gd name="connsiteY5" fmla="*/ 6858000 h 6858000"/>
              <a:gd name="connsiteX6" fmla="*/ 0 w 620864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8641" h="6858000">
                <a:moveTo>
                  <a:pt x="0" y="0"/>
                </a:moveTo>
                <a:lnTo>
                  <a:pt x="5464181" y="0"/>
                </a:lnTo>
                <a:lnTo>
                  <a:pt x="5538086" y="159684"/>
                </a:lnTo>
                <a:cubicBezTo>
                  <a:pt x="5961440" y="1172168"/>
                  <a:pt x="6208641" y="2392735"/>
                  <a:pt x="6208641" y="3706589"/>
                </a:cubicBezTo>
                <a:cubicBezTo>
                  <a:pt x="6208641" y="4801467"/>
                  <a:pt x="6036974" y="5831563"/>
                  <a:pt x="5734754" y="6730443"/>
                </a:cubicBezTo>
                <a:lnTo>
                  <a:pt x="568936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60926200-45C2-41E9-839F-31CD5FE4C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2493" cy="6858000"/>
          </a:xfrm>
          <a:custGeom>
            <a:avLst/>
            <a:gdLst>
              <a:gd name="connsiteX0" fmla="*/ 0 w 6203325"/>
              <a:gd name="connsiteY0" fmla="*/ 0 h 6858000"/>
              <a:gd name="connsiteX1" fmla="*/ 5458865 w 6203325"/>
              <a:gd name="connsiteY1" fmla="*/ 0 h 6858000"/>
              <a:gd name="connsiteX2" fmla="*/ 5532770 w 6203325"/>
              <a:gd name="connsiteY2" fmla="*/ 159684 h 6858000"/>
              <a:gd name="connsiteX3" fmla="*/ 6203325 w 6203325"/>
              <a:gd name="connsiteY3" fmla="*/ 3706589 h 6858000"/>
              <a:gd name="connsiteX4" fmla="*/ 5729438 w 6203325"/>
              <a:gd name="connsiteY4" fmla="*/ 6730443 h 6858000"/>
              <a:gd name="connsiteX5" fmla="*/ 5684045 w 6203325"/>
              <a:gd name="connsiteY5" fmla="*/ 6858000 h 6858000"/>
              <a:gd name="connsiteX6" fmla="*/ 0 w 620332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3325" h="6858000">
                <a:moveTo>
                  <a:pt x="0" y="0"/>
                </a:moveTo>
                <a:lnTo>
                  <a:pt x="5458865" y="0"/>
                </a:lnTo>
                <a:lnTo>
                  <a:pt x="5532770" y="159684"/>
                </a:lnTo>
                <a:cubicBezTo>
                  <a:pt x="5956124" y="1172168"/>
                  <a:pt x="6203325" y="2392735"/>
                  <a:pt x="6203325" y="3706589"/>
                </a:cubicBezTo>
                <a:cubicBezTo>
                  <a:pt x="6203325" y="4801467"/>
                  <a:pt x="6031658" y="5831563"/>
                  <a:pt x="5729438" y="6730443"/>
                </a:cubicBezTo>
                <a:lnTo>
                  <a:pt x="568404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kdörtgen 1"/>
          <p:cNvSpPr/>
          <p:nvPr/>
        </p:nvSpPr>
        <p:spPr>
          <a:xfrm>
            <a:off x="366823" y="1106034"/>
            <a:ext cx="3764306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09728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SzPct val="68000"/>
            </a:pPr>
            <a:r>
              <a:rPr lang="en-US" sz="3300" b="1" dirty="0" err="1">
                <a:latin typeface="+mj-lt"/>
                <a:ea typeface="+mj-ea"/>
                <a:cs typeface="+mj-cs"/>
              </a:rPr>
              <a:t>Laboratuvarda</a:t>
            </a:r>
            <a:r>
              <a:rPr lang="en-US" sz="3300" b="1" dirty="0">
                <a:latin typeface="+mj-lt"/>
                <a:ea typeface="+mj-ea"/>
                <a:cs typeface="+mj-cs"/>
              </a:rPr>
              <a:t> </a:t>
            </a:r>
            <a:r>
              <a:rPr lang="en-US" sz="3300" b="1" dirty="0" err="1">
                <a:latin typeface="+mj-lt"/>
                <a:ea typeface="+mj-ea"/>
                <a:cs typeface="+mj-cs"/>
              </a:rPr>
              <a:t>çalışılırken</a:t>
            </a:r>
            <a:r>
              <a:rPr lang="en-US" sz="3300" b="1" dirty="0">
                <a:latin typeface="+mj-lt"/>
                <a:ea typeface="+mj-ea"/>
                <a:cs typeface="+mj-cs"/>
              </a:rPr>
              <a:t> </a:t>
            </a:r>
            <a:r>
              <a:rPr lang="en-US" sz="3300" b="1" dirty="0" err="1">
                <a:latin typeface="+mj-lt"/>
                <a:ea typeface="+mj-ea"/>
                <a:cs typeface="+mj-cs"/>
              </a:rPr>
              <a:t>uzun</a:t>
            </a:r>
            <a:r>
              <a:rPr lang="en-US" sz="3300" b="1" dirty="0">
                <a:latin typeface="+mj-lt"/>
                <a:ea typeface="+mj-ea"/>
                <a:cs typeface="+mj-cs"/>
              </a:rPr>
              <a:t> </a:t>
            </a:r>
            <a:r>
              <a:rPr lang="en-US" sz="3300" b="1" dirty="0" err="1">
                <a:latin typeface="+mj-lt"/>
                <a:ea typeface="+mj-ea"/>
                <a:cs typeface="+mj-cs"/>
              </a:rPr>
              <a:t>beyaz</a:t>
            </a:r>
            <a:r>
              <a:rPr lang="en-US" sz="3300" b="1" dirty="0">
                <a:latin typeface="+mj-lt"/>
                <a:ea typeface="+mj-ea"/>
                <a:cs typeface="+mj-cs"/>
              </a:rPr>
              <a:t> </a:t>
            </a:r>
            <a:r>
              <a:rPr lang="en-US" sz="3300" b="1" dirty="0" err="1">
                <a:latin typeface="+mj-lt"/>
                <a:ea typeface="+mj-ea"/>
                <a:cs typeface="+mj-cs"/>
              </a:rPr>
              <a:t>önlük</a:t>
            </a:r>
            <a:r>
              <a:rPr lang="en-US" sz="3300" b="1" dirty="0">
                <a:latin typeface="+mj-lt"/>
                <a:ea typeface="+mj-ea"/>
                <a:cs typeface="+mj-cs"/>
              </a:rPr>
              <a:t> </a:t>
            </a:r>
            <a:r>
              <a:rPr lang="en-US" sz="3300" b="1" dirty="0" err="1">
                <a:latin typeface="+mj-lt"/>
                <a:ea typeface="+mj-ea"/>
                <a:cs typeface="+mj-cs"/>
              </a:rPr>
              <a:t>giyilmeli</a:t>
            </a:r>
            <a:r>
              <a:rPr lang="en-US" sz="3300" b="1" dirty="0">
                <a:latin typeface="+mj-lt"/>
                <a:ea typeface="+mj-ea"/>
                <a:cs typeface="+mj-cs"/>
              </a:rPr>
              <a:t> </a:t>
            </a:r>
            <a:r>
              <a:rPr lang="en-US" sz="3300" b="1" dirty="0" err="1">
                <a:latin typeface="+mj-lt"/>
                <a:ea typeface="+mj-ea"/>
                <a:cs typeface="+mj-cs"/>
              </a:rPr>
              <a:t>ve</a:t>
            </a:r>
            <a:r>
              <a:rPr lang="en-US" sz="3300" b="1" dirty="0">
                <a:latin typeface="+mj-lt"/>
                <a:ea typeface="+mj-ea"/>
                <a:cs typeface="+mj-cs"/>
              </a:rPr>
              <a:t> </a:t>
            </a:r>
            <a:r>
              <a:rPr lang="en-US" sz="3300" b="1" dirty="0" err="1">
                <a:latin typeface="+mj-lt"/>
                <a:ea typeface="+mj-ea"/>
                <a:cs typeface="+mj-cs"/>
              </a:rPr>
              <a:t>laboratuvar</a:t>
            </a:r>
            <a:r>
              <a:rPr lang="en-US" sz="3300" b="1" dirty="0">
                <a:latin typeface="+mj-lt"/>
                <a:ea typeface="+mj-ea"/>
                <a:cs typeface="+mj-cs"/>
              </a:rPr>
              <a:t> </a:t>
            </a:r>
            <a:r>
              <a:rPr lang="en-US" sz="3300" b="1" dirty="0" err="1">
                <a:latin typeface="+mj-lt"/>
                <a:ea typeface="+mj-ea"/>
                <a:cs typeface="+mj-cs"/>
              </a:rPr>
              <a:t>dersi</a:t>
            </a:r>
            <a:r>
              <a:rPr lang="en-US" sz="3300" b="1" dirty="0">
                <a:latin typeface="+mj-lt"/>
                <a:ea typeface="+mj-ea"/>
                <a:cs typeface="+mj-cs"/>
              </a:rPr>
              <a:t> </a:t>
            </a:r>
            <a:r>
              <a:rPr lang="en-US" sz="3300" b="1" dirty="0" err="1">
                <a:latin typeface="+mj-lt"/>
                <a:ea typeface="+mj-ea"/>
                <a:cs typeface="+mj-cs"/>
              </a:rPr>
              <a:t>boyunca</a:t>
            </a:r>
            <a:r>
              <a:rPr lang="en-US" sz="3300" b="1" dirty="0">
                <a:latin typeface="+mj-lt"/>
                <a:ea typeface="+mj-ea"/>
                <a:cs typeface="+mj-cs"/>
              </a:rPr>
              <a:t> </a:t>
            </a:r>
            <a:r>
              <a:rPr lang="en-US" sz="3300" b="1" dirty="0" err="1">
                <a:latin typeface="+mj-lt"/>
                <a:ea typeface="+mj-ea"/>
                <a:cs typeface="+mj-cs"/>
              </a:rPr>
              <a:t>önünü</a:t>
            </a:r>
            <a:r>
              <a:rPr lang="en-US" sz="3300" b="1" dirty="0">
                <a:latin typeface="+mj-lt"/>
                <a:ea typeface="+mj-ea"/>
                <a:cs typeface="+mj-cs"/>
              </a:rPr>
              <a:t> </a:t>
            </a:r>
            <a:r>
              <a:rPr lang="en-US" sz="3300" b="1" dirty="0" err="1">
                <a:latin typeface="+mj-lt"/>
                <a:ea typeface="+mj-ea"/>
                <a:cs typeface="+mj-cs"/>
              </a:rPr>
              <a:t>ilikli</a:t>
            </a:r>
            <a:r>
              <a:rPr lang="en-US" sz="3300" b="1" dirty="0">
                <a:latin typeface="+mj-lt"/>
                <a:ea typeface="+mj-ea"/>
                <a:cs typeface="+mj-cs"/>
              </a:rPr>
              <a:t> </a:t>
            </a:r>
            <a:r>
              <a:rPr lang="en-US" sz="3300" b="1" dirty="0" err="1">
                <a:latin typeface="+mj-lt"/>
                <a:ea typeface="+mj-ea"/>
                <a:cs typeface="+mj-cs"/>
              </a:rPr>
              <a:t>tutulmalıdır</a:t>
            </a:r>
            <a:r>
              <a:rPr lang="en-US" sz="3300" b="1" dirty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7704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Resim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4" r="18163"/>
          <a:stretch/>
        </p:blipFill>
        <p:spPr>
          <a:xfrm>
            <a:off x="6210279" y="625683"/>
            <a:ext cx="1602171" cy="27432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23" y="4546920"/>
            <a:ext cx="376430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l-10441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"/>
          <a:stretch/>
        </p:blipFill>
        <p:spPr>
          <a:xfrm>
            <a:off x="5245553" y="3733842"/>
            <a:ext cx="3531625" cy="23761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78731" y="3621835"/>
            <a:ext cx="995037" cy="48645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5400000">
            <a:off x="8311426" y="5264659"/>
            <a:ext cx="1033524" cy="3480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387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4">
            <a:extLst>
              <a:ext uri="{FF2B5EF4-FFF2-40B4-BE49-F238E27FC236}">
                <a16:creationId xmlns:a16="http://schemas.microsoft.com/office/drawing/2014/main" id="{BDAC14FC-3D01-41D4-8BC1-62A951C07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SC_0028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0" r="21974"/>
          <a:stretch/>
        </p:blipFill>
        <p:spPr>
          <a:xfrm>
            <a:off x="708531" y="746620"/>
            <a:ext cx="2416850" cy="2752780"/>
          </a:xfrm>
          <a:prstGeom prst="rect">
            <a:avLst/>
          </a:prstGeom>
        </p:spPr>
      </p:pic>
      <p:pic>
        <p:nvPicPr>
          <p:cNvPr id="10" name="Picture 9" descr="indexfff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95" y="1399556"/>
            <a:ext cx="2416850" cy="1441776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BEE66584-47CD-1848-9634-324D9C27B7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783"/>
          <a:stretch/>
        </p:blipFill>
        <p:spPr>
          <a:xfrm>
            <a:off x="6024831" y="328775"/>
            <a:ext cx="2410637" cy="3578205"/>
          </a:xfrm>
          <a:prstGeom prst="rect">
            <a:avLst/>
          </a:prstGeom>
        </p:spPr>
      </p:pic>
      <p:sp>
        <p:nvSpPr>
          <p:cNvPr id="26" name="Freeform 5">
            <a:extLst>
              <a:ext uri="{FF2B5EF4-FFF2-40B4-BE49-F238E27FC236}">
                <a16:creationId xmlns:a16="http://schemas.microsoft.com/office/drawing/2014/main" id="{480BF6F1-09CE-4FCF-82D2-F2992C3D9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91818" y="4377267"/>
            <a:ext cx="406535" cy="2376459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EF685764-DEAE-4F2E-B34E-2CD0C706C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87880" y="4208147"/>
            <a:ext cx="277321" cy="212183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id="{A72E9B9E-DD58-4578-A08D-8CF485909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713809" y="4098332"/>
            <a:ext cx="151393" cy="20558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71AF47AF-3894-4226-BA66-5E9EA1FD5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286148" y="4208147"/>
            <a:ext cx="254345" cy="212183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BD2D504F-A5A4-4C78-9C63-D0AFF65C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290290" y="4098333"/>
            <a:ext cx="151393" cy="20558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4CBE949B-6278-4F68-838B-CC06A3CBC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13585" y="4098334"/>
            <a:ext cx="7728099" cy="1960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Dikdörtgen 4"/>
          <p:cNvSpPr/>
          <p:nvPr/>
        </p:nvSpPr>
        <p:spPr>
          <a:xfrm>
            <a:off x="964009" y="4267831"/>
            <a:ext cx="7287662" cy="10715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09728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SzPct val="68000"/>
            </a:pPr>
            <a:r>
              <a:rPr lang="en-US" sz="2900" b="1">
                <a:solidFill>
                  <a:srgbClr val="FEFFFF"/>
                </a:solidFill>
                <a:latin typeface="+mj-lt"/>
                <a:ea typeface="+mj-ea"/>
                <a:cs typeface="+mj-cs"/>
              </a:rPr>
              <a:t>Laboratuvarda rahat ve düz ayakkabı giyilmeli ve özellikle açık ayakkabı giyilmemelidir</a:t>
            </a:r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id="{23C906BC-2E5B-47EE-B072-E19858986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540493" y="4377267"/>
            <a:ext cx="601221" cy="195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94839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5">
            <a:extLst>
              <a:ext uri="{FF2B5EF4-FFF2-40B4-BE49-F238E27FC236}">
                <a16:creationId xmlns:a16="http://schemas.microsoft.com/office/drawing/2014/main" id="{D22BCCA2-1BD3-454B-BFD3-CF73A5ADD201}"/>
              </a:ext>
            </a:extLst>
          </p:cNvPr>
          <p:cNvSpPr/>
          <p:nvPr/>
        </p:nvSpPr>
        <p:spPr>
          <a:xfrm>
            <a:off x="474562" y="380561"/>
            <a:ext cx="7882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algn="ctr">
              <a:spcBef>
                <a:spcPts val="400"/>
              </a:spcBef>
              <a:buClr>
                <a:srgbClr val="FF0000"/>
              </a:buClr>
              <a:buSzPct val="68000"/>
            </a:pPr>
            <a:r>
              <a:rPr lang="tr-TR" sz="2400" b="1" dirty="0">
                <a:solidFill>
                  <a:prstClr val="black"/>
                </a:solidFill>
                <a:latin typeface="Candara"/>
                <a:cs typeface="Candara"/>
              </a:rPr>
              <a:t>Çalışmanın niteliğine göre maske, eldiven ve koruyucu gözlük kullanılmalıdır</a:t>
            </a:r>
          </a:p>
        </p:txBody>
      </p:sp>
      <p:pic>
        <p:nvPicPr>
          <p:cNvPr id="5" name="Picture 10" descr="safe300.jpeg">
            <a:extLst>
              <a:ext uri="{FF2B5EF4-FFF2-40B4-BE49-F238E27FC236}">
                <a16:creationId xmlns:a16="http://schemas.microsoft.com/office/drawing/2014/main" id="{A3B839C1-4C7D-AA4D-8C39-0B23FBAB98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04" y="1223133"/>
            <a:ext cx="1996297" cy="1485340"/>
          </a:xfrm>
          <a:prstGeom prst="rect">
            <a:avLst/>
          </a:prstGeom>
        </p:spPr>
      </p:pic>
      <p:pic>
        <p:nvPicPr>
          <p:cNvPr id="6" name="Picture 11" descr="mr2120_1.jpeg">
            <a:extLst>
              <a:ext uri="{FF2B5EF4-FFF2-40B4-BE49-F238E27FC236}">
                <a16:creationId xmlns:a16="http://schemas.microsoft.com/office/drawing/2014/main" id="{8ED1BB94-D759-3B40-A933-3EFF89C773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160" y="5513100"/>
            <a:ext cx="1913946" cy="1278516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286189CF-A8FD-6F4B-A6B9-095D8D76DE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072" y="1583823"/>
            <a:ext cx="3729075" cy="4615191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E57B89CF-9DCA-8849-89C8-48790D59F5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817" y="3440575"/>
            <a:ext cx="1981200" cy="156210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91253149-225A-5445-9382-CC26D63BDD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4" y="4359519"/>
            <a:ext cx="2348986" cy="2210067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104F891E-AA1F-E045-9F59-7AAE525D98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2" y="2870521"/>
            <a:ext cx="1799863" cy="1799863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0E986D09-71E4-CD45-B9D6-BDD68DC08F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991" y="1319874"/>
            <a:ext cx="1837889" cy="183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3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4F874FA-4712-3545-97BF-4E95C7B8BD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1" r="8862"/>
          <a:stretch/>
        </p:blipFill>
        <p:spPr>
          <a:xfrm>
            <a:off x="4348157" y="10"/>
            <a:ext cx="4795614" cy="5143490"/>
          </a:xfrm>
          <a:prstGeom prst="rect">
            <a:avLst/>
          </a:prstGeom>
        </p:spPr>
      </p:pic>
      <p:pic>
        <p:nvPicPr>
          <p:cNvPr id="37" name="Picture 2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170630" y="414254"/>
            <a:ext cx="4401370" cy="60294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285750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1500" dirty="0" err="1">
                <a:solidFill>
                  <a:srgbClr val="000000"/>
                </a:solidFill>
              </a:rPr>
              <a:t>Tüm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kaplar</a:t>
            </a:r>
            <a:r>
              <a:rPr lang="en-US" sz="1500" dirty="0">
                <a:solidFill>
                  <a:srgbClr val="000000"/>
                </a:solidFill>
              </a:rPr>
              <a:t>, </a:t>
            </a:r>
            <a:r>
              <a:rPr lang="en-US" sz="1500" dirty="0" err="1">
                <a:solidFill>
                  <a:srgbClr val="000000"/>
                </a:solidFill>
              </a:rPr>
              <a:t>şişeler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ve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numuneler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uygun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şekilde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muhafaza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edilmeli</a:t>
            </a:r>
            <a:r>
              <a:rPr lang="en-US" sz="1500" dirty="0">
                <a:solidFill>
                  <a:srgbClr val="000000"/>
                </a:solidFill>
              </a:rPr>
              <a:t>; </a:t>
            </a:r>
            <a:r>
              <a:rPr lang="en-US" sz="1500" b="1" u="sng" dirty="0" err="1">
                <a:solidFill>
                  <a:srgbClr val="000000"/>
                </a:solidFill>
              </a:rPr>
              <a:t>isim</a:t>
            </a:r>
            <a:r>
              <a:rPr lang="en-US" sz="1500" b="1" u="sng" dirty="0">
                <a:solidFill>
                  <a:srgbClr val="000000"/>
                </a:solidFill>
              </a:rPr>
              <a:t>, </a:t>
            </a:r>
            <a:r>
              <a:rPr lang="en-US" sz="1500" b="1" u="sng" dirty="0" err="1">
                <a:solidFill>
                  <a:srgbClr val="000000"/>
                </a:solidFill>
              </a:rPr>
              <a:t>tarih</a:t>
            </a:r>
            <a:r>
              <a:rPr lang="en-US" sz="1500" b="1" u="sng" dirty="0">
                <a:solidFill>
                  <a:srgbClr val="000000"/>
                </a:solidFill>
              </a:rPr>
              <a:t>, </a:t>
            </a:r>
            <a:r>
              <a:rPr lang="en-US" sz="1500" b="1" u="sng" dirty="0" err="1">
                <a:solidFill>
                  <a:srgbClr val="000000"/>
                </a:solidFill>
              </a:rPr>
              <a:t>tehlike</a:t>
            </a:r>
            <a:r>
              <a:rPr lang="en-US" sz="1500" b="1" u="sng" dirty="0">
                <a:solidFill>
                  <a:srgbClr val="000000"/>
                </a:solidFill>
              </a:rPr>
              <a:t> </a:t>
            </a:r>
            <a:r>
              <a:rPr lang="en-US" sz="1500" b="1" u="sng" dirty="0" err="1">
                <a:solidFill>
                  <a:srgbClr val="000000"/>
                </a:solidFill>
              </a:rPr>
              <a:t>bilgilerini</a:t>
            </a:r>
            <a:r>
              <a:rPr lang="en-US" sz="1500" b="1" u="sng" dirty="0">
                <a:solidFill>
                  <a:srgbClr val="000000"/>
                </a:solidFill>
              </a:rPr>
              <a:t> </a:t>
            </a:r>
            <a:r>
              <a:rPr lang="en-US" sz="1500" b="1" u="sng" dirty="0" err="1">
                <a:solidFill>
                  <a:srgbClr val="000000"/>
                </a:solidFill>
              </a:rPr>
              <a:t>gösterecek</a:t>
            </a:r>
            <a:r>
              <a:rPr lang="en-US" sz="1500" b="1" u="sng" dirty="0">
                <a:solidFill>
                  <a:srgbClr val="000000"/>
                </a:solidFill>
              </a:rPr>
              <a:t> </a:t>
            </a:r>
            <a:r>
              <a:rPr lang="en-US" sz="1500" b="1" u="sng" dirty="0" err="1">
                <a:solidFill>
                  <a:srgbClr val="000000"/>
                </a:solidFill>
              </a:rPr>
              <a:t>şekilde</a:t>
            </a:r>
            <a:r>
              <a:rPr lang="en-US" sz="1500" b="1" u="sng" dirty="0">
                <a:solidFill>
                  <a:srgbClr val="000000"/>
                </a:solidFill>
              </a:rPr>
              <a:t> </a:t>
            </a:r>
            <a:r>
              <a:rPr lang="en-US" sz="1500" b="1" u="sng" dirty="0" err="1">
                <a:solidFill>
                  <a:srgbClr val="000000"/>
                </a:solidFill>
              </a:rPr>
              <a:t>etiketlenmelidir</a:t>
            </a:r>
            <a:r>
              <a:rPr lang="en-US" sz="1500" b="1" u="sng" dirty="0">
                <a:solidFill>
                  <a:srgbClr val="000000"/>
                </a:solidFill>
              </a:rPr>
              <a:t>,</a:t>
            </a:r>
          </a:p>
          <a:p>
            <a:pPr marL="342900" indent="-285750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1500" dirty="0">
                <a:solidFill>
                  <a:srgbClr val="000000"/>
                </a:solidFill>
              </a:rPr>
              <a:t>Özel </a:t>
            </a:r>
            <a:r>
              <a:rPr lang="en-US" sz="1500" dirty="0" err="1">
                <a:solidFill>
                  <a:srgbClr val="000000"/>
                </a:solidFill>
              </a:rPr>
              <a:t>olarak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imal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edilmiş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laboratuvar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gereçleri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dışındaki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kap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ve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şişelerin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laboratuvar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çalışmalarında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kullanılması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ciddi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kazalara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neden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olabilmektedir</a:t>
            </a:r>
            <a:endParaRPr lang="en-US" sz="1500" dirty="0">
              <a:solidFill>
                <a:srgbClr val="000000"/>
              </a:solidFill>
            </a:endParaRPr>
          </a:p>
          <a:p>
            <a:pPr marL="342900" indent="-285750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1500" dirty="0" err="1">
                <a:solidFill>
                  <a:srgbClr val="000000"/>
                </a:solidFill>
              </a:rPr>
              <a:t>Kaza</a:t>
            </a:r>
            <a:r>
              <a:rPr lang="en-US" sz="1500" dirty="0">
                <a:solidFill>
                  <a:srgbClr val="000000"/>
                </a:solidFill>
              </a:rPr>
              <a:t>, </a:t>
            </a:r>
            <a:r>
              <a:rPr lang="en-US" sz="1500" dirty="0" err="1">
                <a:solidFill>
                  <a:srgbClr val="000000"/>
                </a:solidFill>
              </a:rPr>
              <a:t>acil</a:t>
            </a:r>
            <a:r>
              <a:rPr lang="en-US" sz="1500" dirty="0">
                <a:solidFill>
                  <a:srgbClr val="000000"/>
                </a:solidFill>
              </a:rPr>
              <a:t> durum </a:t>
            </a:r>
            <a:r>
              <a:rPr lang="en-US" sz="1500" dirty="0" err="1">
                <a:solidFill>
                  <a:srgbClr val="000000"/>
                </a:solidFill>
              </a:rPr>
              <a:t>ve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boşaltma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işlemlerinde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gerekli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talimatlara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uyulmalıdır</a:t>
            </a:r>
            <a:endParaRPr lang="en-US" sz="1500" dirty="0">
              <a:solidFill>
                <a:srgbClr val="000000"/>
              </a:solidFill>
            </a:endParaRPr>
          </a:p>
          <a:p>
            <a:pPr marL="342900" indent="-285750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1500" dirty="0" err="1">
                <a:solidFill>
                  <a:srgbClr val="000000"/>
                </a:solidFill>
              </a:rPr>
              <a:t>Kimyasallar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ve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elektrikli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cihazlar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ön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bilgilendirme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ve</a:t>
            </a:r>
            <a:r>
              <a:rPr lang="en-US" sz="1500" dirty="0">
                <a:solidFill>
                  <a:srgbClr val="000000"/>
                </a:solidFill>
              </a:rPr>
              <a:t> risk </a:t>
            </a:r>
            <a:r>
              <a:rPr lang="en-US" sz="1500" dirty="0" err="1">
                <a:solidFill>
                  <a:srgbClr val="000000"/>
                </a:solidFill>
              </a:rPr>
              <a:t>değerlendirmesi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yapılmadan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bulunduğu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yerden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başka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bir</a:t>
            </a:r>
            <a:r>
              <a:rPr lang="en-US" sz="1500" dirty="0">
                <a:solidFill>
                  <a:srgbClr val="000000"/>
                </a:solidFill>
              </a:rPr>
              <a:t> yere </a:t>
            </a:r>
            <a:r>
              <a:rPr lang="en-US" sz="1500" dirty="0" err="1">
                <a:solidFill>
                  <a:srgbClr val="000000"/>
                </a:solidFill>
              </a:rPr>
              <a:t>taşınmamalıdır</a:t>
            </a:r>
            <a:r>
              <a:rPr lang="en-US" sz="1500" dirty="0">
                <a:solidFill>
                  <a:srgbClr val="000000"/>
                </a:solidFill>
              </a:rPr>
              <a:t>,</a:t>
            </a:r>
          </a:p>
          <a:p>
            <a:pPr marL="342900" indent="-285750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1500" b="1" dirty="0" err="1">
                <a:solidFill>
                  <a:srgbClr val="000000"/>
                </a:solidFill>
              </a:rPr>
              <a:t>Kimyasallar</a:t>
            </a:r>
            <a:r>
              <a:rPr lang="en-US" sz="1500" b="1" dirty="0">
                <a:solidFill>
                  <a:srgbClr val="000000"/>
                </a:solidFill>
              </a:rPr>
              <a:t> </a:t>
            </a:r>
            <a:r>
              <a:rPr lang="en-US" sz="1500" b="1" dirty="0" err="1">
                <a:solidFill>
                  <a:srgbClr val="000000"/>
                </a:solidFill>
              </a:rPr>
              <a:t>için</a:t>
            </a:r>
            <a:r>
              <a:rPr lang="en-US" sz="1500" b="1" dirty="0">
                <a:solidFill>
                  <a:srgbClr val="000000"/>
                </a:solidFill>
              </a:rPr>
              <a:t> </a:t>
            </a:r>
            <a:r>
              <a:rPr lang="en-US" sz="1500" b="1" dirty="0" err="1">
                <a:solidFill>
                  <a:srgbClr val="000000"/>
                </a:solidFill>
              </a:rPr>
              <a:t>malzeme</a:t>
            </a:r>
            <a:r>
              <a:rPr lang="en-US" sz="1500" b="1" dirty="0">
                <a:solidFill>
                  <a:srgbClr val="000000"/>
                </a:solidFill>
              </a:rPr>
              <a:t> </a:t>
            </a:r>
            <a:r>
              <a:rPr lang="en-US" sz="1500" b="1" dirty="0" err="1">
                <a:solidFill>
                  <a:srgbClr val="000000"/>
                </a:solidFill>
              </a:rPr>
              <a:t>güvenlik</a:t>
            </a:r>
            <a:r>
              <a:rPr lang="en-US" sz="1500" b="1" dirty="0">
                <a:solidFill>
                  <a:srgbClr val="000000"/>
                </a:solidFill>
              </a:rPr>
              <a:t> </a:t>
            </a:r>
            <a:r>
              <a:rPr lang="en-US" sz="1500" b="1" dirty="0" err="1">
                <a:solidFill>
                  <a:srgbClr val="000000"/>
                </a:solidFill>
              </a:rPr>
              <a:t>bilgi</a:t>
            </a:r>
            <a:r>
              <a:rPr lang="en-US" sz="1500" b="1" dirty="0">
                <a:solidFill>
                  <a:srgbClr val="000000"/>
                </a:solidFill>
              </a:rPr>
              <a:t> </a:t>
            </a:r>
            <a:r>
              <a:rPr lang="en-US" sz="1500" b="1" dirty="0" err="1">
                <a:solidFill>
                  <a:srgbClr val="000000"/>
                </a:solidFill>
              </a:rPr>
              <a:t>formları</a:t>
            </a:r>
            <a:r>
              <a:rPr lang="en-US" sz="1500" b="1" dirty="0">
                <a:solidFill>
                  <a:srgbClr val="000000"/>
                </a:solidFill>
              </a:rPr>
              <a:t> (MSDS) </a:t>
            </a:r>
            <a:r>
              <a:rPr lang="en-US" sz="1500" b="1" dirty="0" err="1">
                <a:solidFill>
                  <a:srgbClr val="000000"/>
                </a:solidFill>
              </a:rPr>
              <a:t>doldurulmalıdır</a:t>
            </a:r>
            <a:r>
              <a:rPr lang="en-US" sz="1500" dirty="0">
                <a:solidFill>
                  <a:srgbClr val="000000"/>
                </a:solidFill>
              </a:rPr>
              <a:t>,</a:t>
            </a:r>
          </a:p>
          <a:p>
            <a:pPr marL="342900" indent="-285750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1500" dirty="0">
                <a:solidFill>
                  <a:srgbClr val="000000"/>
                </a:solidFill>
              </a:rPr>
              <a:t>Bina </a:t>
            </a:r>
            <a:r>
              <a:rPr lang="en-US" sz="1500" dirty="0" err="1">
                <a:solidFill>
                  <a:srgbClr val="000000"/>
                </a:solidFill>
              </a:rPr>
              <a:t>ve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laboratuvarların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kolay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ulaşılabilecek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uygun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yerlerine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yangın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söndürücüler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konmalıdır</a:t>
            </a:r>
            <a:endParaRPr lang="en-US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903007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45C8A12B-0598-AA47-B111-1513A2F9F4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" r="-2" b="9367"/>
          <a:stretch/>
        </p:blipFill>
        <p:spPr>
          <a:xfrm>
            <a:off x="4016340" y="1519571"/>
            <a:ext cx="1721071" cy="2009922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E6439CC2-AD30-954C-A215-020946887A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3" r="1" b="20973"/>
          <a:stretch/>
        </p:blipFill>
        <p:spPr>
          <a:xfrm>
            <a:off x="20" y="1"/>
            <a:ext cx="5077530" cy="2456679"/>
          </a:xfrm>
          <a:custGeom>
            <a:avLst/>
            <a:gdLst/>
            <a:ahLst/>
            <a:cxnLst/>
            <a:rect l="l" t="t" r="r" b="b"/>
            <a:pathLst>
              <a:path w="6770067" h="2456679">
                <a:moveTo>
                  <a:pt x="6770067" y="603033"/>
                </a:moveTo>
                <a:lnTo>
                  <a:pt x="6770067" y="617220"/>
                </a:lnTo>
                <a:lnTo>
                  <a:pt x="6768113" y="610127"/>
                </a:lnTo>
                <a:close/>
                <a:moveTo>
                  <a:pt x="0" y="0"/>
                </a:moveTo>
                <a:lnTo>
                  <a:pt x="6588505" y="0"/>
                </a:lnTo>
                <a:lnTo>
                  <a:pt x="6460879" y="219780"/>
                </a:lnTo>
                <a:cubicBezTo>
                  <a:pt x="5374128" y="2091240"/>
                  <a:pt x="5374128" y="2091240"/>
                  <a:pt x="5374128" y="2091240"/>
                </a:cubicBezTo>
                <a:cubicBezTo>
                  <a:pt x="5251862" y="2317464"/>
                  <a:pt x="5007334" y="2456679"/>
                  <a:pt x="4754071" y="2456679"/>
                </a:cubicBezTo>
                <a:cubicBezTo>
                  <a:pt x="710608" y="2456679"/>
                  <a:pt x="710608" y="2456679"/>
                  <a:pt x="710608" y="2456679"/>
                </a:cubicBezTo>
                <a:cubicBezTo>
                  <a:pt x="448613" y="2456679"/>
                  <a:pt x="212817" y="2317464"/>
                  <a:pt x="81819" y="2091240"/>
                </a:cubicBezTo>
                <a:lnTo>
                  <a:pt x="0" y="1949732"/>
                </a:lnTo>
                <a:close/>
              </a:path>
            </a:pathLst>
          </a:cu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AB5F2CAC-D980-5243-A50B-7AA9740213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8" r="-1" b="21738"/>
          <a:stretch/>
        </p:blipFill>
        <p:spPr>
          <a:xfrm>
            <a:off x="20" y="2619612"/>
            <a:ext cx="5623834" cy="4238389"/>
          </a:xfrm>
          <a:custGeom>
            <a:avLst/>
            <a:gdLst/>
            <a:ahLst/>
            <a:cxnLst/>
            <a:rect l="l" t="t" r="r" b="b"/>
            <a:pathLst>
              <a:path w="7498473" h="4238389">
                <a:moveTo>
                  <a:pt x="6770067" y="1839459"/>
                </a:moveTo>
                <a:lnTo>
                  <a:pt x="6770067" y="1853646"/>
                </a:lnTo>
                <a:lnTo>
                  <a:pt x="6768113" y="1846552"/>
                </a:lnTo>
                <a:close/>
                <a:moveTo>
                  <a:pt x="710608" y="0"/>
                </a:moveTo>
                <a:cubicBezTo>
                  <a:pt x="710608" y="0"/>
                  <a:pt x="710608" y="0"/>
                  <a:pt x="4754071" y="0"/>
                </a:cubicBezTo>
                <a:cubicBezTo>
                  <a:pt x="5007334" y="0"/>
                  <a:pt x="5251862" y="139215"/>
                  <a:pt x="5374128" y="365439"/>
                </a:cubicBezTo>
                <a:cubicBezTo>
                  <a:pt x="5374128" y="365439"/>
                  <a:pt x="5374128" y="365439"/>
                  <a:pt x="7400224" y="3854515"/>
                </a:cubicBezTo>
                <a:cubicBezTo>
                  <a:pt x="7465723" y="3963277"/>
                  <a:pt x="7498473" y="4087266"/>
                  <a:pt x="7498473" y="4211255"/>
                </a:cubicBezTo>
                <a:lnTo>
                  <a:pt x="7494852" y="4238389"/>
                </a:lnTo>
                <a:lnTo>
                  <a:pt x="0" y="4238389"/>
                </a:lnTo>
                <a:lnTo>
                  <a:pt x="0" y="506947"/>
                </a:lnTo>
                <a:lnTo>
                  <a:pt x="81819" y="365439"/>
                </a:lnTo>
                <a:cubicBezTo>
                  <a:pt x="212817" y="139215"/>
                  <a:pt x="448613" y="0"/>
                  <a:pt x="710608" y="0"/>
                </a:cubicBezTo>
                <a:close/>
              </a:path>
            </a:pathLst>
          </a:custGeom>
        </p:spPr>
      </p:pic>
      <p:sp>
        <p:nvSpPr>
          <p:cNvPr id="4" name="Dikdörtgen 3"/>
          <p:cNvSpPr/>
          <p:nvPr/>
        </p:nvSpPr>
        <p:spPr>
          <a:xfrm>
            <a:off x="5417127" y="399744"/>
            <a:ext cx="3431038" cy="598760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400050" indent="-285750">
              <a:lnSpc>
                <a:spcPct val="17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400" b="1" dirty="0" err="1"/>
              <a:t>Mümkünse</a:t>
            </a:r>
            <a:r>
              <a:rPr lang="en-US" sz="1400" b="1" dirty="0"/>
              <a:t> </a:t>
            </a:r>
            <a:r>
              <a:rPr lang="en-US" sz="1400" b="1" dirty="0" err="1"/>
              <a:t>tek</a:t>
            </a:r>
            <a:r>
              <a:rPr lang="en-US" sz="1400" b="1" dirty="0"/>
              <a:t> </a:t>
            </a:r>
            <a:r>
              <a:rPr lang="en-US" sz="1400" b="1" dirty="0" err="1"/>
              <a:t>başına</a:t>
            </a:r>
            <a:r>
              <a:rPr lang="en-US" sz="1400" b="1" dirty="0"/>
              <a:t> </a:t>
            </a:r>
            <a:r>
              <a:rPr lang="en-US" sz="1400" b="1" dirty="0" err="1"/>
              <a:t>çalışılmamalıdır</a:t>
            </a:r>
            <a:r>
              <a:rPr lang="en-US" sz="1400" b="1" dirty="0"/>
              <a:t>, </a:t>
            </a:r>
          </a:p>
          <a:p>
            <a:pPr marL="400050" indent="-285750">
              <a:lnSpc>
                <a:spcPct val="17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400" b="1" dirty="0" err="1"/>
              <a:t>Kimyasal</a:t>
            </a:r>
            <a:r>
              <a:rPr lang="en-US" sz="1400" b="1" dirty="0"/>
              <a:t> </a:t>
            </a:r>
            <a:r>
              <a:rPr lang="en-US" sz="1400" b="1" dirty="0" err="1"/>
              <a:t>maddeler</a:t>
            </a:r>
            <a:r>
              <a:rPr lang="en-US" sz="1400" b="1" dirty="0"/>
              <a:t> </a:t>
            </a:r>
            <a:r>
              <a:rPr lang="en-US" sz="1400" b="1" dirty="0" err="1"/>
              <a:t>ve</a:t>
            </a:r>
            <a:r>
              <a:rPr lang="en-US" sz="1400" b="1" dirty="0"/>
              <a:t> </a:t>
            </a:r>
            <a:r>
              <a:rPr lang="en-US" sz="1400" b="1" dirty="0" err="1"/>
              <a:t>ekipmanlar</a:t>
            </a:r>
            <a:r>
              <a:rPr lang="en-US" sz="1400" b="1" dirty="0"/>
              <a:t> </a:t>
            </a:r>
            <a:r>
              <a:rPr lang="en-US" sz="1400" b="1" dirty="0" err="1"/>
              <a:t>kullanılırken</a:t>
            </a:r>
            <a:r>
              <a:rPr lang="en-US" sz="1400" b="1" dirty="0"/>
              <a:t> </a:t>
            </a:r>
            <a:r>
              <a:rPr lang="en-US" sz="1400" b="1" dirty="0" err="1"/>
              <a:t>kullanıcılar</a:t>
            </a:r>
            <a:r>
              <a:rPr lang="en-US" sz="1400" b="1" dirty="0"/>
              <a:t> </a:t>
            </a:r>
            <a:r>
              <a:rPr lang="en-US" sz="1400" b="1" dirty="0" err="1"/>
              <a:t>bu</a:t>
            </a:r>
            <a:r>
              <a:rPr lang="en-US" sz="1400" b="1" dirty="0"/>
              <a:t> </a:t>
            </a:r>
            <a:r>
              <a:rPr lang="en-US" sz="1400" b="1" dirty="0" err="1"/>
              <a:t>kimyasallar</a:t>
            </a:r>
            <a:r>
              <a:rPr lang="en-US" sz="1400" b="1" dirty="0"/>
              <a:t> </a:t>
            </a:r>
            <a:r>
              <a:rPr lang="en-US" sz="1400" b="1" dirty="0" err="1"/>
              <a:t>ve</a:t>
            </a:r>
            <a:r>
              <a:rPr lang="en-US" sz="1400" b="1" dirty="0"/>
              <a:t> </a:t>
            </a:r>
            <a:r>
              <a:rPr lang="en-US" sz="1400" b="1" dirty="0" err="1"/>
              <a:t>ekipmanların</a:t>
            </a:r>
            <a:r>
              <a:rPr lang="en-US" sz="1400" b="1" dirty="0"/>
              <a:t> </a:t>
            </a:r>
            <a:r>
              <a:rPr lang="en-US" sz="1400" b="1" dirty="0" err="1"/>
              <a:t>olası</a:t>
            </a:r>
            <a:r>
              <a:rPr lang="en-US" sz="1400" b="1" dirty="0"/>
              <a:t> </a:t>
            </a:r>
            <a:r>
              <a:rPr lang="en-US" sz="1400" b="1" dirty="0" err="1"/>
              <a:t>tehlikelerine</a:t>
            </a:r>
            <a:r>
              <a:rPr lang="en-US" sz="1400" b="1" dirty="0"/>
              <a:t> </a:t>
            </a:r>
            <a:r>
              <a:rPr lang="en-US" sz="1400" b="1" dirty="0" err="1"/>
              <a:t>karşı</a:t>
            </a:r>
            <a:r>
              <a:rPr lang="en-US" sz="1400" b="1" dirty="0"/>
              <a:t> </a:t>
            </a:r>
            <a:r>
              <a:rPr lang="en-US" sz="1400" b="1" dirty="0" err="1"/>
              <a:t>bilgi</a:t>
            </a:r>
            <a:r>
              <a:rPr lang="en-US" sz="1400" b="1" dirty="0"/>
              <a:t> </a:t>
            </a:r>
            <a:r>
              <a:rPr lang="en-US" sz="1400" b="1" dirty="0" err="1"/>
              <a:t>sahibi</a:t>
            </a:r>
            <a:r>
              <a:rPr lang="en-US" sz="1400" b="1" dirty="0"/>
              <a:t> </a:t>
            </a:r>
            <a:r>
              <a:rPr lang="en-US" sz="1400" b="1" dirty="0" err="1"/>
              <a:t>olmalıdırlar</a:t>
            </a:r>
            <a:r>
              <a:rPr lang="en-US" sz="1400" b="1" dirty="0"/>
              <a:t>,</a:t>
            </a:r>
          </a:p>
          <a:p>
            <a:pPr marL="400050" indent="-285750">
              <a:lnSpc>
                <a:spcPct val="17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400" b="1" dirty="0" err="1"/>
              <a:t>Tüm</a:t>
            </a:r>
            <a:r>
              <a:rPr lang="en-US" sz="1400" b="1" dirty="0"/>
              <a:t> </a:t>
            </a:r>
            <a:r>
              <a:rPr lang="en-US" sz="1400" b="1" dirty="0" err="1"/>
              <a:t>tehlike</a:t>
            </a:r>
            <a:r>
              <a:rPr lang="en-US" sz="1400" b="1" dirty="0"/>
              <a:t> </a:t>
            </a:r>
            <a:r>
              <a:rPr lang="en-US" sz="1400" b="1" dirty="0" err="1"/>
              <a:t>arz</a:t>
            </a:r>
            <a:r>
              <a:rPr lang="en-US" sz="1400" b="1" dirty="0"/>
              <a:t> </a:t>
            </a:r>
            <a:r>
              <a:rPr lang="en-US" sz="1400" b="1" dirty="0" err="1"/>
              <a:t>eden</a:t>
            </a:r>
            <a:r>
              <a:rPr lang="en-US" sz="1400" b="1" dirty="0"/>
              <a:t> </a:t>
            </a:r>
            <a:r>
              <a:rPr lang="en-US" sz="1400" b="1" dirty="0" err="1"/>
              <a:t>olay</a:t>
            </a:r>
            <a:r>
              <a:rPr lang="en-US" sz="1400" b="1" dirty="0"/>
              <a:t> </a:t>
            </a:r>
            <a:r>
              <a:rPr lang="en-US" sz="1400" b="1" dirty="0" err="1"/>
              <a:t>ve</a:t>
            </a:r>
            <a:r>
              <a:rPr lang="en-US" sz="1400" b="1" dirty="0"/>
              <a:t> </a:t>
            </a:r>
            <a:r>
              <a:rPr lang="en-US" sz="1400" b="1" dirty="0" err="1"/>
              <a:t>kazalar</a:t>
            </a:r>
            <a:r>
              <a:rPr lang="en-US" sz="1400" b="1" dirty="0"/>
              <a:t> </a:t>
            </a:r>
            <a:r>
              <a:rPr lang="en-US" sz="1400" b="1" dirty="0" err="1"/>
              <a:t>uygun</a:t>
            </a:r>
            <a:r>
              <a:rPr lang="en-US" sz="1400" b="1" dirty="0"/>
              <a:t> </a:t>
            </a:r>
            <a:r>
              <a:rPr lang="en-US" sz="1400" b="1" dirty="0" err="1"/>
              <a:t>formlar</a:t>
            </a:r>
            <a:r>
              <a:rPr lang="en-US" sz="1400" b="1" dirty="0"/>
              <a:t> </a:t>
            </a:r>
            <a:r>
              <a:rPr lang="en-US" sz="1400" b="1" dirty="0" err="1"/>
              <a:t>kullanılarak</a:t>
            </a:r>
            <a:r>
              <a:rPr lang="en-US" sz="1400" b="1" dirty="0"/>
              <a:t> </a:t>
            </a:r>
            <a:r>
              <a:rPr lang="en-US" sz="1400" b="1" dirty="0" err="1"/>
              <a:t>bildirilmelidir</a:t>
            </a:r>
            <a:endParaRPr lang="en-US" sz="1400" b="1" dirty="0"/>
          </a:p>
          <a:p>
            <a:pPr marL="400050" indent="-285750">
              <a:lnSpc>
                <a:spcPct val="17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400" b="1" dirty="0"/>
              <a:t>Yeni </a:t>
            </a:r>
            <a:r>
              <a:rPr lang="en-US" sz="1400" b="1" dirty="0" err="1"/>
              <a:t>bir</a:t>
            </a:r>
            <a:r>
              <a:rPr lang="en-US" sz="1400" b="1" dirty="0"/>
              <a:t> </a:t>
            </a:r>
            <a:r>
              <a:rPr lang="en-US" sz="1400" b="1" dirty="0" err="1"/>
              <a:t>kimyasal</a:t>
            </a:r>
            <a:r>
              <a:rPr lang="en-US" sz="1400" b="1" dirty="0"/>
              <a:t> </a:t>
            </a:r>
            <a:r>
              <a:rPr lang="en-US" sz="1400" b="1" dirty="0" err="1"/>
              <a:t>alındığında</a:t>
            </a:r>
            <a:r>
              <a:rPr lang="en-US" sz="1400" b="1" dirty="0"/>
              <a:t> </a:t>
            </a:r>
            <a:r>
              <a:rPr lang="en-US" sz="1400" b="1" dirty="0" err="1"/>
              <a:t>mutlaka</a:t>
            </a:r>
            <a:r>
              <a:rPr lang="en-US" sz="1400" b="1" dirty="0"/>
              <a:t> MSDS de </a:t>
            </a:r>
            <a:r>
              <a:rPr lang="en-US" sz="1400" b="1" dirty="0" err="1"/>
              <a:t>temin</a:t>
            </a:r>
            <a:r>
              <a:rPr lang="en-US" sz="1400" b="1" dirty="0"/>
              <a:t> </a:t>
            </a:r>
            <a:r>
              <a:rPr lang="en-US" sz="1400" b="1" dirty="0" err="1"/>
              <a:t>edilmelidir</a:t>
            </a:r>
            <a:endParaRPr lang="en-US" sz="1400" b="1" dirty="0"/>
          </a:p>
          <a:p>
            <a:pPr marL="400050" indent="-285750">
              <a:lnSpc>
                <a:spcPct val="17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400" b="1" dirty="0" err="1"/>
              <a:t>Tehlike</a:t>
            </a:r>
            <a:r>
              <a:rPr lang="en-US" sz="1400" b="1" dirty="0"/>
              <a:t> </a:t>
            </a:r>
            <a:r>
              <a:rPr lang="en-US" sz="1400" b="1" dirty="0" err="1"/>
              <a:t>işaretlerine</a:t>
            </a:r>
            <a:r>
              <a:rPr lang="en-US" sz="1400" b="1" dirty="0"/>
              <a:t> </a:t>
            </a:r>
            <a:r>
              <a:rPr lang="en-US" sz="1400" b="1" dirty="0" err="1"/>
              <a:t>ve</a:t>
            </a:r>
            <a:r>
              <a:rPr lang="en-US" sz="1400" b="1" dirty="0"/>
              <a:t> MSDS’ de </a:t>
            </a:r>
            <a:r>
              <a:rPr lang="en-US" sz="1400" b="1" dirty="0" err="1"/>
              <a:t>yer</a:t>
            </a:r>
            <a:r>
              <a:rPr lang="en-US" sz="1400" b="1" dirty="0"/>
              <a:t> </a:t>
            </a:r>
            <a:r>
              <a:rPr lang="en-US" sz="1400" b="1" dirty="0" err="1"/>
              <a:t>alan</a:t>
            </a:r>
            <a:r>
              <a:rPr lang="en-US" sz="1400" b="1" dirty="0"/>
              <a:t> </a:t>
            </a:r>
            <a:r>
              <a:rPr lang="en-US" sz="1400" b="1" dirty="0" err="1"/>
              <a:t>bilgi</a:t>
            </a:r>
            <a:r>
              <a:rPr lang="en-US" sz="1400" b="1" dirty="0"/>
              <a:t> </a:t>
            </a:r>
            <a:r>
              <a:rPr lang="en-US" sz="1400" b="1" dirty="0" err="1"/>
              <a:t>ve</a:t>
            </a:r>
            <a:r>
              <a:rPr lang="en-US" sz="1400" b="1" dirty="0"/>
              <a:t> </a:t>
            </a:r>
            <a:r>
              <a:rPr lang="en-US" sz="1400" b="1" dirty="0" err="1"/>
              <a:t>ikazlara</a:t>
            </a:r>
            <a:r>
              <a:rPr lang="en-US" sz="1400" b="1" dirty="0"/>
              <a:t> </a:t>
            </a:r>
            <a:r>
              <a:rPr lang="en-US" sz="1400" b="1" dirty="0" err="1"/>
              <a:t>mutlaka</a:t>
            </a:r>
            <a:r>
              <a:rPr lang="en-US" sz="1400" b="1" dirty="0"/>
              <a:t> </a:t>
            </a:r>
            <a:r>
              <a:rPr lang="en-US" sz="1400" b="1" dirty="0" err="1"/>
              <a:t>uyulmalıdır</a:t>
            </a:r>
            <a:endParaRPr lang="en-US" sz="1400" b="1" dirty="0"/>
          </a:p>
          <a:p>
            <a:pPr marL="400050" indent="-285750">
              <a:lnSpc>
                <a:spcPct val="17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400" b="1" dirty="0" err="1"/>
              <a:t>Kırılabilecek</a:t>
            </a:r>
            <a:r>
              <a:rPr lang="en-US" sz="1400" b="1" dirty="0"/>
              <a:t> </a:t>
            </a:r>
            <a:r>
              <a:rPr lang="en-US" sz="1400" b="1" dirty="0" err="1"/>
              <a:t>şişelerdeki</a:t>
            </a:r>
            <a:r>
              <a:rPr lang="en-US" sz="1400" b="1" dirty="0"/>
              <a:t> </a:t>
            </a:r>
            <a:r>
              <a:rPr lang="en-US" sz="1400" b="1" dirty="0" err="1"/>
              <a:t>kimyasalları</a:t>
            </a:r>
            <a:r>
              <a:rPr lang="en-US" sz="1400" b="1" dirty="0"/>
              <a:t> </a:t>
            </a:r>
            <a:r>
              <a:rPr lang="en-US" sz="1400" b="1" dirty="0" err="1"/>
              <a:t>taşırken</a:t>
            </a:r>
            <a:r>
              <a:rPr lang="en-US" sz="1400" b="1" dirty="0"/>
              <a:t> </a:t>
            </a:r>
            <a:r>
              <a:rPr lang="en-US" sz="1400" b="1" dirty="0" err="1"/>
              <a:t>uygun</a:t>
            </a:r>
            <a:r>
              <a:rPr lang="en-US" sz="1400" b="1" dirty="0"/>
              <a:t> </a:t>
            </a:r>
            <a:r>
              <a:rPr lang="en-US" sz="1400" b="1" dirty="0" err="1"/>
              <a:t>bir</a:t>
            </a:r>
            <a:r>
              <a:rPr lang="en-US" sz="1400" b="1" dirty="0"/>
              <a:t> </a:t>
            </a:r>
            <a:r>
              <a:rPr lang="en-US" sz="1400" b="1" dirty="0" err="1"/>
              <a:t>taşıma</a:t>
            </a:r>
            <a:r>
              <a:rPr lang="en-US" sz="1400" b="1" dirty="0"/>
              <a:t> </a:t>
            </a:r>
            <a:r>
              <a:rPr lang="en-US" sz="1400" b="1" dirty="0" err="1"/>
              <a:t>sistemi</a:t>
            </a:r>
            <a:r>
              <a:rPr lang="en-US" sz="1400" b="1" dirty="0"/>
              <a:t>, </a:t>
            </a:r>
            <a:r>
              <a:rPr lang="en-US" sz="1400" b="1" dirty="0" err="1"/>
              <a:t>örneğin</a:t>
            </a:r>
            <a:r>
              <a:rPr lang="en-US" sz="1400" b="1" dirty="0"/>
              <a:t> </a:t>
            </a:r>
            <a:r>
              <a:rPr lang="en-US" sz="1400" b="1" dirty="0" err="1"/>
              <a:t>taşıma</a:t>
            </a:r>
            <a:r>
              <a:rPr lang="en-US" sz="1400" b="1" dirty="0"/>
              <a:t> </a:t>
            </a:r>
            <a:r>
              <a:rPr lang="en-US" sz="1400" b="1" dirty="0" err="1"/>
              <a:t>sepeti</a:t>
            </a:r>
            <a:r>
              <a:rPr lang="en-US" sz="1400" b="1" dirty="0"/>
              <a:t>, </a:t>
            </a:r>
            <a:r>
              <a:rPr lang="en-US" sz="1400" b="1" dirty="0" err="1"/>
              <a:t>kullanılmalı</a:t>
            </a:r>
            <a:r>
              <a:rPr lang="en-US" sz="1400" b="1" dirty="0"/>
              <a:t>; </a:t>
            </a:r>
            <a:r>
              <a:rPr lang="en-US" sz="1400" b="1" dirty="0" err="1"/>
              <a:t>birbiri</a:t>
            </a:r>
            <a:r>
              <a:rPr lang="en-US" sz="1400" b="1" dirty="0"/>
              <a:t> </a:t>
            </a:r>
            <a:r>
              <a:rPr lang="en-US" sz="1400" b="1" dirty="0" err="1"/>
              <a:t>ile</a:t>
            </a:r>
            <a:r>
              <a:rPr lang="en-US" sz="1400" b="1" dirty="0"/>
              <a:t> </a:t>
            </a:r>
            <a:r>
              <a:rPr lang="en-US" sz="1400" b="1" dirty="0" err="1"/>
              <a:t>reaksiyona</a:t>
            </a:r>
            <a:r>
              <a:rPr lang="en-US" sz="1400" b="1" dirty="0"/>
              <a:t> </a:t>
            </a:r>
            <a:r>
              <a:rPr lang="en-US" sz="1400" b="1" dirty="0" err="1"/>
              <a:t>girebilecek</a:t>
            </a:r>
            <a:r>
              <a:rPr lang="en-US" sz="1400" b="1" dirty="0"/>
              <a:t> </a:t>
            </a:r>
            <a:r>
              <a:rPr lang="en-US" sz="1400" b="1" dirty="0" err="1"/>
              <a:t>kimyasallar</a:t>
            </a:r>
            <a:r>
              <a:rPr lang="en-US" sz="1400" b="1" dirty="0"/>
              <a:t> </a:t>
            </a:r>
            <a:r>
              <a:rPr lang="en-US" sz="1400" b="1" dirty="0" err="1"/>
              <a:t>bir</a:t>
            </a:r>
            <a:r>
              <a:rPr lang="en-US" sz="1400" b="1" dirty="0"/>
              <a:t> </a:t>
            </a:r>
            <a:r>
              <a:rPr lang="en-US" sz="1400" b="1" dirty="0" err="1"/>
              <a:t>arada</a:t>
            </a:r>
            <a:r>
              <a:rPr lang="en-US" sz="1400" b="1" dirty="0"/>
              <a:t> </a:t>
            </a:r>
            <a:r>
              <a:rPr lang="en-US" sz="1400" b="1" dirty="0" err="1"/>
              <a:t>taşınmamalıdır</a:t>
            </a:r>
            <a:r>
              <a:rPr lang="en-US" sz="1400" b="1" dirty="0"/>
              <a:t>,</a:t>
            </a:r>
          </a:p>
          <a:p>
            <a:pPr marL="400050" indent="-285750">
              <a:lnSpc>
                <a:spcPct val="17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400" b="1" dirty="0" err="1"/>
              <a:t>Toksik</a:t>
            </a:r>
            <a:r>
              <a:rPr lang="en-US" sz="1400" b="1" dirty="0"/>
              <a:t>, </a:t>
            </a:r>
            <a:r>
              <a:rPr lang="en-US" sz="1400" b="1" dirty="0" err="1"/>
              <a:t>uçucu</a:t>
            </a:r>
            <a:r>
              <a:rPr lang="en-US" sz="1400" b="1" dirty="0"/>
              <a:t>, </a:t>
            </a:r>
            <a:r>
              <a:rPr lang="en-US" sz="1400" b="1" dirty="0" err="1"/>
              <a:t>kokulu</a:t>
            </a:r>
            <a:r>
              <a:rPr lang="en-US" sz="1400" b="1" dirty="0"/>
              <a:t>, </a:t>
            </a:r>
            <a:r>
              <a:rPr lang="en-US" sz="1400" b="1" dirty="0" err="1"/>
              <a:t>yüksek</a:t>
            </a:r>
            <a:r>
              <a:rPr lang="en-US" sz="1400" b="1" dirty="0"/>
              <a:t> </a:t>
            </a:r>
            <a:r>
              <a:rPr lang="en-US" sz="1400" b="1" dirty="0" err="1"/>
              <a:t>buhar</a:t>
            </a:r>
            <a:r>
              <a:rPr lang="en-US" sz="1400" b="1" dirty="0"/>
              <a:t> </a:t>
            </a:r>
            <a:r>
              <a:rPr lang="en-US" sz="1400" b="1" dirty="0" err="1"/>
              <a:t>basınçlı</a:t>
            </a:r>
            <a:r>
              <a:rPr lang="en-US" sz="1400" b="1" dirty="0"/>
              <a:t> </a:t>
            </a:r>
            <a:r>
              <a:rPr lang="en-US" sz="1400" b="1" dirty="0" err="1"/>
              <a:t>ve</a:t>
            </a:r>
            <a:r>
              <a:rPr lang="en-US" sz="1400" b="1" dirty="0"/>
              <a:t> </a:t>
            </a:r>
            <a:r>
              <a:rPr lang="en-US" sz="1400" b="1" dirty="0" err="1"/>
              <a:t>korozif</a:t>
            </a:r>
            <a:r>
              <a:rPr lang="en-US" sz="1400" b="1" dirty="0"/>
              <a:t> </a:t>
            </a:r>
            <a:r>
              <a:rPr lang="en-US" sz="1400" b="1" dirty="0" err="1"/>
              <a:t>maddelerle</a:t>
            </a:r>
            <a:r>
              <a:rPr lang="en-US" sz="1400" b="1" dirty="0"/>
              <a:t> </a:t>
            </a:r>
            <a:r>
              <a:rPr lang="en-US" sz="1400" b="1" dirty="0" err="1"/>
              <a:t>çalışılırken</a:t>
            </a:r>
            <a:r>
              <a:rPr lang="en-US" sz="1400" b="1" dirty="0"/>
              <a:t> </a:t>
            </a:r>
            <a:r>
              <a:rPr lang="en-US" sz="1400" b="1" dirty="0" err="1"/>
              <a:t>mutlaka</a:t>
            </a:r>
            <a:r>
              <a:rPr lang="en-US" sz="1400" b="1" dirty="0"/>
              <a:t> </a:t>
            </a:r>
            <a:r>
              <a:rPr lang="en-US" sz="1400" b="1" dirty="0" err="1"/>
              <a:t>çeker</a:t>
            </a:r>
            <a:r>
              <a:rPr lang="en-US" sz="1400" b="1" dirty="0"/>
              <a:t> </a:t>
            </a:r>
            <a:r>
              <a:rPr lang="en-US" sz="1400" b="1" dirty="0" err="1"/>
              <a:t>ocak</a:t>
            </a:r>
            <a:r>
              <a:rPr lang="en-US" sz="1400" b="1" dirty="0"/>
              <a:t> </a:t>
            </a:r>
            <a:r>
              <a:rPr lang="en-US" sz="1400" b="1" dirty="0" err="1"/>
              <a:t>altında</a:t>
            </a:r>
            <a:r>
              <a:rPr lang="en-US" sz="1400" b="1" dirty="0"/>
              <a:t> </a:t>
            </a:r>
            <a:r>
              <a:rPr lang="en-US" sz="1400" b="1" dirty="0" err="1"/>
              <a:t>çalışılmalıdır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37021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54015" y="518649"/>
            <a:ext cx="846287" cy="847206"/>
            <a:chOff x="8183879" y="1000124"/>
            <a:chExt cx="1562267" cy="1172973"/>
          </a:xfrm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Resim 2">
            <a:extLst>
              <a:ext uri="{FF2B5EF4-FFF2-40B4-BE49-F238E27FC236}">
                <a16:creationId xmlns:a16="http://schemas.microsoft.com/office/drawing/2014/main" id="{0EC4487F-6CFD-C34D-8A53-ECAAB07035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57" r="27549"/>
          <a:stretch/>
        </p:blipFill>
        <p:spPr>
          <a:xfrm>
            <a:off x="3863478" y="542291"/>
            <a:ext cx="1983630" cy="238680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AC1001B7-27E0-5740-A80A-D7EEA1C454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8" r="39047" b="-2"/>
          <a:stretch/>
        </p:blipFill>
        <p:spPr>
          <a:xfrm>
            <a:off x="6332220" y="10"/>
            <a:ext cx="2811780" cy="338327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C0436ED9-9099-8E44-915B-7C4783E822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3" r="4" b="5224"/>
          <a:stretch/>
        </p:blipFill>
        <p:spPr>
          <a:xfrm>
            <a:off x="3450792" y="3474722"/>
            <a:ext cx="2811780" cy="3383279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179A4646-7E7F-0B40-890B-33F30980DA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r="30326"/>
          <a:stretch/>
        </p:blipFill>
        <p:spPr>
          <a:xfrm>
            <a:off x="6332220" y="3474719"/>
            <a:ext cx="2811780" cy="3383280"/>
          </a:xfrm>
          <a:prstGeom prst="rect">
            <a:avLst/>
          </a:prstGeom>
        </p:spPr>
      </p:pic>
      <p:sp>
        <p:nvSpPr>
          <p:cNvPr id="27" name="Dikdörtgen 26">
            <a:extLst>
              <a:ext uri="{FF2B5EF4-FFF2-40B4-BE49-F238E27FC236}">
                <a16:creationId xmlns:a16="http://schemas.microsoft.com/office/drawing/2014/main" id="{00B38FE2-361D-DC4E-A41C-417D4AEDDD59}"/>
              </a:ext>
            </a:extLst>
          </p:cNvPr>
          <p:cNvSpPr/>
          <p:nvPr/>
        </p:nvSpPr>
        <p:spPr>
          <a:xfrm>
            <a:off x="284801" y="1420397"/>
            <a:ext cx="3578677" cy="50835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342900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1400" dirty="0" err="1"/>
              <a:t>Açık</a:t>
            </a:r>
            <a:r>
              <a:rPr lang="en-US" sz="1400" dirty="0"/>
              <a:t> </a:t>
            </a:r>
            <a:r>
              <a:rPr lang="en-US" sz="1400" dirty="0" err="1"/>
              <a:t>alevli</a:t>
            </a:r>
            <a:r>
              <a:rPr lang="en-US" sz="1400" dirty="0"/>
              <a:t> </a:t>
            </a:r>
            <a:r>
              <a:rPr lang="en-US" sz="1400" dirty="0" err="1"/>
              <a:t>veya</a:t>
            </a:r>
            <a:r>
              <a:rPr lang="en-US" sz="1400" dirty="0"/>
              <a:t> </a:t>
            </a:r>
            <a:r>
              <a:rPr lang="en-US" sz="1400" dirty="0" err="1"/>
              <a:t>kıvılcım</a:t>
            </a:r>
            <a:r>
              <a:rPr lang="en-US" sz="1400" dirty="0"/>
              <a:t> </a:t>
            </a:r>
            <a:r>
              <a:rPr lang="en-US" sz="1400" dirty="0" err="1"/>
              <a:t>çıkaran</a:t>
            </a:r>
            <a:r>
              <a:rPr lang="en-US" sz="1400" dirty="0"/>
              <a:t> </a:t>
            </a:r>
            <a:r>
              <a:rPr lang="en-US" sz="1400" dirty="0" err="1"/>
              <a:t>cihazlar</a:t>
            </a:r>
            <a:r>
              <a:rPr lang="en-US" sz="1400" dirty="0"/>
              <a:t>, </a:t>
            </a:r>
            <a:r>
              <a:rPr lang="en-US" sz="1400" dirty="0" err="1"/>
              <a:t>yanıcı</a:t>
            </a:r>
            <a:r>
              <a:rPr lang="en-US" sz="1400" dirty="0"/>
              <a:t> </a:t>
            </a:r>
            <a:r>
              <a:rPr lang="en-US" sz="1400" dirty="0" err="1"/>
              <a:t>sıvılardan</a:t>
            </a:r>
            <a:r>
              <a:rPr lang="en-US" sz="1400" dirty="0"/>
              <a:t> </a:t>
            </a:r>
            <a:r>
              <a:rPr lang="en-US" sz="1400" dirty="0" err="1"/>
              <a:t>uzak</a:t>
            </a:r>
            <a:r>
              <a:rPr lang="en-US" sz="1400" dirty="0"/>
              <a:t> </a:t>
            </a:r>
            <a:r>
              <a:rPr lang="en-US" sz="1400" dirty="0" err="1"/>
              <a:t>tutulmalıdır</a:t>
            </a:r>
            <a:r>
              <a:rPr lang="en-US" sz="1400" dirty="0"/>
              <a:t>,</a:t>
            </a:r>
          </a:p>
          <a:p>
            <a:pPr marL="342900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1400" dirty="0" err="1"/>
              <a:t>Tüm</a:t>
            </a:r>
            <a:r>
              <a:rPr lang="en-US" sz="1400" dirty="0"/>
              <a:t> </a:t>
            </a:r>
            <a:r>
              <a:rPr lang="en-US" sz="1400" dirty="0" err="1"/>
              <a:t>kimyasalların</a:t>
            </a:r>
            <a:r>
              <a:rPr lang="en-US" sz="1400" dirty="0"/>
              <a:t> </a:t>
            </a:r>
            <a:r>
              <a:rPr lang="en-US" sz="1400" dirty="0" err="1"/>
              <a:t>kap</a:t>
            </a:r>
            <a:r>
              <a:rPr lang="en-US" sz="1400" dirty="0"/>
              <a:t> </a:t>
            </a:r>
            <a:r>
              <a:rPr lang="en-US" sz="1400" dirty="0" err="1"/>
              <a:t>ve</a:t>
            </a:r>
            <a:r>
              <a:rPr lang="en-US" sz="1400" dirty="0"/>
              <a:t> </a:t>
            </a:r>
            <a:r>
              <a:rPr lang="en-US" sz="1400" dirty="0" err="1"/>
              <a:t>şişeleri</a:t>
            </a:r>
            <a:r>
              <a:rPr lang="en-US" sz="1400" dirty="0"/>
              <a:t> </a:t>
            </a:r>
            <a:r>
              <a:rPr lang="en-US" sz="1400" dirty="0" err="1"/>
              <a:t>kullanım</a:t>
            </a:r>
            <a:r>
              <a:rPr lang="en-US" sz="1400" dirty="0"/>
              <a:t> </a:t>
            </a:r>
            <a:r>
              <a:rPr lang="en-US" sz="1400" dirty="0" err="1"/>
              <a:t>haricinde</a:t>
            </a:r>
            <a:r>
              <a:rPr lang="en-US" sz="1400" dirty="0"/>
              <a:t> </a:t>
            </a:r>
            <a:r>
              <a:rPr lang="en-US" sz="1400" dirty="0" err="1"/>
              <a:t>kapalı</a:t>
            </a:r>
            <a:r>
              <a:rPr lang="en-US" sz="1400" dirty="0"/>
              <a:t> </a:t>
            </a:r>
            <a:r>
              <a:rPr lang="en-US" sz="1400" dirty="0" err="1"/>
              <a:t>tutulmalıdır</a:t>
            </a:r>
            <a:r>
              <a:rPr lang="en-US" sz="1400" dirty="0"/>
              <a:t>,</a:t>
            </a:r>
          </a:p>
          <a:p>
            <a:pPr marL="342900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1400" dirty="0" err="1"/>
              <a:t>Akıtan</a:t>
            </a:r>
            <a:r>
              <a:rPr lang="en-US" sz="1400" dirty="0"/>
              <a:t> </a:t>
            </a:r>
            <a:r>
              <a:rPr lang="en-US" sz="1400" dirty="0" err="1"/>
              <a:t>kimyasal</a:t>
            </a:r>
            <a:r>
              <a:rPr lang="en-US" sz="1400" dirty="0"/>
              <a:t> </a:t>
            </a:r>
            <a:r>
              <a:rPr lang="en-US" sz="1400" dirty="0" err="1"/>
              <a:t>kaplar</a:t>
            </a:r>
            <a:r>
              <a:rPr lang="en-US" sz="1400" dirty="0"/>
              <a:t> </a:t>
            </a:r>
            <a:r>
              <a:rPr lang="en-US" sz="1400" dirty="0" err="1"/>
              <a:t>kullanılmamalı</a:t>
            </a:r>
            <a:r>
              <a:rPr lang="en-US" sz="1400" dirty="0"/>
              <a:t>, </a:t>
            </a:r>
            <a:r>
              <a:rPr lang="en-US" sz="1400" dirty="0" err="1"/>
              <a:t>uygun</a:t>
            </a:r>
            <a:r>
              <a:rPr lang="en-US" sz="1400" dirty="0"/>
              <a:t> </a:t>
            </a:r>
            <a:r>
              <a:rPr lang="en-US" sz="1400" dirty="0" err="1"/>
              <a:t>şekilde</a:t>
            </a:r>
            <a:r>
              <a:rPr lang="en-US" sz="1400" dirty="0"/>
              <a:t> </a:t>
            </a:r>
            <a:r>
              <a:rPr lang="en-US" sz="1400" dirty="0" err="1"/>
              <a:t>imha</a:t>
            </a:r>
            <a:r>
              <a:rPr lang="en-US" sz="1400" dirty="0"/>
              <a:t> </a:t>
            </a:r>
            <a:r>
              <a:rPr lang="en-US" sz="1400" dirty="0" err="1"/>
              <a:t>edilmelidir</a:t>
            </a:r>
            <a:r>
              <a:rPr lang="en-US" sz="1400" dirty="0"/>
              <a:t>,</a:t>
            </a:r>
          </a:p>
          <a:p>
            <a:pPr marL="342900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1400" dirty="0" err="1"/>
              <a:t>Sıvıları</a:t>
            </a:r>
            <a:r>
              <a:rPr lang="en-US" sz="1400" dirty="0"/>
              <a:t> </a:t>
            </a:r>
            <a:r>
              <a:rPr lang="en-US" sz="1400" dirty="0" err="1"/>
              <a:t>büyük</a:t>
            </a:r>
            <a:r>
              <a:rPr lang="en-US" sz="1400" dirty="0"/>
              <a:t> </a:t>
            </a:r>
            <a:r>
              <a:rPr lang="en-US" sz="1400" dirty="0" err="1"/>
              <a:t>kaplardan</a:t>
            </a:r>
            <a:r>
              <a:rPr lang="en-US" sz="1400" dirty="0"/>
              <a:t> </a:t>
            </a:r>
            <a:r>
              <a:rPr lang="en-US" sz="1400" dirty="0" err="1"/>
              <a:t>küçük</a:t>
            </a:r>
            <a:r>
              <a:rPr lang="en-US" sz="1400" dirty="0"/>
              <a:t> </a:t>
            </a:r>
            <a:r>
              <a:rPr lang="en-US" sz="1400" dirty="0" err="1"/>
              <a:t>kaplara</a:t>
            </a:r>
            <a:r>
              <a:rPr lang="en-US" sz="1400" dirty="0"/>
              <a:t> </a:t>
            </a:r>
            <a:r>
              <a:rPr lang="en-US" sz="1400" dirty="0" err="1"/>
              <a:t>boşaltırken</a:t>
            </a:r>
            <a:r>
              <a:rPr lang="en-US" sz="1400" dirty="0"/>
              <a:t> </a:t>
            </a:r>
            <a:r>
              <a:rPr lang="en-US" sz="1400" dirty="0" err="1"/>
              <a:t>huni</a:t>
            </a:r>
            <a:r>
              <a:rPr lang="en-US" sz="1400" dirty="0"/>
              <a:t> </a:t>
            </a:r>
            <a:r>
              <a:rPr lang="en-US" sz="1400" dirty="0" err="1"/>
              <a:t>kullanılmalı</a:t>
            </a:r>
            <a:r>
              <a:rPr lang="en-US" sz="1400" dirty="0"/>
              <a:t>, </a:t>
            </a:r>
            <a:r>
              <a:rPr lang="en-US" sz="1400" dirty="0" err="1"/>
              <a:t>küçük</a:t>
            </a:r>
            <a:r>
              <a:rPr lang="en-US" sz="1400" dirty="0"/>
              <a:t> </a:t>
            </a:r>
            <a:r>
              <a:rPr lang="en-US" sz="1400" dirty="0" err="1"/>
              <a:t>şişelerde</a:t>
            </a:r>
            <a:r>
              <a:rPr lang="en-US" sz="1400" dirty="0"/>
              <a:t> </a:t>
            </a:r>
            <a:r>
              <a:rPr lang="en-US" sz="1400" dirty="0" err="1"/>
              <a:t>gerekli</a:t>
            </a:r>
            <a:r>
              <a:rPr lang="en-US" sz="1400" dirty="0"/>
              <a:t> </a:t>
            </a:r>
            <a:r>
              <a:rPr lang="en-US" sz="1400" dirty="0" err="1"/>
              <a:t>bilgileri</a:t>
            </a:r>
            <a:r>
              <a:rPr lang="en-US" sz="1400" dirty="0"/>
              <a:t> </a:t>
            </a:r>
            <a:r>
              <a:rPr lang="en-US" sz="1400" dirty="0" err="1"/>
              <a:t>içerecek</a:t>
            </a:r>
            <a:r>
              <a:rPr lang="en-US" sz="1400" dirty="0"/>
              <a:t> </a:t>
            </a:r>
            <a:r>
              <a:rPr lang="en-US" sz="1400" dirty="0" err="1"/>
              <a:t>şekilde</a:t>
            </a:r>
            <a:r>
              <a:rPr lang="en-US" sz="1400" dirty="0"/>
              <a:t> </a:t>
            </a:r>
            <a:r>
              <a:rPr lang="en-US" sz="1400" dirty="0" err="1"/>
              <a:t>etiketlenmelidir</a:t>
            </a:r>
            <a:r>
              <a:rPr lang="en-US" sz="1400" dirty="0"/>
              <a:t>,</a:t>
            </a:r>
          </a:p>
          <a:p>
            <a:pPr marL="342900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1400" dirty="0" err="1"/>
              <a:t>Asitlerin</a:t>
            </a:r>
            <a:r>
              <a:rPr lang="en-US" sz="1400" dirty="0"/>
              <a:t> </a:t>
            </a:r>
            <a:r>
              <a:rPr lang="en-US" sz="1400" dirty="0" err="1"/>
              <a:t>ve</a:t>
            </a:r>
            <a:r>
              <a:rPr lang="en-US" sz="1400" dirty="0"/>
              <a:t> </a:t>
            </a:r>
            <a:r>
              <a:rPr lang="en-US" sz="1400" dirty="0" err="1"/>
              <a:t>katı</a:t>
            </a:r>
            <a:r>
              <a:rPr lang="en-US" sz="1400" dirty="0"/>
              <a:t> </a:t>
            </a:r>
            <a:r>
              <a:rPr lang="en-US" sz="1400" dirty="0" err="1"/>
              <a:t>bazların</a:t>
            </a:r>
            <a:r>
              <a:rPr lang="en-US" sz="1400" dirty="0"/>
              <a:t> </a:t>
            </a:r>
            <a:r>
              <a:rPr lang="en-US" sz="1400" dirty="0" err="1"/>
              <a:t>üzerine</a:t>
            </a:r>
            <a:r>
              <a:rPr lang="en-US" sz="1400" dirty="0"/>
              <a:t> </a:t>
            </a:r>
            <a:r>
              <a:rPr lang="en-US" sz="1400" dirty="0" err="1"/>
              <a:t>hiçbir</a:t>
            </a:r>
            <a:r>
              <a:rPr lang="en-US" sz="1400" dirty="0"/>
              <a:t> zaman </a:t>
            </a:r>
            <a:r>
              <a:rPr lang="en-US" sz="1400" dirty="0" err="1"/>
              <a:t>su</a:t>
            </a:r>
            <a:r>
              <a:rPr lang="en-US" sz="1400" dirty="0"/>
              <a:t> </a:t>
            </a:r>
            <a:r>
              <a:rPr lang="en-US" sz="1400" dirty="0" err="1"/>
              <a:t>dökülmemelidir</a:t>
            </a:r>
            <a:r>
              <a:rPr lang="en-US" sz="1400" dirty="0"/>
              <a:t>,</a:t>
            </a:r>
          </a:p>
          <a:p>
            <a:pPr marL="342900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1400" dirty="0" err="1"/>
              <a:t>Tüm</a:t>
            </a:r>
            <a:r>
              <a:rPr lang="en-US" sz="1400" dirty="0"/>
              <a:t> </a:t>
            </a:r>
            <a:r>
              <a:rPr lang="en-US" sz="1400" dirty="0" err="1"/>
              <a:t>atıklar</a:t>
            </a:r>
            <a:r>
              <a:rPr lang="en-US" sz="1400" dirty="0"/>
              <a:t> </a:t>
            </a:r>
            <a:r>
              <a:rPr lang="en-US" sz="1400" dirty="0" err="1"/>
              <a:t>laboratuvar</a:t>
            </a:r>
            <a:r>
              <a:rPr lang="en-US" sz="1400" dirty="0"/>
              <a:t> </a:t>
            </a:r>
            <a:r>
              <a:rPr lang="en-US" sz="1400" dirty="0" err="1"/>
              <a:t>atık</a:t>
            </a:r>
            <a:r>
              <a:rPr lang="en-US" sz="1400" dirty="0"/>
              <a:t> </a:t>
            </a:r>
            <a:r>
              <a:rPr lang="en-US" sz="1400" dirty="0" err="1"/>
              <a:t>sistem</a:t>
            </a:r>
            <a:r>
              <a:rPr lang="en-US" sz="1400" dirty="0"/>
              <a:t> </a:t>
            </a:r>
            <a:r>
              <a:rPr lang="en-US" sz="1400" dirty="0" err="1"/>
              <a:t>prosedürlerine</a:t>
            </a:r>
            <a:r>
              <a:rPr lang="en-US" sz="1400" dirty="0"/>
              <a:t> </a:t>
            </a:r>
            <a:r>
              <a:rPr lang="en-US" sz="1400" dirty="0" err="1"/>
              <a:t>göre</a:t>
            </a:r>
            <a:r>
              <a:rPr lang="en-US" sz="1400" dirty="0"/>
              <a:t> </a:t>
            </a:r>
            <a:r>
              <a:rPr lang="en-US" sz="1400" dirty="0" err="1"/>
              <a:t>uygun</a:t>
            </a:r>
            <a:r>
              <a:rPr lang="en-US" sz="1400" dirty="0"/>
              <a:t> </a:t>
            </a:r>
            <a:r>
              <a:rPr lang="en-US" sz="1400" dirty="0" err="1"/>
              <a:t>kaplara</a:t>
            </a:r>
            <a:r>
              <a:rPr lang="en-US" sz="1400" dirty="0"/>
              <a:t> </a:t>
            </a:r>
            <a:r>
              <a:rPr lang="en-US" sz="1400" dirty="0" err="1"/>
              <a:t>atılmalıdır</a:t>
            </a:r>
            <a:r>
              <a:rPr lang="en-US" sz="1400" dirty="0"/>
              <a:t>,</a:t>
            </a:r>
          </a:p>
          <a:p>
            <a:pPr marL="342900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1400" dirty="0" err="1"/>
              <a:t>Atık</a:t>
            </a:r>
            <a:r>
              <a:rPr lang="en-US" sz="1400" dirty="0"/>
              <a:t> </a:t>
            </a:r>
            <a:r>
              <a:rPr lang="en-US" sz="1400" dirty="0" err="1"/>
              <a:t>kimyasallar</a:t>
            </a:r>
            <a:r>
              <a:rPr lang="en-US" sz="1400" dirty="0"/>
              <a:t> </a:t>
            </a:r>
            <a:r>
              <a:rPr lang="en-US" sz="1400" dirty="0" err="1"/>
              <a:t>lavabolara</a:t>
            </a:r>
            <a:r>
              <a:rPr lang="en-US" sz="1400" dirty="0"/>
              <a:t> </a:t>
            </a:r>
            <a:r>
              <a:rPr lang="en-US" sz="1400" dirty="0" err="1"/>
              <a:t>dökülmemeli</a:t>
            </a:r>
            <a:r>
              <a:rPr lang="en-US" sz="1400" dirty="0"/>
              <a:t>, </a:t>
            </a:r>
            <a:r>
              <a:rPr lang="en-US" sz="1400" dirty="0" err="1"/>
              <a:t>usulüne</a:t>
            </a:r>
            <a:r>
              <a:rPr lang="en-US" sz="1400" dirty="0"/>
              <a:t> </a:t>
            </a:r>
            <a:r>
              <a:rPr lang="en-US" sz="1400" dirty="0" err="1"/>
              <a:t>uygun</a:t>
            </a:r>
            <a:r>
              <a:rPr lang="en-US" sz="1400" dirty="0"/>
              <a:t> </a:t>
            </a:r>
            <a:r>
              <a:rPr lang="en-US" sz="1400" dirty="0" err="1"/>
              <a:t>bertaraf</a:t>
            </a:r>
            <a:r>
              <a:rPr lang="en-US" sz="1400" dirty="0"/>
              <a:t> </a:t>
            </a:r>
            <a:r>
              <a:rPr lang="en-US" sz="1400" dirty="0" err="1"/>
              <a:t>için</a:t>
            </a:r>
            <a:r>
              <a:rPr lang="en-US" sz="1400" dirty="0"/>
              <a:t> </a:t>
            </a:r>
            <a:r>
              <a:rPr lang="en-US" sz="1400" dirty="0" err="1"/>
              <a:t>özel</a:t>
            </a:r>
            <a:r>
              <a:rPr lang="en-US" sz="1400" dirty="0"/>
              <a:t> </a:t>
            </a:r>
            <a:r>
              <a:rPr lang="en-US" sz="1400" dirty="0" err="1"/>
              <a:t>işaretlenmiş</a:t>
            </a:r>
            <a:r>
              <a:rPr lang="en-US" sz="1400" dirty="0"/>
              <a:t> </a:t>
            </a:r>
            <a:r>
              <a:rPr lang="en-US" sz="1400" dirty="0" err="1"/>
              <a:t>kaplarda</a:t>
            </a:r>
            <a:r>
              <a:rPr lang="en-US" sz="1400" dirty="0"/>
              <a:t> </a:t>
            </a:r>
            <a:r>
              <a:rPr lang="en-US" sz="1400" dirty="0" err="1"/>
              <a:t>biriktirilmeli</a:t>
            </a:r>
            <a:r>
              <a:rPr lang="en-US" sz="1400" dirty="0"/>
              <a:t> </a:t>
            </a:r>
            <a:r>
              <a:rPr lang="en-US" sz="1400" dirty="0" err="1"/>
              <a:t>ve</a:t>
            </a:r>
            <a:r>
              <a:rPr lang="en-US" sz="1400" dirty="0"/>
              <a:t> </a:t>
            </a:r>
            <a:r>
              <a:rPr lang="en-US" sz="1400" dirty="0" err="1"/>
              <a:t>herhangi</a:t>
            </a:r>
            <a:r>
              <a:rPr lang="en-US" sz="1400" dirty="0"/>
              <a:t> </a:t>
            </a:r>
            <a:r>
              <a:rPr lang="en-US" sz="1400" dirty="0" err="1"/>
              <a:t>bir</a:t>
            </a:r>
            <a:r>
              <a:rPr lang="en-US" sz="1400" dirty="0"/>
              <a:t> </a:t>
            </a:r>
            <a:r>
              <a:rPr lang="en-US" sz="1400" dirty="0" err="1"/>
              <a:t>tehlike</a:t>
            </a:r>
            <a:r>
              <a:rPr lang="en-US" sz="1400" dirty="0"/>
              <a:t> </a:t>
            </a:r>
            <a:r>
              <a:rPr lang="en-US" sz="1400" dirty="0" err="1"/>
              <a:t>yaratıp</a:t>
            </a:r>
            <a:r>
              <a:rPr lang="en-US" sz="1400" dirty="0"/>
              <a:t> </a:t>
            </a:r>
            <a:r>
              <a:rPr lang="en-US" sz="1400" dirty="0" err="1"/>
              <a:t>yaratmadığı</a:t>
            </a:r>
            <a:r>
              <a:rPr lang="en-US" sz="1400" dirty="0"/>
              <a:t> </a:t>
            </a:r>
            <a:r>
              <a:rPr lang="en-US" sz="1400" dirty="0" err="1"/>
              <a:t>bilinmiyorsa</a:t>
            </a:r>
            <a:r>
              <a:rPr lang="en-US" sz="1400" dirty="0"/>
              <a:t> </a:t>
            </a:r>
            <a:r>
              <a:rPr lang="en-US" sz="1400" dirty="0" err="1"/>
              <a:t>birbirine</a:t>
            </a:r>
            <a:r>
              <a:rPr lang="en-US" sz="1400" dirty="0"/>
              <a:t> </a:t>
            </a:r>
            <a:r>
              <a:rPr lang="en-US" sz="1400" dirty="0" err="1"/>
              <a:t>karıştırılmamalıdır</a:t>
            </a:r>
            <a:r>
              <a:rPr lang="en-US" sz="1400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742294680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79" y="347471"/>
            <a:ext cx="8325612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28650" y="585216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b="1" cap="none">
                <a:solidFill>
                  <a:schemeClr val="bg1"/>
                </a:solidFill>
              </a:rPr>
              <a:t>Çözelti Hazırlama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DBF16B5-742E-D54D-92BF-DC6FCE2A0C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6"/>
          <a:stretch/>
        </p:blipFill>
        <p:spPr>
          <a:xfrm>
            <a:off x="406909" y="2791857"/>
            <a:ext cx="3900723" cy="3052575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4417494" y="2386584"/>
            <a:ext cx="4165091" cy="425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err="1"/>
              <a:t>Çözelti</a:t>
            </a:r>
            <a:r>
              <a:rPr lang="en-US" sz="1600" dirty="0"/>
              <a:t> </a:t>
            </a:r>
            <a:r>
              <a:rPr lang="en-US" sz="1600" dirty="0" err="1"/>
              <a:t>hazırlarken</a:t>
            </a:r>
            <a:r>
              <a:rPr lang="en-US" sz="1600" dirty="0"/>
              <a:t> </a:t>
            </a:r>
            <a:r>
              <a:rPr lang="en-US" sz="1600" dirty="0" err="1"/>
              <a:t>kimyasal</a:t>
            </a:r>
            <a:r>
              <a:rPr lang="en-US" sz="1600" dirty="0"/>
              <a:t> </a:t>
            </a:r>
            <a:r>
              <a:rPr lang="en-US" sz="1600" dirty="0" err="1"/>
              <a:t>maddelerin</a:t>
            </a:r>
            <a:r>
              <a:rPr lang="en-US" sz="1600" dirty="0"/>
              <a:t> </a:t>
            </a:r>
            <a:r>
              <a:rPr lang="en-US" sz="1600" b="1" dirty="0"/>
              <a:t>“</a:t>
            </a:r>
            <a:r>
              <a:rPr lang="en-US" sz="1600" b="1" dirty="0" err="1"/>
              <a:t>Güvenlik</a:t>
            </a:r>
            <a:r>
              <a:rPr lang="en-US" sz="1600" b="1" dirty="0"/>
              <a:t> Bilgi </a:t>
            </a:r>
            <a:r>
              <a:rPr lang="en-US" sz="1600" b="1" dirty="0" err="1"/>
              <a:t>Formları</a:t>
            </a:r>
            <a:r>
              <a:rPr lang="en-US" sz="1600" b="1" dirty="0"/>
              <a:t>’’ </a:t>
            </a:r>
            <a:r>
              <a:rPr lang="en-US" sz="1600" dirty="0" err="1"/>
              <a:t>nda</a:t>
            </a:r>
            <a:r>
              <a:rPr lang="en-US" sz="1600" b="1" dirty="0"/>
              <a:t> </a:t>
            </a:r>
            <a:r>
              <a:rPr lang="en-US" sz="1600" dirty="0" err="1"/>
              <a:t>belirtilen</a:t>
            </a:r>
            <a:r>
              <a:rPr lang="en-US" sz="1600" dirty="0"/>
              <a:t> </a:t>
            </a:r>
            <a:r>
              <a:rPr lang="en-US" sz="1600" dirty="0" err="1"/>
              <a:t>güvenlik</a:t>
            </a:r>
            <a:r>
              <a:rPr lang="en-US" sz="1600" dirty="0"/>
              <a:t> </a:t>
            </a:r>
            <a:r>
              <a:rPr lang="en-US" sz="1600" dirty="0" err="1"/>
              <a:t>önlemleri</a:t>
            </a:r>
            <a:r>
              <a:rPr lang="en-US" sz="1600" dirty="0"/>
              <a:t> </a:t>
            </a:r>
            <a:r>
              <a:rPr lang="en-US" sz="1600" dirty="0" err="1"/>
              <a:t>alınmalıdır</a:t>
            </a:r>
            <a:endParaRPr lang="en-US" sz="1600" dirty="0"/>
          </a:p>
          <a:p>
            <a:pPr marL="400050" indent="-285750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q"/>
            </a:pPr>
            <a:r>
              <a:rPr lang="en-US" sz="1600" dirty="0" err="1"/>
              <a:t>Korozif</a:t>
            </a:r>
            <a:r>
              <a:rPr lang="en-US" sz="1600" dirty="0"/>
              <a:t> (</a:t>
            </a:r>
            <a:r>
              <a:rPr lang="en-US" sz="1600" dirty="0" err="1"/>
              <a:t>aşındırıcı</a:t>
            </a:r>
            <a:r>
              <a:rPr lang="en-US" sz="1600" dirty="0"/>
              <a:t>) </a:t>
            </a:r>
            <a:r>
              <a:rPr lang="en-US" sz="1600" dirty="0" err="1"/>
              <a:t>maddelerle</a:t>
            </a:r>
            <a:r>
              <a:rPr lang="en-US" sz="1600" dirty="0"/>
              <a:t> </a:t>
            </a:r>
            <a:r>
              <a:rPr lang="en-US" sz="1600" dirty="0" err="1"/>
              <a:t>çözelti</a:t>
            </a:r>
            <a:r>
              <a:rPr lang="en-US" sz="1600" dirty="0"/>
              <a:t> </a:t>
            </a:r>
            <a:r>
              <a:rPr lang="en-US" sz="1600" dirty="0" err="1"/>
              <a:t>hazırlanması</a:t>
            </a:r>
            <a:r>
              <a:rPr lang="en-US" sz="1600" dirty="0"/>
              <a:t> </a:t>
            </a:r>
            <a:r>
              <a:rPr lang="en-US" sz="1600" dirty="0" err="1"/>
              <a:t>sırasında</a:t>
            </a:r>
            <a:r>
              <a:rPr lang="en-US" sz="1600" dirty="0"/>
              <a:t> </a:t>
            </a:r>
            <a:r>
              <a:rPr lang="en-US" sz="1600" dirty="0" err="1"/>
              <a:t>mutlaka</a:t>
            </a:r>
            <a:r>
              <a:rPr lang="en-US" sz="1600" dirty="0"/>
              <a:t> </a:t>
            </a:r>
            <a:r>
              <a:rPr lang="en-US" sz="1600" dirty="0" err="1"/>
              <a:t>koruyucu</a:t>
            </a:r>
            <a:r>
              <a:rPr lang="en-US" sz="1600" dirty="0"/>
              <a:t> </a:t>
            </a:r>
            <a:r>
              <a:rPr lang="en-US" sz="1600" dirty="0" err="1"/>
              <a:t>gözlük</a:t>
            </a:r>
            <a:r>
              <a:rPr lang="en-US" sz="1600" dirty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/>
              <a:t>eldiven</a:t>
            </a:r>
            <a:r>
              <a:rPr lang="en-US" sz="1600" dirty="0"/>
              <a:t> </a:t>
            </a:r>
            <a:r>
              <a:rPr lang="en-US" sz="1600" dirty="0" err="1"/>
              <a:t>kullanılmalıdır</a:t>
            </a:r>
            <a:endParaRPr lang="en-US" sz="1600" dirty="0"/>
          </a:p>
          <a:p>
            <a:pPr marL="400050" indent="-285750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q"/>
            </a:pPr>
            <a:r>
              <a:rPr lang="en-US" sz="1600" dirty="0" err="1"/>
              <a:t>Yanıcı</a:t>
            </a:r>
            <a:r>
              <a:rPr lang="en-US" sz="1600" dirty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/>
              <a:t>toksik</a:t>
            </a:r>
            <a:r>
              <a:rPr lang="en-US" sz="1600" dirty="0"/>
              <a:t> </a:t>
            </a:r>
            <a:r>
              <a:rPr lang="en-US" sz="1600" dirty="0" err="1"/>
              <a:t>maddelerle</a:t>
            </a:r>
            <a:r>
              <a:rPr lang="en-US" sz="1600" dirty="0"/>
              <a:t> </a:t>
            </a:r>
            <a:r>
              <a:rPr lang="en-US" sz="1600" dirty="0" err="1"/>
              <a:t>çalışılırken</a:t>
            </a:r>
            <a:r>
              <a:rPr lang="en-US" sz="1600" dirty="0"/>
              <a:t> </a:t>
            </a:r>
            <a:r>
              <a:rPr lang="en-US" sz="1600" dirty="0" err="1"/>
              <a:t>çeker</a:t>
            </a:r>
            <a:r>
              <a:rPr lang="en-US" sz="1600" dirty="0"/>
              <a:t> </a:t>
            </a:r>
            <a:r>
              <a:rPr lang="en-US" sz="1600" dirty="0" err="1"/>
              <a:t>ocak</a:t>
            </a:r>
            <a:r>
              <a:rPr lang="en-US" sz="1600" dirty="0"/>
              <a:t> </a:t>
            </a:r>
            <a:r>
              <a:rPr lang="en-US" sz="1600" dirty="0" err="1"/>
              <a:t>kullanılmalıdır</a:t>
            </a:r>
            <a:endParaRPr lang="en-US" sz="1600" dirty="0"/>
          </a:p>
          <a:p>
            <a:pPr marL="400050" indent="-285750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q"/>
            </a:pPr>
            <a:r>
              <a:rPr lang="en-US" sz="1600" dirty="0" err="1"/>
              <a:t>Asidin</a:t>
            </a:r>
            <a:r>
              <a:rPr lang="en-US" sz="1600" dirty="0"/>
              <a:t> </a:t>
            </a:r>
            <a:r>
              <a:rPr lang="en-US" sz="1600" dirty="0" err="1"/>
              <a:t>üzerine</a:t>
            </a:r>
            <a:r>
              <a:rPr lang="en-US" sz="1600" dirty="0"/>
              <a:t> </a:t>
            </a:r>
            <a:r>
              <a:rPr lang="en-US" sz="1600" dirty="0" err="1"/>
              <a:t>kesinlikle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ilave</a:t>
            </a:r>
            <a:r>
              <a:rPr lang="en-US" sz="1600" dirty="0"/>
              <a:t> </a:t>
            </a:r>
            <a:r>
              <a:rPr lang="en-US" sz="1600" dirty="0" err="1"/>
              <a:t>edilmemelidir</a:t>
            </a:r>
            <a:endParaRPr lang="en-US" sz="1600" dirty="0"/>
          </a:p>
          <a:p>
            <a:pPr marL="400050" indent="-285750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q"/>
            </a:pPr>
            <a:r>
              <a:rPr lang="en-US" sz="1600" dirty="0" err="1"/>
              <a:t>Çözelti</a:t>
            </a:r>
            <a:r>
              <a:rPr lang="en-US" sz="1600" dirty="0"/>
              <a:t> </a:t>
            </a:r>
            <a:r>
              <a:rPr lang="en-US" sz="1600" dirty="0" err="1"/>
              <a:t>için</a:t>
            </a:r>
            <a:r>
              <a:rPr lang="en-US" sz="1600" dirty="0"/>
              <a:t> </a:t>
            </a:r>
            <a:r>
              <a:rPr lang="en-US" sz="1600" dirty="0" err="1"/>
              <a:t>kullanılacak</a:t>
            </a:r>
            <a:r>
              <a:rPr lang="en-US" sz="1600" dirty="0"/>
              <a:t> </a:t>
            </a:r>
            <a:r>
              <a:rPr lang="en-US" sz="1600" dirty="0" err="1"/>
              <a:t>kimyasal</a:t>
            </a:r>
            <a:r>
              <a:rPr lang="en-US" sz="1600" dirty="0"/>
              <a:t> </a:t>
            </a:r>
            <a:r>
              <a:rPr lang="en-US" sz="1600" dirty="0" err="1"/>
              <a:t>maddeler</a:t>
            </a:r>
            <a:r>
              <a:rPr lang="en-US" sz="1600" dirty="0"/>
              <a:t>, </a:t>
            </a:r>
            <a:r>
              <a:rPr lang="en-US" sz="1600" dirty="0" err="1"/>
              <a:t>stok</a:t>
            </a:r>
            <a:r>
              <a:rPr lang="en-US" sz="1600" dirty="0"/>
              <a:t> </a:t>
            </a:r>
            <a:r>
              <a:rPr lang="en-US" sz="1600" dirty="0" err="1"/>
              <a:t>kabından</a:t>
            </a:r>
            <a:r>
              <a:rPr lang="en-US" sz="1600" dirty="0"/>
              <a:t> </a:t>
            </a:r>
            <a:r>
              <a:rPr lang="en-US" sz="1600" dirty="0" err="1"/>
              <a:t>gerekli</a:t>
            </a:r>
            <a:r>
              <a:rPr lang="en-US" sz="1600" dirty="0"/>
              <a:t> </a:t>
            </a:r>
            <a:r>
              <a:rPr lang="en-US" sz="1600" dirty="0" err="1"/>
              <a:t>miktarda</a:t>
            </a:r>
            <a:r>
              <a:rPr lang="en-US" sz="1600" dirty="0"/>
              <a:t> </a:t>
            </a:r>
            <a:r>
              <a:rPr lang="en-US" sz="1600" dirty="0" err="1"/>
              <a:t>alınmalıdır</a:t>
            </a:r>
            <a:endParaRPr lang="en-US" sz="1600" dirty="0"/>
          </a:p>
          <a:p>
            <a:pPr marL="400050" indent="-285750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q"/>
            </a:pPr>
            <a:r>
              <a:rPr lang="en-US" sz="1600" dirty="0"/>
              <a:t>Pipet </a:t>
            </a:r>
            <a:r>
              <a:rPr lang="en-US" sz="1600" dirty="0" err="1"/>
              <a:t>kullanırken</a:t>
            </a:r>
            <a:r>
              <a:rPr lang="en-US" sz="1600" dirty="0"/>
              <a:t> </a:t>
            </a:r>
            <a:r>
              <a:rPr lang="en-US" sz="1600" dirty="0" err="1"/>
              <a:t>mutlaka</a:t>
            </a:r>
            <a:r>
              <a:rPr lang="en-US" sz="1600" dirty="0"/>
              <a:t> </a:t>
            </a:r>
            <a:r>
              <a:rPr lang="en-US" sz="1600" dirty="0" err="1"/>
              <a:t>puar</a:t>
            </a:r>
            <a:r>
              <a:rPr lang="en-US" sz="1600" dirty="0"/>
              <a:t> </a:t>
            </a:r>
            <a:r>
              <a:rPr lang="en-US" sz="1600" dirty="0" err="1"/>
              <a:t>kullanılmalıdır</a:t>
            </a:r>
            <a:endParaRPr lang="en-US" sz="1600" dirty="0"/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5615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0040FC0-CBA9-0E48-AC2C-1AB036E011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0" r="15906" b="-2"/>
          <a:stretch/>
        </p:blipFill>
        <p:spPr>
          <a:xfrm>
            <a:off x="4348157" y="10"/>
            <a:ext cx="4795614" cy="5143490"/>
          </a:xfrm>
          <a:prstGeom prst="rect">
            <a:avLst/>
          </a:prstGeom>
        </p:spPr>
      </p:pic>
      <p:pic>
        <p:nvPicPr>
          <p:cNvPr id="34" name="Picture 23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91556" y="550867"/>
            <a:ext cx="4199900" cy="5459789"/>
          </a:xfrm>
        </p:spPr>
        <p:txBody>
          <a:bodyPr anchor="ctr">
            <a:normAutofit/>
          </a:bodyPr>
          <a:lstStyle/>
          <a:p>
            <a:endParaRPr lang="tr-TR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600" b="1" i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MSDS (Material Safety Data Sheet )’de </a:t>
            </a:r>
            <a:r>
              <a:rPr lang="en-US" sz="1600" b="1" i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kimyasal</a:t>
            </a:r>
            <a:r>
              <a:rPr lang="en-US" sz="1600" b="1" i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i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maddenin</a:t>
            </a:r>
            <a:endParaRPr lang="en-US" sz="1600" b="1" i="1" u="sng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Adı</a:t>
            </a:r>
          </a:p>
          <a:p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Konsantrasyonu</a:t>
            </a:r>
          </a:p>
          <a:p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Kaynama noktası </a:t>
            </a:r>
          </a:p>
          <a:p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Buhar basıncı </a:t>
            </a:r>
          </a:p>
          <a:p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Yoğunluğu </a:t>
            </a:r>
          </a:p>
          <a:p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Görünüm ve koku</a:t>
            </a:r>
          </a:p>
          <a:p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Kimyasal maddenin tehlike durumu ile ilgili bilgiler ise </a:t>
            </a:r>
            <a:r>
              <a:rPr lang="tr-T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MSDS’de</a:t>
            </a:r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 ayrıntılı olarak verilmelidir; </a:t>
            </a:r>
          </a:p>
          <a:p>
            <a:pPr marL="0" indent="0">
              <a:buNone/>
            </a:pPr>
            <a:endParaRPr lang="tr-TR" sz="1400" b="1" u="sng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tr-TR" sz="1600" b="1" i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 bilgiler maddenin;</a:t>
            </a:r>
          </a:p>
          <a:p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Yanma ve patlaması</a:t>
            </a:r>
          </a:p>
          <a:p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Sağlığa olan etkileri</a:t>
            </a:r>
          </a:p>
          <a:p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İzin verilen etkilenme sınırı değerleri (TLV),</a:t>
            </a:r>
          </a:p>
          <a:p>
            <a:r>
              <a:rPr lang="tr-T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Toksik</a:t>
            </a:r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 olma sınırı değerleri</a:t>
            </a:r>
          </a:p>
          <a:p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İlk yardım olarak yapılacak işlemleri ve </a:t>
            </a:r>
          </a:p>
          <a:p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Korunma önlemleri gibi bilgileri de içerir</a:t>
            </a:r>
          </a:p>
          <a:p>
            <a:endParaRPr lang="tr-TR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81793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41782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2566" y="891540"/>
            <a:ext cx="6716703" cy="507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65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338899" y="918266"/>
            <a:ext cx="529596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338409" y="643467"/>
            <a:ext cx="315230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78790" y="643467"/>
            <a:ext cx="8200127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0593" y="779561"/>
            <a:ext cx="6736520" cy="511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44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9">
            <a:extLst>
              <a:ext uri="{FF2B5EF4-FFF2-40B4-BE49-F238E27FC236}">
                <a16:creationId xmlns:a16="http://schemas.microsoft.com/office/drawing/2014/main" id="{B23FE733-F95B-4DF6-AFC5-BEEB3577C4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21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179" y="633619"/>
            <a:ext cx="5139348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28647" y="978408"/>
            <a:ext cx="4505706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400" b="1" cap="none" spc="-60" baseline="0"/>
              <a:t>Laboratuvar Güvenliği</a:t>
            </a:r>
          </a:p>
        </p:txBody>
      </p:sp>
      <p:sp>
        <p:nvSpPr>
          <p:cNvPr id="32" name="Rectangle 23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9173" y="1181536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090" y="2121408"/>
            <a:ext cx="436854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630933" y="2359152"/>
            <a:ext cx="4505706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dirty="0" err="1"/>
              <a:t>Laboratuvarlarda</a:t>
            </a:r>
            <a:r>
              <a:rPr lang="en-US" sz="1400" dirty="0"/>
              <a:t> </a:t>
            </a:r>
            <a:r>
              <a:rPr lang="en-US" sz="1400" dirty="0" err="1"/>
              <a:t>yapılan</a:t>
            </a:r>
            <a:r>
              <a:rPr lang="en-US" sz="1400" dirty="0"/>
              <a:t> </a:t>
            </a:r>
            <a:r>
              <a:rPr lang="en-US" sz="1400" dirty="0" err="1"/>
              <a:t>deneylerde</a:t>
            </a:r>
            <a:r>
              <a:rPr lang="en-US" sz="1400" dirty="0"/>
              <a:t>, </a:t>
            </a:r>
            <a:r>
              <a:rPr lang="en-US" sz="1400" dirty="0" err="1"/>
              <a:t>hazırlanan</a:t>
            </a:r>
            <a:r>
              <a:rPr lang="en-US" sz="1400" dirty="0"/>
              <a:t> </a:t>
            </a:r>
            <a:r>
              <a:rPr lang="en-US" sz="1400" dirty="0" err="1"/>
              <a:t>çalışmalarda</a:t>
            </a:r>
            <a:r>
              <a:rPr lang="en-US" sz="1400" dirty="0"/>
              <a:t>;</a:t>
            </a:r>
          </a:p>
          <a:p>
            <a:pPr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dirty="0" err="1"/>
              <a:t>Araç</a:t>
            </a:r>
            <a:r>
              <a:rPr lang="en-US" sz="1400" dirty="0"/>
              <a:t> </a:t>
            </a:r>
            <a:r>
              <a:rPr lang="en-US" sz="1400" dirty="0" err="1"/>
              <a:t>ve</a:t>
            </a:r>
            <a:r>
              <a:rPr lang="en-US" sz="1400" dirty="0"/>
              <a:t> </a:t>
            </a:r>
            <a:r>
              <a:rPr lang="en-US" sz="1400" dirty="0" err="1"/>
              <a:t>gereçlere</a:t>
            </a:r>
            <a:r>
              <a:rPr lang="en-US" sz="1400" dirty="0"/>
              <a:t>,</a:t>
            </a: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dirty="0" err="1"/>
              <a:t>Makine</a:t>
            </a:r>
            <a:r>
              <a:rPr lang="en-US" sz="1400" dirty="0"/>
              <a:t> </a:t>
            </a:r>
            <a:r>
              <a:rPr lang="en-US" sz="1400" dirty="0" err="1"/>
              <a:t>ve</a:t>
            </a:r>
            <a:r>
              <a:rPr lang="en-US" sz="1400" dirty="0"/>
              <a:t> </a:t>
            </a:r>
            <a:r>
              <a:rPr lang="en-US" sz="1400" dirty="0" err="1"/>
              <a:t>donanımlara</a:t>
            </a:r>
            <a:r>
              <a:rPr lang="en-US" sz="1400" dirty="0"/>
              <a:t>,</a:t>
            </a: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dirty="0" err="1"/>
              <a:t>Çalışanın</a:t>
            </a:r>
            <a:r>
              <a:rPr lang="en-US" sz="1400" dirty="0"/>
              <a:t> </a:t>
            </a:r>
            <a:r>
              <a:rPr lang="en-US" sz="1400" dirty="0" err="1"/>
              <a:t>kendisine</a:t>
            </a:r>
            <a:r>
              <a:rPr lang="en-US" sz="1400" dirty="0"/>
              <a:t> </a:t>
            </a:r>
            <a:r>
              <a:rPr lang="en-US" sz="1400" dirty="0" err="1"/>
              <a:t>yönelik</a:t>
            </a:r>
            <a:r>
              <a:rPr lang="en-US" sz="1400" dirty="0"/>
              <a:t> </a:t>
            </a:r>
            <a:r>
              <a:rPr lang="en-US" sz="1400" dirty="0" err="1"/>
              <a:t>olarak</a:t>
            </a:r>
            <a:r>
              <a:rPr lang="en-US" sz="1400" dirty="0"/>
              <a:t> </a:t>
            </a:r>
            <a:r>
              <a:rPr lang="en-US" sz="1400" dirty="0" err="1"/>
              <a:t>meydana</a:t>
            </a:r>
            <a:r>
              <a:rPr lang="en-US" sz="1400" dirty="0"/>
              <a:t> </a:t>
            </a:r>
          </a:p>
          <a:p>
            <a:pPr marL="114300">
              <a:lnSpc>
                <a:spcPct val="90000"/>
              </a:lnSpc>
              <a:spcBef>
                <a:spcPct val="20000"/>
              </a:spcBef>
            </a:pPr>
            <a:r>
              <a:rPr lang="en-US" sz="1400" dirty="0"/>
              <a:t>      </a:t>
            </a:r>
            <a:r>
              <a:rPr lang="en-US" sz="1400" dirty="0" err="1"/>
              <a:t>gelebilecek</a:t>
            </a:r>
            <a:r>
              <a:rPr lang="en-US" sz="1400" dirty="0"/>
              <a:t> </a:t>
            </a:r>
            <a:r>
              <a:rPr lang="en-US" sz="1400" dirty="0" err="1"/>
              <a:t>tehlikelere</a:t>
            </a:r>
            <a:r>
              <a:rPr lang="en-US" sz="1400" dirty="0"/>
              <a:t> </a:t>
            </a:r>
            <a:r>
              <a:rPr lang="en-US" sz="1400" dirty="0" err="1"/>
              <a:t>karşı</a:t>
            </a:r>
            <a:r>
              <a:rPr lang="en-US" sz="1400" dirty="0"/>
              <a:t>,</a:t>
            </a: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rgbClr val="002060"/>
                </a:solidFill>
              </a:rPr>
              <a:t>Önlemler</a:t>
            </a:r>
            <a:r>
              <a:rPr lang="en-US" sz="1400" b="1" dirty="0">
                <a:solidFill>
                  <a:srgbClr val="002060"/>
                </a:solidFill>
              </a:rPr>
              <a:t> alma,</a:t>
            </a: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rgbClr val="002060"/>
                </a:solidFill>
              </a:rPr>
              <a:t>Aksayan</a:t>
            </a:r>
            <a:r>
              <a:rPr lang="en-US" sz="1400" b="1" dirty="0">
                <a:solidFill>
                  <a:srgbClr val="002060"/>
                </a:solidFill>
              </a:rPr>
              <a:t> </a:t>
            </a:r>
            <a:r>
              <a:rPr lang="en-US" sz="1400" b="1" dirty="0" err="1">
                <a:solidFill>
                  <a:srgbClr val="002060"/>
                </a:solidFill>
              </a:rPr>
              <a:t>durumları</a:t>
            </a:r>
            <a:r>
              <a:rPr lang="en-US" sz="1400" b="1" dirty="0">
                <a:solidFill>
                  <a:srgbClr val="002060"/>
                </a:solidFill>
              </a:rPr>
              <a:t> </a:t>
            </a:r>
            <a:r>
              <a:rPr lang="en-US" sz="1400" b="1" dirty="0" err="1">
                <a:solidFill>
                  <a:srgbClr val="002060"/>
                </a:solidFill>
              </a:rPr>
              <a:t>belirleme</a:t>
            </a:r>
            <a:r>
              <a:rPr lang="en-US" sz="1400" b="1" dirty="0">
                <a:solidFill>
                  <a:srgbClr val="002060"/>
                </a:solidFill>
              </a:rPr>
              <a:t>,</a:t>
            </a: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rgbClr val="002060"/>
                </a:solidFill>
              </a:rPr>
              <a:t>İyiye</a:t>
            </a:r>
            <a:r>
              <a:rPr lang="en-US" sz="1400" b="1" dirty="0">
                <a:solidFill>
                  <a:srgbClr val="002060"/>
                </a:solidFill>
              </a:rPr>
              <a:t> </a:t>
            </a:r>
            <a:r>
              <a:rPr lang="en-US" sz="1400" b="1" dirty="0" err="1">
                <a:solidFill>
                  <a:srgbClr val="002060"/>
                </a:solidFill>
              </a:rPr>
              <a:t>yönelik</a:t>
            </a:r>
            <a:r>
              <a:rPr lang="en-US" sz="1400" b="1" dirty="0">
                <a:solidFill>
                  <a:srgbClr val="002060"/>
                </a:solidFill>
              </a:rPr>
              <a:t> </a:t>
            </a:r>
            <a:r>
              <a:rPr lang="en-US" sz="1400" b="1" dirty="0" err="1">
                <a:solidFill>
                  <a:srgbClr val="002060"/>
                </a:solidFill>
              </a:rPr>
              <a:t>düzenlemeler</a:t>
            </a:r>
            <a:r>
              <a:rPr lang="en-US" sz="1400" b="1" dirty="0">
                <a:solidFill>
                  <a:srgbClr val="002060"/>
                </a:solidFill>
              </a:rPr>
              <a:t> </a:t>
            </a:r>
            <a:r>
              <a:rPr lang="en-US" sz="1400" b="1" dirty="0" err="1">
                <a:solidFill>
                  <a:srgbClr val="002060"/>
                </a:solidFill>
              </a:rPr>
              <a:t>adına</a:t>
            </a:r>
            <a:r>
              <a:rPr lang="en-US" sz="1400" b="1" dirty="0">
                <a:solidFill>
                  <a:srgbClr val="002060"/>
                </a:solidFill>
              </a:rPr>
              <a:t> </a:t>
            </a:r>
            <a:r>
              <a:rPr lang="en-US" sz="1400" b="1" dirty="0" err="1">
                <a:solidFill>
                  <a:srgbClr val="002060"/>
                </a:solidFill>
              </a:rPr>
              <a:t>sorunlara</a:t>
            </a:r>
            <a:endParaRPr lang="en-US" sz="1400" b="1" dirty="0">
              <a:solidFill>
                <a:srgbClr val="002060"/>
              </a:solidFill>
            </a:endParaRP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400" dirty="0" err="1"/>
              <a:t>bilimsel</a:t>
            </a:r>
            <a:r>
              <a:rPr lang="en-US" sz="1400" dirty="0"/>
              <a:t> </a:t>
            </a:r>
            <a:r>
              <a:rPr lang="en-US" sz="1400" dirty="0" err="1"/>
              <a:t>yöntemlerle</a:t>
            </a:r>
            <a:r>
              <a:rPr lang="en-US" sz="1400" dirty="0"/>
              <a:t> </a:t>
            </a:r>
            <a:r>
              <a:rPr lang="en-US" sz="1400" dirty="0" err="1"/>
              <a:t>yaklaşma</a:t>
            </a:r>
            <a:r>
              <a:rPr lang="en-US" sz="1400" dirty="0"/>
              <a:t> </a:t>
            </a:r>
            <a:r>
              <a:rPr lang="en-US" sz="1400" dirty="0" err="1"/>
              <a:t>sürecine</a:t>
            </a:r>
            <a:r>
              <a:rPr lang="en-US" sz="1400" dirty="0"/>
              <a:t> </a:t>
            </a:r>
            <a:r>
              <a:rPr lang="en-US" sz="1400" b="1" i="1" dirty="0" err="1"/>
              <a:t>laboratuvar</a:t>
            </a:r>
            <a:r>
              <a:rPr lang="en-US" sz="1400" b="1" i="1" dirty="0"/>
              <a:t> </a:t>
            </a:r>
            <a:r>
              <a:rPr lang="en-US" sz="1400" b="1" i="1" dirty="0" err="1"/>
              <a:t>güvenliği</a:t>
            </a:r>
            <a:r>
              <a:rPr lang="en-US" sz="1400" b="1" i="1" dirty="0"/>
              <a:t> </a:t>
            </a:r>
            <a:r>
              <a:rPr lang="en-US" sz="1400" dirty="0" err="1"/>
              <a:t>denir</a:t>
            </a:r>
            <a:r>
              <a:rPr lang="en-US" sz="1400" dirty="0"/>
              <a:t>.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7AF6EBE6-6A5D-6146-9219-D058E776A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659" y="3505163"/>
            <a:ext cx="2208162" cy="2984518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18964E49-84F2-274A-8B1A-FC24092A5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989" y="260504"/>
            <a:ext cx="2208162" cy="312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234CF4-802C-4AA1-B540-36C3B838C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5228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33984"/>
            <a:ext cx="455228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800584-727A-48CF-8223-244AD9717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225" y="-1"/>
            <a:ext cx="3778758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74987" y="1332952"/>
            <a:ext cx="2945174" cy="39211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000" b="1" kern="1200" cap="none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Kimyasal</a:t>
            </a:r>
            <a:r>
              <a:rPr lang="en-US" sz="4000" b="1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cap="none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Madde</a:t>
            </a:r>
            <a:r>
              <a:rPr lang="en-US" sz="4000" b="1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cap="none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Stoklama</a:t>
            </a:r>
            <a:endParaRPr lang="en-US" sz="4000" b="1" kern="1200" cap="none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8" name="Group 16">
            <a:extLst>
              <a:ext uri="{FF2B5EF4-FFF2-40B4-BE49-F238E27FC236}">
                <a16:creationId xmlns:a16="http://schemas.microsoft.com/office/drawing/2014/main" id="{B0CED441-B73B-4907-9AF2-614CEAC6A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536" y="73152"/>
            <a:ext cx="884223" cy="232963"/>
            <a:chOff x="5422392" y="64008"/>
            <a:chExt cx="1178966" cy="232963"/>
          </a:xfrm>
        </p:grpSpPr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A03170C9-14E4-4D47-827E-51518FA9C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757EFF12-1826-499E-94C2-AF4400A66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20CC511B-2DB0-4523-82ED-40CCC5C7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6CB93565-67D6-49DD-8D4E-4685AC81A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AE9D45A7-FFB3-4E69-A4EC-FAA3489B0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A29467A6-0F59-4991-89B5-35408BD725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AA726CA1-9A94-4AF0-B9DD-3572C692A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EB03BD70-FD68-460B-A88B-005DAB5BE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C1040543-6AB1-4FE1-8946-59D0E7BB8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BEEF4851-38D3-48A2-B05D-269771626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DEC37F16-C638-42B2-AA09-CA5142D85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0AC31779-80E9-4BF3-9703-F63FE8094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D71CA5FF-D764-4C4E-8854-E5875684F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81A1FA9D-7285-4D42-ADF3-BC14114B2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A1E40F6A-5F88-46D9-A510-00D54F0B8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938C555D-926A-4092-966E-1BC7E455F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58D049FF-3E13-4E3E-A5BE-CF5253B8E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A16547CF-5B03-4E57-B466-A0FDCECAD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84C012C4-5959-40D5-8A7B-8542BD4B98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8C7DF75A-2C0D-4388-A295-397333ADB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ikdörtgen 3"/>
          <p:cNvSpPr/>
          <p:nvPr/>
        </p:nvSpPr>
        <p:spPr>
          <a:xfrm>
            <a:off x="4376928" y="451104"/>
            <a:ext cx="4264152" cy="5629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Her </a:t>
            </a:r>
            <a:r>
              <a:rPr lang="en-US" sz="1500" dirty="0" err="1"/>
              <a:t>türlü</a:t>
            </a:r>
            <a:r>
              <a:rPr lang="en-US" sz="1500" dirty="0"/>
              <a:t> </a:t>
            </a:r>
            <a:r>
              <a:rPr lang="en-US" sz="1500" dirty="0" err="1"/>
              <a:t>kimyasal</a:t>
            </a:r>
            <a:r>
              <a:rPr lang="en-US" sz="1500" dirty="0"/>
              <a:t> </a:t>
            </a:r>
            <a:r>
              <a:rPr lang="en-US" sz="1500" dirty="0" err="1"/>
              <a:t>madde</a:t>
            </a:r>
            <a:r>
              <a:rPr lang="en-US" sz="1500" dirty="0"/>
              <a:t> “</a:t>
            </a:r>
            <a:r>
              <a:rPr lang="en-US" sz="1500" dirty="0" err="1"/>
              <a:t>kimyasal</a:t>
            </a:r>
            <a:r>
              <a:rPr lang="en-US" sz="1500" dirty="0"/>
              <a:t> </a:t>
            </a:r>
            <a:r>
              <a:rPr lang="en-US" sz="1500" dirty="0" err="1"/>
              <a:t>madde</a:t>
            </a:r>
            <a:r>
              <a:rPr lang="en-US" sz="1500" dirty="0"/>
              <a:t> </a:t>
            </a:r>
            <a:r>
              <a:rPr lang="en-US" sz="1500" dirty="0" err="1"/>
              <a:t>saklama</a:t>
            </a:r>
            <a:r>
              <a:rPr lang="en-US" sz="1500" dirty="0"/>
              <a:t> </a:t>
            </a:r>
            <a:r>
              <a:rPr lang="en-US" sz="1500" dirty="0" err="1"/>
              <a:t>odası</a:t>
            </a:r>
            <a:r>
              <a:rPr lang="en-US" sz="1500" dirty="0"/>
              <a:t>” </a:t>
            </a:r>
            <a:r>
              <a:rPr lang="en-US" sz="1500" dirty="0" err="1"/>
              <a:t>nda</a:t>
            </a:r>
            <a:r>
              <a:rPr lang="en-US" sz="1500" dirty="0"/>
              <a:t> </a:t>
            </a:r>
            <a:r>
              <a:rPr lang="en-US" sz="1500" dirty="0" err="1"/>
              <a:t>stoklanmalıdır</a:t>
            </a:r>
            <a:r>
              <a:rPr lang="en-US" sz="1500" dirty="0"/>
              <a:t>.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Kimyasal</a:t>
            </a:r>
            <a:r>
              <a:rPr lang="en-US" sz="1500" dirty="0"/>
              <a:t> </a:t>
            </a:r>
            <a:r>
              <a:rPr lang="en-US" sz="1500" dirty="0" err="1"/>
              <a:t>maddeler</a:t>
            </a:r>
            <a:r>
              <a:rPr lang="en-US" sz="1500" dirty="0"/>
              <a:t> </a:t>
            </a:r>
            <a:r>
              <a:rPr lang="en-US" sz="1500" dirty="0" err="1"/>
              <a:t>alfabetik</a:t>
            </a:r>
            <a:r>
              <a:rPr lang="en-US" sz="1500" dirty="0"/>
              <a:t> </a:t>
            </a:r>
            <a:r>
              <a:rPr lang="en-US" sz="1500" dirty="0" err="1"/>
              <a:t>olarak</a:t>
            </a:r>
            <a:r>
              <a:rPr lang="en-US" sz="1500" dirty="0"/>
              <a:t> </a:t>
            </a:r>
            <a:r>
              <a:rPr lang="en-US" sz="1500" dirty="0" err="1"/>
              <a:t>raflarda</a:t>
            </a:r>
            <a:r>
              <a:rPr lang="en-US" sz="1500" dirty="0"/>
              <a:t> </a:t>
            </a:r>
            <a:r>
              <a:rPr lang="en-US" sz="1500" dirty="0" err="1"/>
              <a:t>sıralanmalıdır</a:t>
            </a:r>
            <a:endParaRPr lang="en-US" sz="1500" dirty="0"/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Satın</a:t>
            </a:r>
            <a:r>
              <a:rPr lang="en-US" sz="1500" dirty="0"/>
              <a:t> </a:t>
            </a:r>
            <a:r>
              <a:rPr lang="en-US" sz="1500" dirty="0" err="1"/>
              <a:t>alınan</a:t>
            </a:r>
            <a:r>
              <a:rPr lang="en-US" sz="1500" dirty="0"/>
              <a:t> </a:t>
            </a:r>
            <a:r>
              <a:rPr lang="en-US" sz="1500" dirty="0" err="1"/>
              <a:t>kimyasal</a:t>
            </a:r>
            <a:r>
              <a:rPr lang="en-US" sz="1500" dirty="0"/>
              <a:t> </a:t>
            </a:r>
            <a:r>
              <a:rPr lang="en-US" sz="1500" dirty="0" err="1"/>
              <a:t>maddeler</a:t>
            </a:r>
            <a:r>
              <a:rPr lang="en-US" sz="1500" dirty="0"/>
              <a:t> </a:t>
            </a:r>
            <a:r>
              <a:rPr lang="en-US" sz="1500" dirty="0" err="1"/>
              <a:t>envantere</a:t>
            </a:r>
            <a:r>
              <a:rPr lang="en-US" sz="1500" dirty="0"/>
              <a:t> </a:t>
            </a:r>
            <a:r>
              <a:rPr lang="en-US" sz="1500" dirty="0" err="1"/>
              <a:t>kaydedilmeli</a:t>
            </a:r>
            <a:r>
              <a:rPr lang="en-US" sz="1500" dirty="0"/>
              <a:t> </a:t>
            </a:r>
            <a:r>
              <a:rPr lang="en-US" sz="1500" dirty="0" err="1"/>
              <a:t>ve</a:t>
            </a:r>
            <a:r>
              <a:rPr lang="en-US" sz="1500" dirty="0"/>
              <a:t> </a:t>
            </a:r>
            <a:r>
              <a:rPr lang="en-US" sz="1500" dirty="0" err="1"/>
              <a:t>Güvenlik</a:t>
            </a:r>
            <a:r>
              <a:rPr lang="en-US" sz="1500" dirty="0"/>
              <a:t> Bilgi </a:t>
            </a:r>
            <a:r>
              <a:rPr lang="en-US" sz="1500" dirty="0" err="1"/>
              <a:t>Formları</a:t>
            </a:r>
            <a:r>
              <a:rPr lang="en-US" sz="1500" dirty="0"/>
              <a:t> </a:t>
            </a:r>
            <a:r>
              <a:rPr lang="en-US" sz="1500" dirty="0" err="1"/>
              <a:t>dosyasına</a:t>
            </a:r>
            <a:r>
              <a:rPr lang="en-US" sz="1500" dirty="0"/>
              <a:t> </a:t>
            </a:r>
            <a:r>
              <a:rPr lang="en-US" sz="1500" dirty="0" err="1"/>
              <a:t>eklenmelidir</a:t>
            </a:r>
            <a:endParaRPr lang="en-US" sz="1500" dirty="0"/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Azalan</a:t>
            </a:r>
            <a:r>
              <a:rPr lang="en-US" sz="1500" dirty="0"/>
              <a:t> </a:t>
            </a:r>
            <a:r>
              <a:rPr lang="en-US" sz="1500" dirty="0" err="1"/>
              <a:t>kimyasal</a:t>
            </a:r>
            <a:r>
              <a:rPr lang="en-US" sz="1500" dirty="0"/>
              <a:t> </a:t>
            </a:r>
            <a:r>
              <a:rPr lang="en-US" sz="1500" dirty="0" err="1"/>
              <a:t>maddeler</a:t>
            </a:r>
            <a:r>
              <a:rPr lang="en-US" sz="1500" dirty="0"/>
              <a:t> </a:t>
            </a:r>
            <a:r>
              <a:rPr lang="en-US" sz="1500" dirty="0" err="1"/>
              <a:t>laboratuvar</a:t>
            </a:r>
            <a:r>
              <a:rPr lang="en-US" sz="1500" dirty="0"/>
              <a:t> </a:t>
            </a:r>
            <a:r>
              <a:rPr lang="en-US" sz="1500" dirty="0" err="1"/>
              <a:t>sorumlusuna</a:t>
            </a:r>
            <a:r>
              <a:rPr lang="en-US" sz="1500" dirty="0"/>
              <a:t> </a:t>
            </a:r>
            <a:r>
              <a:rPr lang="en-US" sz="1500" dirty="0" err="1"/>
              <a:t>bildirilmelidir</a:t>
            </a:r>
            <a:endParaRPr lang="en-US" sz="1500" dirty="0"/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Korozif</a:t>
            </a:r>
            <a:r>
              <a:rPr lang="en-US" sz="1500" dirty="0"/>
              <a:t> </a:t>
            </a:r>
            <a:r>
              <a:rPr lang="en-US" sz="1500" dirty="0" err="1"/>
              <a:t>maddeler</a:t>
            </a:r>
            <a:r>
              <a:rPr lang="en-US" sz="1500" dirty="0"/>
              <a:t> </a:t>
            </a:r>
            <a:r>
              <a:rPr lang="en-US" sz="1500" dirty="0" err="1"/>
              <a:t>çelik</a:t>
            </a:r>
            <a:r>
              <a:rPr lang="en-US" sz="1500" dirty="0"/>
              <a:t> </a:t>
            </a:r>
            <a:r>
              <a:rPr lang="en-US" sz="1500" dirty="0" err="1"/>
              <a:t>dolaplarda</a:t>
            </a:r>
            <a:r>
              <a:rPr lang="en-US" sz="1500" dirty="0"/>
              <a:t> </a:t>
            </a:r>
            <a:r>
              <a:rPr lang="en-US" sz="1500" dirty="0" err="1"/>
              <a:t>saklanmalıdır</a:t>
            </a:r>
            <a:endParaRPr lang="en-US" sz="1500" dirty="0"/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Uçucu</a:t>
            </a:r>
            <a:r>
              <a:rPr lang="en-US" sz="1500" dirty="0"/>
              <a:t> </a:t>
            </a:r>
            <a:r>
              <a:rPr lang="en-US" sz="1500" dirty="0" err="1"/>
              <a:t>özelliğe</a:t>
            </a:r>
            <a:r>
              <a:rPr lang="en-US" sz="1500" dirty="0"/>
              <a:t> </a:t>
            </a:r>
            <a:r>
              <a:rPr lang="en-US" sz="1500" dirty="0" err="1"/>
              <a:t>sahip</a:t>
            </a:r>
            <a:r>
              <a:rPr lang="en-US" sz="1500" dirty="0"/>
              <a:t> </a:t>
            </a:r>
            <a:r>
              <a:rPr lang="en-US" sz="1500" dirty="0" err="1"/>
              <a:t>kimyasal</a:t>
            </a:r>
            <a:r>
              <a:rPr lang="en-US" sz="1500" dirty="0"/>
              <a:t> </a:t>
            </a:r>
            <a:r>
              <a:rPr lang="en-US" sz="1500" dirty="0" err="1"/>
              <a:t>maddeler</a:t>
            </a:r>
            <a:r>
              <a:rPr lang="en-US" sz="1500" dirty="0"/>
              <a:t> +4°C’ de </a:t>
            </a:r>
            <a:r>
              <a:rPr lang="en-US" sz="1500" dirty="0" err="1"/>
              <a:t>saklanmalıdır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417607541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63AB00AE-4340-440F-82E1-9F69D1D55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1716665D-56C6-5F4C-A908-6A9B429061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29" r="748"/>
          <a:stretch/>
        </p:blipFill>
        <p:spPr>
          <a:xfrm>
            <a:off x="4562839" y="-168316"/>
            <a:ext cx="4695998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87B6BF9-3BF3-8842-BEB1-D84AE6B0E5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" r="22384"/>
          <a:stretch/>
        </p:blipFill>
        <p:spPr>
          <a:xfrm>
            <a:off x="4567428" y="2487166"/>
            <a:ext cx="4697730" cy="4215384"/>
          </a:xfrm>
          <a:prstGeom prst="rect">
            <a:avLst/>
          </a:prstGeom>
          <a:solidFill>
            <a:srgbClr val="FFFFFF">
              <a:shade val="85000"/>
            </a:srgbClr>
          </a:solidFill>
          <a:effectLst>
            <a:softEdge rad="53340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03748" y="558087"/>
            <a:ext cx="3952770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600" b="1" kern="1200" cap="none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Atıkların</a:t>
            </a:r>
            <a:r>
              <a:rPr lang="en-US" sz="3600" b="1" kern="1200" cap="none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cap="none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Uzaklaştırılması</a:t>
            </a:r>
            <a:endParaRPr lang="en-US" sz="3600" kern="1200" cap="none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603748" y="1820756"/>
            <a:ext cx="4389358" cy="4430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rgbClr val="000000"/>
                </a:solidFill>
              </a:rPr>
              <a:t>Laboratuvarda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oluşan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atıklar</a:t>
            </a:r>
            <a:r>
              <a:rPr lang="en-US" sz="1700" dirty="0">
                <a:solidFill>
                  <a:srgbClr val="000000"/>
                </a:solidFill>
              </a:rPr>
              <a:t>, </a:t>
            </a:r>
            <a:r>
              <a:rPr lang="en-US" sz="1700" dirty="0" err="1">
                <a:solidFill>
                  <a:srgbClr val="000000"/>
                </a:solidFill>
              </a:rPr>
              <a:t>kimyasal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özelliklerine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göre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sınıflandırıldıktan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sonra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uzaklaştırılmalıdır</a:t>
            </a:r>
            <a:endParaRPr lang="en-US" sz="1700" dirty="0">
              <a:solidFill>
                <a:srgbClr val="000000"/>
              </a:solidFill>
            </a:endParaRP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rgbClr val="000000"/>
                </a:solidFill>
              </a:rPr>
              <a:t>Çatlak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ve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kırık</a:t>
            </a:r>
            <a:r>
              <a:rPr lang="en-US" sz="1700" dirty="0">
                <a:solidFill>
                  <a:srgbClr val="000000"/>
                </a:solidFill>
              </a:rPr>
              <a:t> cam </a:t>
            </a:r>
            <a:r>
              <a:rPr lang="en-US" sz="1700" dirty="0" err="1">
                <a:solidFill>
                  <a:srgbClr val="000000"/>
                </a:solidFill>
              </a:rPr>
              <a:t>malzemeler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kullanılmamalı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bu</a:t>
            </a:r>
            <a:r>
              <a:rPr lang="en-US" sz="1700" dirty="0">
                <a:solidFill>
                  <a:srgbClr val="000000"/>
                </a:solidFill>
              </a:rPr>
              <a:t> durum </a:t>
            </a:r>
            <a:r>
              <a:rPr lang="en-US" sz="1700" dirty="0" err="1">
                <a:solidFill>
                  <a:srgbClr val="000000"/>
                </a:solidFill>
              </a:rPr>
              <a:t>laboratuvar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sorumlusuna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bildirilmelidir</a:t>
            </a:r>
            <a:endParaRPr lang="en-US" sz="17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22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2B886CF-D3D5-4CDE-A0D0-35994223D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B2652B2D-EACA-F943-8646-761D3F9E5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048" y="1384685"/>
            <a:ext cx="3091481" cy="4084820"/>
          </a:xfrm>
        </p:spPr>
        <p:txBody>
          <a:bodyPr>
            <a:normAutofit/>
          </a:bodyPr>
          <a:lstStyle/>
          <a:p>
            <a:r>
              <a:rPr lang="tr-TR" sz="3500" b="1" cap="none"/>
              <a:t>Atıkların Uzaklaştırılması</a:t>
            </a:r>
            <a:endParaRPr lang="tr-TR" sz="3500" cap="non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139937-FF72-463A-8CD1-5AFF723B2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41782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65521B-3AFA-45E0-B4C4-C6ED089C8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0" y="891540"/>
            <a:ext cx="4572000" cy="5071110"/>
          </a:xfrm>
          <a:prstGeom prst="rect">
            <a:avLst/>
          </a:prstGeom>
          <a:solidFill>
            <a:schemeClr val="tx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İçerik Yer Tutucusu 1"/>
          <p:cNvSpPr>
            <a:spLocks noGrp="1"/>
          </p:cNvSpPr>
          <p:nvPr>
            <p:ph idx="1"/>
          </p:nvPr>
        </p:nvSpPr>
        <p:spPr>
          <a:xfrm>
            <a:off x="4935358" y="1384686"/>
            <a:ext cx="3928226" cy="4284594"/>
          </a:xfrm>
        </p:spPr>
        <p:txBody>
          <a:bodyPr anchor="ctr">
            <a:normAutofit/>
          </a:bodyPr>
          <a:lstStyle/>
          <a:p>
            <a:pPr lvl="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tr-TR" sz="1700" b="0" dirty="0">
                <a:latin typeface="Calibri" panose="020F0502020204030204" pitchFamily="34" charset="0"/>
                <a:cs typeface="Calibri" panose="020F0502020204030204" pitchFamily="34" charset="0"/>
              </a:rPr>
              <a:t>  Laboratuvar çalışmalarının bitiminde, kullanılan tezgahlar ve cam malzemeler mutlaka temiz bırakılmalıdır</a:t>
            </a:r>
          </a:p>
          <a:p>
            <a:pPr lvl="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tr-TR" sz="1700" b="0" dirty="0">
                <a:latin typeface="Calibri" panose="020F0502020204030204" pitchFamily="34" charset="0"/>
                <a:cs typeface="Calibri" panose="020F0502020204030204" pitchFamily="34" charset="0"/>
              </a:rPr>
              <a:t>  Kimyasallar, numuneler, çözeltiler mutlaka etiketlenmelidir </a:t>
            </a:r>
          </a:p>
          <a:p>
            <a:pPr lvl="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tr-TR" sz="1700" b="0" dirty="0">
                <a:latin typeface="Calibri" panose="020F0502020204030204" pitchFamily="34" charset="0"/>
                <a:cs typeface="Calibri" panose="020F0502020204030204" pitchFamily="34" charset="0"/>
              </a:rPr>
              <a:t>  Etiket üzerinde hazırlanış tarihi, saklama süresi, numune sahibi, çözeltinin/numunenin özellikleri ve diğer gerekli olabilecek bilgiler yer almalıdır</a:t>
            </a:r>
          </a:p>
          <a:p>
            <a:pPr lvl="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§"/>
            </a:pPr>
            <a:endParaRPr lang="tr-TR" sz="17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356236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F24A09B-713F-43FC-AB6E-B88083968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rgbClr val="42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Başlık 2"/>
          <p:cNvSpPr>
            <a:spLocks noGrp="1"/>
          </p:cNvSpPr>
          <p:nvPr>
            <p:ph type="title"/>
          </p:nvPr>
        </p:nvSpPr>
        <p:spPr>
          <a:xfrm>
            <a:off x="485058" y="640080"/>
            <a:ext cx="3130428" cy="5577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/>
            <a:r>
              <a:rPr lang="en-US" sz="4000" b="1" kern="1200" cap="none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Laboratuvarda Neler Yapılmamalı?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B91AB35-C3B4-4B70-B3DD-13D63B7DA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0481" y="2423149"/>
            <a:ext cx="0" cy="201168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sim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" b="1682"/>
          <a:stretch/>
        </p:blipFill>
        <p:spPr>
          <a:xfrm>
            <a:off x="4572000" y="2306718"/>
            <a:ext cx="4094602" cy="224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71282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E8DD5C69-4981-4672-BD86-70C2C22FB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ikdörtgen 1"/>
          <p:cNvSpPr/>
          <p:nvPr/>
        </p:nvSpPr>
        <p:spPr>
          <a:xfrm>
            <a:off x="818284" y="1218016"/>
            <a:ext cx="2574890" cy="4074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09728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2DA2BF"/>
              </a:buClr>
              <a:buSzPct val="68000"/>
            </a:pPr>
            <a:r>
              <a:rPr lang="en-US" sz="2000" b="1" dirty="0" err="1">
                <a:latin typeface="+mj-lt"/>
                <a:ea typeface="+mj-ea"/>
                <a:cs typeface="+mj-cs"/>
              </a:rPr>
              <a:t>Laboratuvarda</a:t>
            </a:r>
            <a:r>
              <a:rPr lang="en-US" sz="2000" b="1" dirty="0"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latin typeface="+mj-lt"/>
                <a:ea typeface="+mj-ea"/>
                <a:cs typeface="+mj-cs"/>
              </a:rPr>
              <a:t>sigara</a:t>
            </a:r>
            <a:r>
              <a:rPr lang="en-US" sz="2000" b="1" dirty="0"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latin typeface="+mj-lt"/>
                <a:ea typeface="+mj-ea"/>
                <a:cs typeface="+mj-cs"/>
              </a:rPr>
              <a:t>içilmemelidir</a:t>
            </a:r>
            <a:endParaRPr lang="en-US" sz="2000" b="1" dirty="0">
              <a:latin typeface="+mj-lt"/>
              <a:ea typeface="+mj-ea"/>
              <a:cs typeface="+mj-cs"/>
            </a:endParaRPr>
          </a:p>
          <a:p>
            <a:pPr marL="109728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2DA2BF"/>
              </a:buClr>
              <a:buSzPct val="68000"/>
            </a:pPr>
            <a:endParaRPr lang="en-US" sz="2000" b="1" dirty="0">
              <a:latin typeface="+mj-lt"/>
              <a:ea typeface="+mj-ea"/>
              <a:cs typeface="+mj-cs"/>
            </a:endParaRPr>
          </a:p>
          <a:p>
            <a:pPr marL="109728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2DA2BF"/>
              </a:buClr>
              <a:buSzPct val="68000"/>
            </a:pPr>
            <a:endParaRPr lang="en-US" sz="2000" b="1" dirty="0">
              <a:latin typeface="+mj-lt"/>
              <a:ea typeface="+mj-ea"/>
              <a:cs typeface="+mj-cs"/>
            </a:endParaRPr>
          </a:p>
          <a:p>
            <a:pPr marL="109728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2DA2BF"/>
              </a:buClr>
              <a:buSzPct val="68000"/>
            </a:pPr>
            <a:r>
              <a:rPr lang="en-US" sz="2000" dirty="0" err="1">
                <a:latin typeface="+mj-lt"/>
                <a:ea typeface="+mj-ea"/>
                <a:cs typeface="+mj-cs"/>
              </a:rPr>
              <a:t>Laboratuvarda</a:t>
            </a: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latin typeface="+mj-lt"/>
                <a:ea typeface="+mj-ea"/>
                <a:cs typeface="+mj-cs"/>
              </a:rPr>
              <a:t>yemek</a:t>
            </a: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latin typeface="+mj-lt"/>
                <a:ea typeface="+mj-ea"/>
                <a:cs typeface="+mj-cs"/>
              </a:rPr>
              <a:t>yenmemeli</a:t>
            </a: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latin typeface="+mj-lt"/>
                <a:ea typeface="+mj-ea"/>
                <a:cs typeface="+mj-cs"/>
              </a:rPr>
              <a:t>ve</a:t>
            </a: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latin typeface="+mj-lt"/>
                <a:ea typeface="+mj-ea"/>
                <a:cs typeface="+mj-cs"/>
              </a:rPr>
              <a:t>gıda</a:t>
            </a: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latin typeface="+mj-lt"/>
                <a:ea typeface="+mj-ea"/>
                <a:cs typeface="+mj-cs"/>
              </a:rPr>
              <a:t>malzemeleri</a:t>
            </a: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latin typeface="+mj-lt"/>
                <a:ea typeface="+mj-ea"/>
                <a:cs typeface="+mj-cs"/>
              </a:rPr>
              <a:t>bulundurulmamalıdır</a:t>
            </a:r>
            <a:endParaRPr lang="en-US" sz="2000" dirty="0">
              <a:latin typeface="+mj-lt"/>
              <a:ea typeface="+mj-ea"/>
              <a:cs typeface="+mj-cs"/>
            </a:endParaRPr>
          </a:p>
          <a:p>
            <a:pPr marL="109728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2DA2BF"/>
              </a:buClr>
              <a:buSzPct val="68000"/>
            </a:pPr>
            <a:r>
              <a:rPr lang="en-US" sz="2000" dirty="0" err="1">
                <a:latin typeface="+mj-lt"/>
                <a:ea typeface="+mj-ea"/>
                <a:cs typeface="+mj-cs"/>
              </a:rPr>
              <a:t>Laboratuvar</a:t>
            </a: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latin typeface="+mj-lt"/>
                <a:ea typeface="+mj-ea"/>
                <a:cs typeface="+mj-cs"/>
              </a:rPr>
              <a:t>ekipmanları</a:t>
            </a: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latin typeface="+mj-lt"/>
                <a:ea typeface="+mj-ea"/>
                <a:cs typeface="+mj-cs"/>
              </a:rPr>
              <a:t>bu</a:t>
            </a: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latin typeface="+mj-lt"/>
                <a:ea typeface="+mj-ea"/>
                <a:cs typeface="+mj-cs"/>
              </a:rPr>
              <a:t>amaçla</a:t>
            </a: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latin typeface="+mj-lt"/>
                <a:ea typeface="+mj-ea"/>
                <a:cs typeface="+mj-cs"/>
              </a:rPr>
              <a:t>kullanılmamalıdır</a:t>
            </a:r>
            <a:endParaRPr lang="en-US" sz="2000" dirty="0">
              <a:latin typeface="+mj-lt"/>
              <a:ea typeface="+mj-ea"/>
              <a:cs typeface="+mj-cs"/>
            </a:endParaRPr>
          </a:p>
          <a:p>
            <a:pPr marL="109728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2DA2BF"/>
              </a:buClr>
              <a:buSzPct val="68000"/>
            </a:pPr>
            <a:endParaRPr lang="en-US" sz="200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" r="4327" b="-2"/>
          <a:stretch/>
        </p:blipFill>
        <p:spPr bwMode="auto">
          <a:xfrm>
            <a:off x="4389005" y="1628183"/>
            <a:ext cx="4346438" cy="325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FDCA16AE-A9B0-4EF4-A3A1-883C17E1F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41782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72444"/>
      </p:ext>
    </p:extLst>
  </p:cSld>
  <p:clrMapOvr>
    <a:masterClrMapping/>
  </p:clrMapOvr>
  <p:transition spd="slow">
    <p:wheel spokes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43">
            <a:extLst>
              <a:ext uri="{FF2B5EF4-FFF2-40B4-BE49-F238E27FC236}">
                <a16:creationId xmlns:a16="http://schemas.microsoft.com/office/drawing/2014/main" id="{DE09615D-24FD-4086-87D4-3BC6FF438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3919"/>
            <a:ext cx="6486800" cy="6861919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4" name="Picture 45">
            <a:extLst>
              <a:ext uri="{FF2B5EF4-FFF2-40B4-BE49-F238E27FC236}">
                <a16:creationId xmlns:a16="http://schemas.microsoft.com/office/drawing/2014/main" id="{2CD1987F-8813-4F4A-BE57-BB00FB4F0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3"/>
          <a:stretch/>
        </p:blipFill>
        <p:spPr>
          <a:xfrm flipH="1">
            <a:off x="-3" y="-3919"/>
            <a:ext cx="9144001" cy="6861919"/>
          </a:xfrm>
          <a:prstGeom prst="rect">
            <a:avLst/>
          </a:prstGeom>
        </p:spPr>
      </p:pic>
      <p:sp>
        <p:nvSpPr>
          <p:cNvPr id="55" name="Freeform 67">
            <a:extLst>
              <a:ext uri="{FF2B5EF4-FFF2-40B4-BE49-F238E27FC236}">
                <a16:creationId xmlns:a16="http://schemas.microsoft.com/office/drawing/2014/main" id="{68C00EAE-4816-44D0-8DA9-3F070179B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51491"/>
            <a:ext cx="3243983" cy="2706509"/>
          </a:xfrm>
          <a:custGeom>
            <a:avLst/>
            <a:gdLst>
              <a:gd name="connsiteX0" fmla="*/ 1465277 w 3242130"/>
              <a:gd name="connsiteY0" fmla="*/ 0 h 2704964"/>
              <a:gd name="connsiteX1" fmla="*/ 3242130 w 3242130"/>
              <a:gd name="connsiteY1" fmla="*/ 1776853 h 2704964"/>
              <a:gd name="connsiteX2" fmla="*/ 3027674 w 3242130"/>
              <a:gd name="connsiteY2" fmla="*/ 2623807 h 2704964"/>
              <a:gd name="connsiteX3" fmla="*/ 2978369 w 3242130"/>
              <a:gd name="connsiteY3" fmla="*/ 2704964 h 2704964"/>
              <a:gd name="connsiteX4" fmla="*/ 0 w 3242130"/>
              <a:gd name="connsiteY4" fmla="*/ 2704964 h 2704964"/>
              <a:gd name="connsiteX5" fmla="*/ 0 w 3242130"/>
              <a:gd name="connsiteY5" fmla="*/ 772542 h 2704964"/>
              <a:gd name="connsiteX6" fmla="*/ 94171 w 3242130"/>
              <a:gd name="connsiteY6" fmla="*/ 646610 h 2704964"/>
              <a:gd name="connsiteX7" fmla="*/ 1465277 w 3242130"/>
              <a:gd name="connsiteY7" fmla="*/ 0 h 270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2130" h="2704964">
                <a:moveTo>
                  <a:pt x="1465277" y="0"/>
                </a:moveTo>
                <a:cubicBezTo>
                  <a:pt x="2446606" y="0"/>
                  <a:pt x="3242130" y="795524"/>
                  <a:pt x="3242130" y="1776853"/>
                </a:cubicBezTo>
                <a:cubicBezTo>
                  <a:pt x="3242130" y="2083519"/>
                  <a:pt x="3164442" y="2372039"/>
                  <a:pt x="3027674" y="2623807"/>
                </a:cubicBezTo>
                <a:lnTo>
                  <a:pt x="2978369" y="2704964"/>
                </a:lnTo>
                <a:lnTo>
                  <a:pt x="0" y="2704964"/>
                </a:lnTo>
                <a:lnTo>
                  <a:pt x="0" y="772542"/>
                </a:lnTo>
                <a:lnTo>
                  <a:pt x="94171" y="646610"/>
                </a:lnTo>
                <a:cubicBezTo>
                  <a:pt x="420072" y="251709"/>
                  <a:pt x="913280" y="0"/>
                  <a:pt x="146527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" name="İçerik Yer Tutucusu 2"/>
          <p:cNvSpPr>
            <a:spLocks noGrp="1"/>
          </p:cNvSpPr>
          <p:nvPr>
            <p:ph idx="1"/>
          </p:nvPr>
        </p:nvSpPr>
        <p:spPr>
          <a:xfrm>
            <a:off x="5364481" y="274183"/>
            <a:ext cx="3572256" cy="3554105"/>
          </a:xfrm>
        </p:spPr>
        <p:txBody>
          <a:bodyPr anchor="ctr">
            <a:normAutofit/>
          </a:bodyPr>
          <a:lstStyle/>
          <a:p>
            <a:pPr marL="452628" indent="-342900"/>
            <a:r>
              <a:rPr lang="tr-T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Çalışma esnasında saçlar uzun ise mutlaka toplanmalıdır </a:t>
            </a:r>
          </a:p>
          <a:p>
            <a:pPr marL="452628" indent="-342900"/>
            <a:r>
              <a:rPr lang="tr-T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Laboratuvarda çatlak ve kırık cam eşyalar kullanılmamalıdır</a:t>
            </a:r>
          </a:p>
          <a:p>
            <a:pPr marL="452628" indent="-342900"/>
            <a:r>
              <a:rPr lang="tr-T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Laboratuvarda çalışılırken ağız yoluyla sıvı çekilmemelidir</a:t>
            </a:r>
          </a:p>
          <a:p>
            <a:pPr marL="452628" indent="-342900"/>
            <a:r>
              <a:rPr lang="tr-T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Laboratuvarda bulunan hiç bir kimyasal madde koklanmamalı veya tadılmamalıdır</a:t>
            </a:r>
          </a:p>
          <a:p>
            <a:pPr marL="452628" indent="-342900"/>
            <a:endParaRPr lang="tr-TR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Oval 49">
            <a:extLst>
              <a:ext uri="{FF2B5EF4-FFF2-40B4-BE49-F238E27FC236}">
                <a16:creationId xmlns:a16="http://schemas.microsoft.com/office/drawing/2014/main" id="{D5391212-5277-4C05-9E96-E724C9611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6777" y="2817257"/>
            <a:ext cx="2866978" cy="2866978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Freeform 65">
            <a:extLst>
              <a:ext uri="{FF2B5EF4-FFF2-40B4-BE49-F238E27FC236}">
                <a16:creationId xmlns:a16="http://schemas.microsoft.com/office/drawing/2014/main" id="{0B331F10-0144-4133-AB48-EDEFB3546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963"/>
            <a:ext cx="4093259" cy="3467887"/>
          </a:xfrm>
          <a:custGeom>
            <a:avLst/>
            <a:gdLst>
              <a:gd name="connsiteX0" fmla="*/ 0 w 4090921"/>
              <a:gd name="connsiteY0" fmla="*/ 0 h 3465906"/>
              <a:gd name="connsiteX1" fmla="*/ 3746474 w 4090921"/>
              <a:gd name="connsiteY1" fmla="*/ 0 h 3465906"/>
              <a:gd name="connsiteX2" fmla="*/ 3817144 w 4090921"/>
              <a:gd name="connsiteY2" fmla="*/ 116327 h 3465906"/>
              <a:gd name="connsiteX3" fmla="*/ 4090921 w 4090921"/>
              <a:gd name="connsiteY3" fmla="*/ 1197557 h 3465906"/>
              <a:gd name="connsiteX4" fmla="*/ 1822572 w 4090921"/>
              <a:gd name="connsiteY4" fmla="*/ 3465906 h 3465906"/>
              <a:gd name="connsiteX5" fmla="*/ 72204 w 4090921"/>
              <a:gd name="connsiteY5" fmla="*/ 2640438 h 3465906"/>
              <a:gd name="connsiteX6" fmla="*/ 0 w 4090921"/>
              <a:gd name="connsiteY6" fmla="*/ 2543882 h 346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0921" h="3465906">
                <a:moveTo>
                  <a:pt x="0" y="0"/>
                </a:moveTo>
                <a:lnTo>
                  <a:pt x="3746474" y="0"/>
                </a:lnTo>
                <a:lnTo>
                  <a:pt x="3817144" y="116327"/>
                </a:lnTo>
                <a:cubicBezTo>
                  <a:pt x="3991744" y="437737"/>
                  <a:pt x="4090921" y="806065"/>
                  <a:pt x="4090921" y="1197557"/>
                </a:cubicBezTo>
                <a:cubicBezTo>
                  <a:pt x="4090921" y="2450332"/>
                  <a:pt x="3075348" y="3465906"/>
                  <a:pt x="1822572" y="3465906"/>
                </a:cubicBezTo>
                <a:cubicBezTo>
                  <a:pt x="1117886" y="3465906"/>
                  <a:pt x="488252" y="3144572"/>
                  <a:pt x="72204" y="2640438"/>
                </a:cubicBezTo>
                <a:lnTo>
                  <a:pt x="0" y="2543882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ADE6880-E54C-2344-8D56-DAF19051C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2" r="-2" b="18664"/>
          <a:stretch/>
        </p:blipFill>
        <p:spPr>
          <a:xfrm>
            <a:off x="20" y="4305680"/>
            <a:ext cx="3085185" cy="2548533"/>
          </a:xfrm>
          <a:custGeom>
            <a:avLst/>
            <a:gdLst/>
            <a:ahLst/>
            <a:cxnLst/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33" name="Resim 32">
            <a:extLst>
              <a:ext uri="{FF2B5EF4-FFF2-40B4-BE49-F238E27FC236}">
                <a16:creationId xmlns:a16="http://schemas.microsoft.com/office/drawing/2014/main" id="{83350BB4-4AD5-4249-8631-AF75C6B512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1" r="24400" b="3"/>
          <a:stretch/>
        </p:blipFill>
        <p:spPr>
          <a:xfrm>
            <a:off x="3521834" y="2966567"/>
            <a:ext cx="2556863" cy="2556863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D64A28C4-E25F-C043-B716-07BC5551A5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3" r="-2" b="-2"/>
          <a:stretch/>
        </p:blipFill>
        <p:spPr>
          <a:xfrm>
            <a:off x="1" y="-9668"/>
            <a:ext cx="3945364" cy="3319992"/>
          </a:xfrm>
          <a:custGeom>
            <a:avLst/>
            <a:gdLst/>
            <a:ahLst/>
            <a:cxnLst/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037457160"/>
      </p:ext>
    </p:extLst>
  </p:cSld>
  <p:clrMapOvr>
    <a:masterClrMapping/>
  </p:clrMapOvr>
  <p:transition spd="slow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4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26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487837" y="2732147"/>
            <a:ext cx="5860051" cy="395784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0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646" y="922919"/>
            <a:ext cx="8333796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İçerik Yer Tutucusu 2"/>
          <p:cNvSpPr>
            <a:spLocks noGrp="1"/>
          </p:cNvSpPr>
          <p:nvPr>
            <p:ph idx="1"/>
          </p:nvPr>
        </p:nvSpPr>
        <p:spPr>
          <a:xfrm>
            <a:off x="829949" y="922919"/>
            <a:ext cx="7387313" cy="4412560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endParaRPr lang="tr-TR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478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Deri yoluyla hastalıkların bulaşma riskinden dolayı laboratuvar ortamında çalışılırken açık yaralar mutlaka yara bandı ile kapatılmalıdır </a:t>
            </a:r>
          </a:p>
          <a:p>
            <a:pPr marL="395478" indent="-285750">
              <a:lnSpc>
                <a:spcPct val="150000"/>
              </a:lnSpc>
              <a:buFont typeface="Wingdings" pitchFamily="2" charset="2"/>
              <a:buChar char="§"/>
            </a:pPr>
            <a:endParaRPr lang="tr-TR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478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Çalışmalarda dikkat ve itina ön planda tutulmalıdır</a:t>
            </a:r>
          </a:p>
          <a:p>
            <a:pPr marL="395478" indent="-285750">
              <a:lnSpc>
                <a:spcPct val="150000"/>
              </a:lnSpc>
              <a:buFont typeface="Wingdings" pitchFamily="2" charset="2"/>
              <a:buChar char="§"/>
            </a:pPr>
            <a:endParaRPr lang="tr-TR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478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Laboratuvarda başkalarının da çalıştığı düşünülerek gürültü yapılmamalıdır</a:t>
            </a:r>
          </a:p>
          <a:p>
            <a:pPr marL="395478" indent="-285750">
              <a:lnSpc>
                <a:spcPct val="150000"/>
              </a:lnSpc>
              <a:buFont typeface="Wingdings" pitchFamily="2" charset="2"/>
              <a:buChar char="§"/>
            </a:pPr>
            <a:endParaRPr lang="tr-TR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478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tr-TR" sz="1700" dirty="0">
                <a:latin typeface="Calibri" panose="020F0502020204030204" pitchFamily="34" charset="0"/>
                <a:cs typeface="Calibri" panose="020F0502020204030204" pitchFamily="34" charset="0"/>
              </a:rPr>
              <a:t>Asla şaka yapılmamalıdır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endParaRPr lang="tr-TR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1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Başlık"/>
          <p:cNvSpPr txBox="1">
            <a:spLocks/>
          </p:cNvSpPr>
          <p:nvPr/>
        </p:nvSpPr>
        <p:spPr bwMode="auto">
          <a:xfrm>
            <a:off x="612775" y="228600"/>
            <a:ext cx="766143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</a:b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Laboratuvar Kişisel Koruyucu Ekipmanları</a:t>
            </a:r>
            <a:b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</a:br>
            <a:endParaRPr kumimoji="0" lang="tr-T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5" name="Picture 31" descr="http://t2.gstatic.com/images?q=tbn:ANd9GcTwnQlhDJsrGsyv5qhNf0BETlyMOmGVfwkv__1Cs8pnx587Wae6dKO-jQgyA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4" t="30505" r="12621" b="13737"/>
          <a:stretch>
            <a:fillRect/>
          </a:stretch>
        </p:blipFill>
        <p:spPr>
          <a:xfrm>
            <a:off x="558871" y="1571204"/>
            <a:ext cx="1682433" cy="871959"/>
          </a:xfrm>
        </p:spPr>
      </p:pic>
      <p:pic>
        <p:nvPicPr>
          <p:cNvPr id="6" name="Picture 29" descr="http://t3.gstatic.com/images?q=tbn:ANd9GcTj6wu4d1Xj7r9F00zmfZ7dX5Av3u3mp-T9t6oK1EoaMdhJQKQ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711" y="1568506"/>
            <a:ext cx="1471464" cy="165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tubiselbiseleri.rehberalem.com/firmalar/33680/urun/bayan_uzun_onluk_70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6" t="10437" r="29768" b="14804"/>
          <a:stretch>
            <a:fillRect/>
          </a:stretch>
        </p:blipFill>
        <p:spPr bwMode="auto">
          <a:xfrm>
            <a:off x="4582173" y="1445514"/>
            <a:ext cx="1121715" cy="1918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glov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4" r="16438"/>
          <a:stretch>
            <a:fillRect/>
          </a:stretch>
        </p:blipFill>
        <p:spPr bwMode="auto">
          <a:xfrm>
            <a:off x="6084888" y="2035596"/>
            <a:ext cx="771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 descr="http://i.milliyet.com.tr/GaleriHaber/2008/11/27/fft20_mf140273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820" y="1445515"/>
            <a:ext cx="1356221" cy="154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SHOWER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4" y="3691358"/>
            <a:ext cx="1376361" cy="274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3" descr="http://t2.gstatic.com/images?q=tbn:ANd9GcS-QfjN5Ny1mJIwh6vi9k1udyrAdEfGkgGyQjt-onphkI4zQyL82Jv9Bsr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" t="9607" r="6683" b="10191"/>
          <a:stretch>
            <a:fillRect/>
          </a:stretch>
        </p:blipFill>
        <p:spPr bwMode="auto">
          <a:xfrm>
            <a:off x="3791743" y="4294957"/>
            <a:ext cx="1477963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6" descr="http://www.arcakambalaj.com/data/storage/attachments/8541c698675cb48b8b45cd48dd384941.bm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87" y="4200946"/>
            <a:ext cx="15605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EXTNGSHR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3732634"/>
            <a:ext cx="13271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115096"/>
            <a:ext cx="1658938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1646054"/>
      </p:ext>
    </p:extLst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0AEB5B-DFC7-42B4-9FAA-6B95E01D0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36343" y="0"/>
            <a:ext cx="5607657" cy="6858000"/>
          </a:xfrm>
          <a:custGeom>
            <a:avLst/>
            <a:gdLst>
              <a:gd name="connsiteX0" fmla="*/ 637332 w 7476877"/>
              <a:gd name="connsiteY0" fmla="*/ 4332728 h 6858000"/>
              <a:gd name="connsiteX1" fmla="*/ 1576347 w 7476877"/>
              <a:gd name="connsiteY1" fmla="*/ 4332728 h 6858000"/>
              <a:gd name="connsiteX2" fmla="*/ 1720345 w 7476877"/>
              <a:gd name="connsiteY2" fmla="*/ 4419228 h 6858000"/>
              <a:gd name="connsiteX3" fmla="*/ 2190864 w 7476877"/>
              <a:gd name="connsiteY3" fmla="*/ 5245095 h 6858000"/>
              <a:gd name="connsiteX4" fmla="*/ 2190864 w 7476877"/>
              <a:gd name="connsiteY4" fmla="*/ 5413976 h 6858000"/>
              <a:gd name="connsiteX5" fmla="*/ 1720345 w 7476877"/>
              <a:gd name="connsiteY5" fmla="*/ 6239844 h 6858000"/>
              <a:gd name="connsiteX6" fmla="*/ 1576347 w 7476877"/>
              <a:gd name="connsiteY6" fmla="*/ 6326343 h 6858000"/>
              <a:gd name="connsiteX7" fmla="*/ 637332 w 7476877"/>
              <a:gd name="connsiteY7" fmla="*/ 6326343 h 6858000"/>
              <a:gd name="connsiteX8" fmla="*/ 491309 w 7476877"/>
              <a:gd name="connsiteY8" fmla="*/ 6239844 h 6858000"/>
              <a:gd name="connsiteX9" fmla="*/ 22817 w 7476877"/>
              <a:gd name="connsiteY9" fmla="*/ 5413976 h 6858000"/>
              <a:gd name="connsiteX10" fmla="*/ 22817 w 7476877"/>
              <a:gd name="connsiteY10" fmla="*/ 5245095 h 6858000"/>
              <a:gd name="connsiteX11" fmla="*/ 491309 w 7476877"/>
              <a:gd name="connsiteY11" fmla="*/ 4419228 h 6858000"/>
              <a:gd name="connsiteX12" fmla="*/ 637332 w 7476877"/>
              <a:gd name="connsiteY12" fmla="*/ 4332728 h 6858000"/>
              <a:gd name="connsiteX13" fmla="*/ 3853980 w 7476877"/>
              <a:gd name="connsiteY13" fmla="*/ 0 h 6858000"/>
              <a:gd name="connsiteX14" fmla="*/ 5043644 w 7476877"/>
              <a:gd name="connsiteY14" fmla="*/ 0 h 6858000"/>
              <a:gd name="connsiteX15" fmla="*/ 5083740 w 7476877"/>
              <a:gd name="connsiteY15" fmla="*/ 70378 h 6858000"/>
              <a:gd name="connsiteX16" fmla="*/ 5225307 w 7476877"/>
              <a:gd name="connsiteY16" fmla="*/ 318859 h 6858000"/>
              <a:gd name="connsiteX17" fmla="*/ 5225307 w 7476877"/>
              <a:gd name="connsiteY17" fmla="*/ 577503 h 6858000"/>
              <a:gd name="connsiteX18" fmla="*/ 4504695 w 7476877"/>
              <a:gd name="connsiteY18" fmla="*/ 1842337 h 6858000"/>
              <a:gd name="connsiteX19" fmla="*/ 4284162 w 7476877"/>
              <a:gd name="connsiteY19" fmla="*/ 1974811 h 6858000"/>
              <a:gd name="connsiteX20" fmla="*/ 2846045 w 7476877"/>
              <a:gd name="connsiteY20" fmla="*/ 1974811 h 6858000"/>
              <a:gd name="connsiteX21" fmla="*/ 2778342 w 7476877"/>
              <a:gd name="connsiteY21" fmla="*/ 1965645 h 6858000"/>
              <a:gd name="connsiteX22" fmla="*/ 2731777 w 7476877"/>
              <a:gd name="connsiteY22" fmla="*/ 1945746 h 6858000"/>
              <a:gd name="connsiteX23" fmla="*/ 2760233 w 7476877"/>
              <a:gd name="connsiteY23" fmla="*/ 1895581 h 6858000"/>
              <a:gd name="connsiteX24" fmla="*/ 3768459 w 7476877"/>
              <a:gd name="connsiteY24" fmla="*/ 118263 h 6858000"/>
              <a:gd name="connsiteX25" fmla="*/ 3819932 w 7476877"/>
              <a:gd name="connsiteY25" fmla="*/ 39732 h 6858000"/>
              <a:gd name="connsiteX26" fmla="*/ 1880237 w 7476877"/>
              <a:gd name="connsiteY26" fmla="*/ 0 h 6858000"/>
              <a:gd name="connsiteX27" fmla="*/ 2102124 w 7476877"/>
              <a:gd name="connsiteY27" fmla="*/ 0 h 6858000"/>
              <a:gd name="connsiteX28" fmla="*/ 2086946 w 7476877"/>
              <a:gd name="connsiteY28" fmla="*/ 26756 h 6858000"/>
              <a:gd name="connsiteX29" fmla="*/ 1911773 w 7476877"/>
              <a:gd name="connsiteY29" fmla="*/ 335552 h 6858000"/>
              <a:gd name="connsiteX30" fmla="*/ 1911773 w 7476877"/>
              <a:gd name="connsiteY30" fmla="*/ 594199 h 6858000"/>
              <a:gd name="connsiteX31" fmla="*/ 2629280 w 7476877"/>
              <a:gd name="connsiteY31" fmla="*/ 1859030 h 6858000"/>
              <a:gd name="connsiteX32" fmla="*/ 2723627 w 7476877"/>
              <a:gd name="connsiteY32" fmla="*/ 1956020 h 6858000"/>
              <a:gd name="connsiteX33" fmla="*/ 2734544 w 7476877"/>
              <a:gd name="connsiteY33" fmla="*/ 1960685 h 6858000"/>
              <a:gd name="connsiteX34" fmla="*/ 2676021 w 7476877"/>
              <a:gd name="connsiteY34" fmla="*/ 2063851 h 6858000"/>
              <a:gd name="connsiteX35" fmla="*/ 2632495 w 7476877"/>
              <a:gd name="connsiteY35" fmla="*/ 2140578 h 6858000"/>
              <a:gd name="connsiteX36" fmla="*/ 2677641 w 7476877"/>
              <a:gd name="connsiteY36" fmla="*/ 2159871 h 6858000"/>
              <a:gd name="connsiteX37" fmla="*/ 2754009 w 7476877"/>
              <a:gd name="connsiteY37" fmla="*/ 2170210 h 6858000"/>
              <a:gd name="connsiteX38" fmla="*/ 4376198 w 7476877"/>
              <a:gd name="connsiteY38" fmla="*/ 2170210 h 6858000"/>
              <a:gd name="connsiteX39" fmla="*/ 4624956 w 7476877"/>
              <a:gd name="connsiteY39" fmla="*/ 2020780 h 6858000"/>
              <a:gd name="connsiteX40" fmla="*/ 5437803 w 7476877"/>
              <a:gd name="connsiteY40" fmla="*/ 594055 h 6858000"/>
              <a:gd name="connsiteX41" fmla="*/ 5437803 w 7476877"/>
              <a:gd name="connsiteY41" fmla="*/ 302307 h 6858000"/>
              <a:gd name="connsiteX42" fmla="*/ 5294722 w 7476877"/>
              <a:gd name="connsiteY42" fmla="*/ 51168 h 6858000"/>
              <a:gd name="connsiteX43" fmla="*/ 5265570 w 7476877"/>
              <a:gd name="connsiteY43" fmla="*/ 0 h 6858000"/>
              <a:gd name="connsiteX44" fmla="*/ 7476877 w 7476877"/>
              <a:gd name="connsiteY44" fmla="*/ 0 h 6858000"/>
              <a:gd name="connsiteX45" fmla="*/ 7476877 w 7476877"/>
              <a:gd name="connsiteY45" fmla="*/ 6858000 h 6858000"/>
              <a:gd name="connsiteX46" fmla="*/ 3343303 w 7476877"/>
              <a:gd name="connsiteY46" fmla="*/ 6858000 h 6858000"/>
              <a:gd name="connsiteX47" fmla="*/ 3297958 w 7476877"/>
              <a:gd name="connsiteY47" fmla="*/ 6778065 h 6858000"/>
              <a:gd name="connsiteX48" fmla="*/ 1841286 w 7476877"/>
              <a:gd name="connsiteY48" fmla="*/ 4210218 h 6858000"/>
              <a:gd name="connsiteX49" fmla="*/ 1841286 w 7476877"/>
              <a:gd name="connsiteY49" fmla="*/ 3515516 h 6858000"/>
              <a:gd name="connsiteX50" fmla="*/ 2556859 w 7476877"/>
              <a:gd name="connsiteY50" fmla="*/ 2254092 h 6858000"/>
              <a:gd name="connsiteX51" fmla="*/ 2617166 w 7476877"/>
              <a:gd name="connsiteY51" fmla="*/ 2147787 h 6858000"/>
              <a:gd name="connsiteX52" fmla="*/ 2615044 w 7476877"/>
              <a:gd name="connsiteY52" fmla="*/ 2146880 h 6858000"/>
              <a:gd name="connsiteX53" fmla="*/ 2508620 w 7476877"/>
              <a:gd name="connsiteY53" fmla="*/ 2037473 h 6858000"/>
              <a:gd name="connsiteX54" fmla="*/ 1699276 w 7476877"/>
              <a:gd name="connsiteY54" fmla="*/ 610749 h 6858000"/>
              <a:gd name="connsiteX55" fmla="*/ 1699276 w 7476877"/>
              <a:gd name="connsiteY55" fmla="*/ 319000 h 6858000"/>
              <a:gd name="connsiteX56" fmla="*/ 1843322 w 7476877"/>
              <a:gd name="connsiteY56" fmla="*/ 650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476877" h="6858000">
                <a:moveTo>
                  <a:pt x="637332" y="4332728"/>
                </a:moveTo>
                <a:cubicBezTo>
                  <a:pt x="637332" y="4332728"/>
                  <a:pt x="637332" y="4332728"/>
                  <a:pt x="1576347" y="4332728"/>
                </a:cubicBezTo>
                <a:cubicBezTo>
                  <a:pt x="1635163" y="4332728"/>
                  <a:pt x="1691949" y="4365681"/>
                  <a:pt x="1720345" y="4419228"/>
                </a:cubicBezTo>
                <a:cubicBezTo>
                  <a:pt x="1720345" y="4419228"/>
                  <a:pt x="1720345" y="4419228"/>
                  <a:pt x="2190864" y="5245095"/>
                </a:cubicBezTo>
                <a:cubicBezTo>
                  <a:pt x="2221287" y="5296583"/>
                  <a:pt x="2221287" y="5362488"/>
                  <a:pt x="2190864" y="5413976"/>
                </a:cubicBezTo>
                <a:cubicBezTo>
                  <a:pt x="2190864" y="5413976"/>
                  <a:pt x="2190864" y="5413976"/>
                  <a:pt x="1720345" y="6239844"/>
                </a:cubicBezTo>
                <a:cubicBezTo>
                  <a:pt x="1691949" y="6293391"/>
                  <a:pt x="1635163" y="6326343"/>
                  <a:pt x="1576347" y="6326343"/>
                </a:cubicBezTo>
                <a:cubicBezTo>
                  <a:pt x="1576347" y="6326343"/>
                  <a:pt x="1576347" y="6326343"/>
                  <a:pt x="637332" y="6326343"/>
                </a:cubicBezTo>
                <a:cubicBezTo>
                  <a:pt x="576490" y="6326343"/>
                  <a:pt x="521732" y="6293391"/>
                  <a:pt x="491309" y="6239844"/>
                </a:cubicBezTo>
                <a:cubicBezTo>
                  <a:pt x="491309" y="6239844"/>
                  <a:pt x="491309" y="6239844"/>
                  <a:pt x="22817" y="5413976"/>
                </a:cubicBezTo>
                <a:cubicBezTo>
                  <a:pt x="-7605" y="5362488"/>
                  <a:pt x="-7605" y="5296583"/>
                  <a:pt x="22817" y="5245095"/>
                </a:cubicBezTo>
                <a:cubicBezTo>
                  <a:pt x="22817" y="5245095"/>
                  <a:pt x="22817" y="5245095"/>
                  <a:pt x="491309" y="4419228"/>
                </a:cubicBezTo>
                <a:cubicBezTo>
                  <a:pt x="521732" y="4365681"/>
                  <a:pt x="576490" y="4332728"/>
                  <a:pt x="637332" y="4332728"/>
                </a:cubicBezTo>
                <a:close/>
                <a:moveTo>
                  <a:pt x="3853980" y="0"/>
                </a:moveTo>
                <a:lnTo>
                  <a:pt x="5043644" y="0"/>
                </a:lnTo>
                <a:lnTo>
                  <a:pt x="5083740" y="70378"/>
                </a:lnTo>
                <a:cubicBezTo>
                  <a:pt x="5127533" y="147245"/>
                  <a:pt x="5174639" y="229925"/>
                  <a:pt x="5225307" y="318859"/>
                </a:cubicBezTo>
                <a:cubicBezTo>
                  <a:pt x="5271897" y="397715"/>
                  <a:pt x="5271897" y="498649"/>
                  <a:pt x="5225307" y="577503"/>
                </a:cubicBezTo>
                <a:cubicBezTo>
                  <a:pt x="5225307" y="577503"/>
                  <a:pt x="5225307" y="577503"/>
                  <a:pt x="4504695" y="1842337"/>
                </a:cubicBezTo>
                <a:cubicBezTo>
                  <a:pt x="4461209" y="1924345"/>
                  <a:pt x="4374239" y="1974811"/>
                  <a:pt x="4284162" y="1974811"/>
                </a:cubicBezTo>
                <a:cubicBezTo>
                  <a:pt x="4284162" y="1974811"/>
                  <a:pt x="4284162" y="1974811"/>
                  <a:pt x="2846045" y="1974811"/>
                </a:cubicBezTo>
                <a:cubicBezTo>
                  <a:pt x="2822750" y="1974811"/>
                  <a:pt x="2800035" y="1971656"/>
                  <a:pt x="2778342" y="1965645"/>
                </a:cubicBezTo>
                <a:lnTo>
                  <a:pt x="2731777" y="1945746"/>
                </a:lnTo>
                <a:lnTo>
                  <a:pt x="2760233" y="1895581"/>
                </a:lnTo>
                <a:cubicBezTo>
                  <a:pt x="3017539" y="1441999"/>
                  <a:pt x="3346890" y="861413"/>
                  <a:pt x="3768459" y="118263"/>
                </a:cubicBezTo>
                <a:cubicBezTo>
                  <a:pt x="3784101" y="90729"/>
                  <a:pt x="3801308" y="64519"/>
                  <a:pt x="3819932" y="39732"/>
                </a:cubicBezTo>
                <a:close/>
                <a:moveTo>
                  <a:pt x="1880237" y="0"/>
                </a:moveTo>
                <a:lnTo>
                  <a:pt x="2102124" y="0"/>
                </a:lnTo>
                <a:lnTo>
                  <a:pt x="2086946" y="26756"/>
                </a:lnTo>
                <a:cubicBezTo>
                  <a:pt x="1911773" y="335552"/>
                  <a:pt x="1911773" y="335552"/>
                  <a:pt x="1911773" y="335552"/>
                </a:cubicBezTo>
                <a:cubicBezTo>
                  <a:pt x="1865182" y="414408"/>
                  <a:pt x="1865182" y="515344"/>
                  <a:pt x="1911773" y="594199"/>
                </a:cubicBezTo>
                <a:cubicBezTo>
                  <a:pt x="2629280" y="1859030"/>
                  <a:pt x="2629280" y="1859030"/>
                  <a:pt x="2629280" y="1859030"/>
                </a:cubicBezTo>
                <a:cubicBezTo>
                  <a:pt x="2652576" y="1900035"/>
                  <a:pt x="2685189" y="1933154"/>
                  <a:pt x="2723627" y="1956020"/>
                </a:cubicBezTo>
                <a:lnTo>
                  <a:pt x="2734544" y="1960685"/>
                </a:lnTo>
                <a:lnTo>
                  <a:pt x="2676021" y="2063851"/>
                </a:lnTo>
                <a:lnTo>
                  <a:pt x="2632495" y="2140578"/>
                </a:lnTo>
                <a:lnTo>
                  <a:pt x="2677641" y="2159871"/>
                </a:lnTo>
                <a:cubicBezTo>
                  <a:pt x="2702113" y="2166652"/>
                  <a:pt x="2727732" y="2170210"/>
                  <a:pt x="2754009" y="2170210"/>
                </a:cubicBezTo>
                <a:cubicBezTo>
                  <a:pt x="4376198" y="2170210"/>
                  <a:pt x="4376198" y="2170210"/>
                  <a:pt x="4376198" y="2170210"/>
                </a:cubicBezTo>
                <a:cubicBezTo>
                  <a:pt x="4477805" y="2170210"/>
                  <a:pt x="4575904" y="2113286"/>
                  <a:pt x="4624956" y="2020780"/>
                </a:cubicBezTo>
                <a:cubicBezTo>
                  <a:pt x="5437803" y="594055"/>
                  <a:pt x="5437803" y="594055"/>
                  <a:pt x="5437803" y="594055"/>
                </a:cubicBezTo>
                <a:cubicBezTo>
                  <a:pt x="5490358" y="505109"/>
                  <a:pt x="5490358" y="391256"/>
                  <a:pt x="5437803" y="302307"/>
                </a:cubicBezTo>
                <a:cubicBezTo>
                  <a:pt x="5387000" y="213137"/>
                  <a:pt x="5339373" y="129540"/>
                  <a:pt x="5294722" y="51168"/>
                </a:cubicBezTo>
                <a:lnTo>
                  <a:pt x="5265570" y="0"/>
                </a:lnTo>
                <a:lnTo>
                  <a:pt x="7476877" y="0"/>
                </a:lnTo>
                <a:lnTo>
                  <a:pt x="7476877" y="6858000"/>
                </a:lnTo>
                <a:lnTo>
                  <a:pt x="3343303" y="6858000"/>
                </a:lnTo>
                <a:lnTo>
                  <a:pt x="3297958" y="6778065"/>
                </a:lnTo>
                <a:cubicBezTo>
                  <a:pt x="3015657" y="6280421"/>
                  <a:pt x="2563976" y="5484189"/>
                  <a:pt x="1841286" y="4210218"/>
                </a:cubicBezTo>
                <a:cubicBezTo>
                  <a:pt x="1716144" y="3998418"/>
                  <a:pt x="1716144" y="3727316"/>
                  <a:pt x="1841286" y="3515516"/>
                </a:cubicBezTo>
                <a:cubicBezTo>
                  <a:pt x="1841286" y="3515516"/>
                  <a:pt x="1841286" y="3515516"/>
                  <a:pt x="2556859" y="2254092"/>
                </a:cubicBezTo>
                <a:lnTo>
                  <a:pt x="2617166" y="2147787"/>
                </a:lnTo>
                <a:lnTo>
                  <a:pt x="2615044" y="2146880"/>
                </a:lnTo>
                <a:cubicBezTo>
                  <a:pt x="2571686" y="2121084"/>
                  <a:pt x="2534897" y="2083728"/>
                  <a:pt x="2508620" y="2037473"/>
                </a:cubicBezTo>
                <a:cubicBezTo>
                  <a:pt x="2508620" y="2037473"/>
                  <a:pt x="2508620" y="2037473"/>
                  <a:pt x="1699276" y="610749"/>
                </a:cubicBezTo>
                <a:cubicBezTo>
                  <a:pt x="1646720" y="521803"/>
                  <a:pt x="1646720" y="407950"/>
                  <a:pt x="1699276" y="319000"/>
                </a:cubicBezTo>
                <a:cubicBezTo>
                  <a:pt x="1699276" y="319000"/>
                  <a:pt x="1699276" y="319000"/>
                  <a:pt x="1843322" y="65075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Başlık 1"/>
          <p:cNvSpPr>
            <a:spLocks noGrp="1"/>
          </p:cNvSpPr>
          <p:nvPr>
            <p:ph type="title"/>
          </p:nvPr>
        </p:nvSpPr>
        <p:spPr>
          <a:xfrm>
            <a:off x="1017689" y="2945524"/>
            <a:ext cx="4842887" cy="227438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algn="ctr" defTabSz="914400"/>
            <a:br>
              <a:rPr lang="en-US" sz="3900" b="1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900" b="1" kern="1200" cap="none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Kimyasallar</a:t>
            </a:r>
            <a:r>
              <a:rPr lang="en-US" sz="3900" b="1" kern="1200" cap="none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900" b="1" kern="1200" cap="none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İçin</a:t>
            </a:r>
            <a:r>
              <a:rPr lang="en-US" sz="3900" b="1" kern="1200" cap="none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900" b="1" kern="1200" cap="none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Tehlike</a:t>
            </a:r>
            <a:r>
              <a:rPr lang="en-US" sz="3900" b="1" kern="1200" cap="none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900" b="1" kern="1200" cap="none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Uyarı</a:t>
            </a:r>
            <a:r>
              <a:rPr lang="en-US" sz="3900" b="1" kern="1200" cap="none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900" b="1" kern="1200" cap="none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İşaretleri</a:t>
            </a:r>
            <a:br>
              <a:rPr lang="en-US" sz="3900" kern="1200" cap="none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3900" kern="1200" cap="none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B93721-934F-4F1E-A868-0B2BA110D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470" y="561256"/>
            <a:ext cx="846286" cy="847206"/>
            <a:chOff x="7393391" y="1075612"/>
            <a:chExt cx="1128382" cy="847206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9494AF8-52DE-4016-B1B9-5D16974BA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3391" y="1327438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27115E3-8DBD-460F-8EAD-44E126174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71281" y="1075612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44006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474" y="1533752"/>
            <a:ext cx="5037204" cy="379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F2492367-6344-294C-BBF1-37D1F0249E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3" r="17292"/>
          <a:stretch/>
        </p:blipFill>
        <p:spPr>
          <a:xfrm>
            <a:off x="5650991" y="1346837"/>
            <a:ext cx="3129534" cy="416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72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30693680-A38A-3E4E-B323-6BFC557FA2E0}"/>
              </a:ext>
            </a:extLst>
          </p:cNvPr>
          <p:cNvSpPr/>
          <p:nvPr/>
        </p:nvSpPr>
        <p:spPr>
          <a:xfrm>
            <a:off x="456163" y="44038"/>
            <a:ext cx="3848096" cy="1461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i="1" dirty="0" err="1">
                <a:latin typeface="+mj-lt"/>
                <a:ea typeface="+mj-ea"/>
                <a:cs typeface="+mj-cs"/>
              </a:rPr>
              <a:t>Laboratuvarlar</a:t>
            </a:r>
            <a:endParaRPr lang="en-US" sz="3500" b="1" i="1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164" y="1387809"/>
            <a:ext cx="3848095" cy="4850947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defTabSz="914400">
              <a:lnSpc>
                <a:spcPct val="150000"/>
              </a:lnSpc>
            </a:pPr>
            <a:r>
              <a:rPr lang="en-US" sz="1500" b="0" dirty="0" err="1"/>
              <a:t>İş</a:t>
            </a:r>
            <a:r>
              <a:rPr lang="en-US" sz="1500" b="0" dirty="0"/>
              <a:t> </a:t>
            </a:r>
            <a:r>
              <a:rPr lang="en-US" sz="1500" b="0" dirty="0" err="1"/>
              <a:t>yeri</a:t>
            </a:r>
            <a:r>
              <a:rPr lang="en-US" sz="1500" b="0" dirty="0"/>
              <a:t> </a:t>
            </a:r>
            <a:r>
              <a:rPr lang="en-US" sz="1500" b="0" dirty="0" err="1"/>
              <a:t>olarak</a:t>
            </a:r>
            <a:r>
              <a:rPr lang="en-US" sz="1500" b="0" dirty="0"/>
              <a:t> </a:t>
            </a:r>
            <a:r>
              <a:rPr lang="en-US" sz="1500" b="0" dirty="0" err="1"/>
              <a:t>tehlikeli</a:t>
            </a:r>
            <a:r>
              <a:rPr lang="en-US" sz="1500" b="0" dirty="0"/>
              <a:t> </a:t>
            </a:r>
            <a:r>
              <a:rPr lang="en-US" sz="1500" b="0" dirty="0" err="1"/>
              <a:t>mekanlar</a:t>
            </a:r>
            <a:r>
              <a:rPr lang="en-US" sz="1500" b="0" dirty="0"/>
              <a:t> </a:t>
            </a:r>
            <a:r>
              <a:rPr lang="en-US" sz="1500" b="0" dirty="0" err="1"/>
              <a:t>sayılır</a:t>
            </a:r>
            <a:endParaRPr lang="en-US" sz="1500" dirty="0"/>
          </a:p>
          <a:p>
            <a:pPr defTabSz="914400">
              <a:lnSpc>
                <a:spcPct val="150000"/>
              </a:lnSpc>
            </a:pPr>
            <a:r>
              <a:rPr lang="en-US" sz="1500" b="0" dirty="0"/>
              <a:t>Bu </a:t>
            </a:r>
            <a:r>
              <a:rPr lang="en-US" sz="1500" b="0" dirty="0" err="1"/>
              <a:t>yerlerde</a:t>
            </a:r>
            <a:r>
              <a:rPr lang="en-US" sz="1500" b="0" dirty="0"/>
              <a:t> </a:t>
            </a:r>
            <a:r>
              <a:rPr lang="en-US" sz="1500" b="0" dirty="0" err="1"/>
              <a:t>çalışanların</a:t>
            </a:r>
            <a:r>
              <a:rPr lang="en-US" sz="1500" b="0" dirty="0"/>
              <a:t>,  </a:t>
            </a:r>
            <a:r>
              <a:rPr lang="en-US" sz="1500" b="0" dirty="0" err="1"/>
              <a:t>potansiyel</a:t>
            </a:r>
            <a:r>
              <a:rPr lang="en-US" sz="1500" b="0" dirty="0"/>
              <a:t> </a:t>
            </a:r>
            <a:r>
              <a:rPr lang="en-US" sz="1500" b="0" dirty="0" err="1"/>
              <a:t>tehlikeyi</a:t>
            </a:r>
            <a:r>
              <a:rPr lang="en-US" sz="1500" b="0" dirty="0"/>
              <a:t> </a:t>
            </a:r>
            <a:r>
              <a:rPr lang="en-US" sz="1500" b="0" dirty="0" err="1"/>
              <a:t>ve</a:t>
            </a:r>
            <a:r>
              <a:rPr lang="en-US" sz="1500" b="0" dirty="0"/>
              <a:t> </a:t>
            </a:r>
            <a:r>
              <a:rPr lang="en-US" sz="1500" b="0" dirty="0" err="1"/>
              <a:t>acil</a:t>
            </a:r>
            <a:r>
              <a:rPr lang="en-US" sz="1500" b="0" dirty="0"/>
              <a:t> </a:t>
            </a:r>
            <a:r>
              <a:rPr lang="en-US" sz="1500" b="0" dirty="0" err="1"/>
              <a:t>durumlarda</a:t>
            </a:r>
            <a:r>
              <a:rPr lang="en-US" sz="1500" b="0" dirty="0"/>
              <a:t> ne </a:t>
            </a:r>
            <a:r>
              <a:rPr lang="en-US" sz="1500" b="0" dirty="0" err="1"/>
              <a:t>yapacaklarını</a:t>
            </a:r>
            <a:r>
              <a:rPr lang="en-US" sz="1500" b="0" dirty="0"/>
              <a:t> </a:t>
            </a:r>
            <a:r>
              <a:rPr lang="en-US" sz="1500" b="0" dirty="0" err="1"/>
              <a:t>bilmeleri</a:t>
            </a:r>
            <a:r>
              <a:rPr lang="en-US" sz="1500" b="0" dirty="0"/>
              <a:t> </a:t>
            </a:r>
            <a:r>
              <a:rPr lang="en-US" sz="1500" b="0" dirty="0" err="1"/>
              <a:t>gerekir</a:t>
            </a:r>
            <a:endParaRPr lang="en-US" sz="1500" b="0" dirty="0"/>
          </a:p>
          <a:p>
            <a:pPr defTabSz="914400">
              <a:lnSpc>
                <a:spcPct val="150000"/>
              </a:lnSpc>
            </a:pPr>
            <a:r>
              <a:rPr lang="en-US" sz="1500" b="0" dirty="0" err="1"/>
              <a:t>Korunma</a:t>
            </a:r>
            <a:r>
              <a:rPr lang="en-US" sz="1500" b="0" dirty="0"/>
              <a:t> </a:t>
            </a:r>
            <a:r>
              <a:rPr lang="en-US" sz="1500" b="0" dirty="0" err="1"/>
              <a:t>ve</a:t>
            </a:r>
            <a:r>
              <a:rPr lang="en-US" sz="1500" b="0" dirty="0"/>
              <a:t> </a:t>
            </a:r>
            <a:r>
              <a:rPr lang="en-US" sz="1500" b="0" dirty="0" err="1"/>
              <a:t>güvenlik</a:t>
            </a:r>
            <a:r>
              <a:rPr lang="en-US" sz="1500" b="0" dirty="0"/>
              <a:t> </a:t>
            </a:r>
            <a:r>
              <a:rPr lang="en-US" sz="1500" b="0" dirty="0" err="1"/>
              <a:t>kuralları</a:t>
            </a:r>
            <a:r>
              <a:rPr lang="en-US" sz="1500" b="0" dirty="0"/>
              <a:t> </a:t>
            </a:r>
            <a:r>
              <a:rPr lang="en-US" sz="1500" dirty="0" err="1"/>
              <a:t>tehlikeyi</a:t>
            </a:r>
            <a:r>
              <a:rPr lang="en-US" sz="1500" dirty="0"/>
              <a:t> </a:t>
            </a:r>
            <a:r>
              <a:rPr lang="en-US" sz="1500" dirty="0" err="1"/>
              <a:t>azaltmak</a:t>
            </a:r>
            <a:r>
              <a:rPr lang="en-US" sz="1500" dirty="0"/>
              <a:t> </a:t>
            </a:r>
            <a:r>
              <a:rPr lang="en-US" sz="1500" dirty="0" err="1"/>
              <a:t>amacıyla</a:t>
            </a:r>
            <a:r>
              <a:rPr lang="en-US" sz="1500" dirty="0"/>
              <a:t> </a:t>
            </a:r>
            <a:r>
              <a:rPr lang="en-US" sz="1500" b="0" dirty="0" err="1"/>
              <a:t>oluşturulmuştur</a:t>
            </a:r>
            <a:endParaRPr lang="en-US" sz="1500" dirty="0"/>
          </a:p>
          <a:p>
            <a:pPr defTabSz="914400">
              <a:lnSpc>
                <a:spcPct val="150000"/>
              </a:lnSpc>
            </a:pPr>
            <a:r>
              <a:rPr lang="en-US" sz="1500" b="0" dirty="0" err="1"/>
              <a:t>Fakat</a:t>
            </a:r>
            <a:r>
              <a:rPr lang="en-US" sz="1500" b="0" dirty="0"/>
              <a:t> </a:t>
            </a:r>
            <a:r>
              <a:rPr lang="en-US" sz="1500" b="0" dirty="0" err="1"/>
              <a:t>bu</a:t>
            </a:r>
            <a:r>
              <a:rPr lang="en-US" sz="1500" b="0" dirty="0"/>
              <a:t> </a:t>
            </a:r>
            <a:r>
              <a:rPr lang="en-US" sz="1500" b="0" dirty="0" err="1"/>
              <a:t>kuralların</a:t>
            </a:r>
            <a:r>
              <a:rPr lang="en-US" sz="1500" b="0" dirty="0"/>
              <a:t> </a:t>
            </a:r>
            <a:r>
              <a:rPr lang="en-US" sz="1500" b="0" dirty="0" err="1"/>
              <a:t>izlenmesi</a:t>
            </a:r>
            <a:r>
              <a:rPr lang="en-US" sz="1500" b="0" dirty="0"/>
              <a:t> </a:t>
            </a:r>
            <a:r>
              <a:rPr lang="en-US" sz="1500" b="0" dirty="0" err="1"/>
              <a:t>ve</a:t>
            </a:r>
            <a:r>
              <a:rPr lang="en-US" sz="1500" b="0" dirty="0"/>
              <a:t> </a:t>
            </a:r>
            <a:r>
              <a:rPr lang="en-US" sz="1500" b="0" dirty="0" err="1"/>
              <a:t>uygulanması</a:t>
            </a:r>
            <a:r>
              <a:rPr lang="en-US" sz="1500" b="0" dirty="0"/>
              <a:t> </a:t>
            </a:r>
            <a:r>
              <a:rPr lang="en-US" sz="1500" b="0" dirty="0" err="1"/>
              <a:t>güvenliğinizi</a:t>
            </a:r>
            <a:r>
              <a:rPr lang="en-US" sz="1500" b="0" dirty="0"/>
              <a:t> </a:t>
            </a:r>
            <a:r>
              <a:rPr lang="en-US" sz="1500" b="0" dirty="0" err="1"/>
              <a:t>garanti</a:t>
            </a:r>
            <a:r>
              <a:rPr lang="en-US" sz="1500" b="0" dirty="0"/>
              <a:t> </a:t>
            </a:r>
            <a:r>
              <a:rPr lang="en-US" sz="1500" b="0" dirty="0" err="1"/>
              <a:t>etmez</a:t>
            </a:r>
            <a:r>
              <a:rPr lang="en-US" sz="1500" b="0" dirty="0"/>
              <a:t>. </a:t>
            </a:r>
            <a:r>
              <a:rPr lang="en-US" sz="1500" b="0" dirty="0" err="1"/>
              <a:t>Ancak</a:t>
            </a:r>
            <a:r>
              <a:rPr lang="en-US" sz="1500" b="0" dirty="0"/>
              <a:t>, </a:t>
            </a:r>
            <a:r>
              <a:rPr lang="en-US" sz="1500" b="0" dirty="0" err="1"/>
              <a:t>temel</a:t>
            </a:r>
            <a:r>
              <a:rPr lang="en-US" sz="1500" b="0" dirty="0"/>
              <a:t> </a:t>
            </a:r>
            <a:r>
              <a:rPr lang="en-US" sz="1500" b="0" dirty="0" err="1"/>
              <a:t>kurallara</a:t>
            </a:r>
            <a:r>
              <a:rPr lang="en-US" sz="1500" b="0" dirty="0"/>
              <a:t> </a:t>
            </a:r>
            <a:r>
              <a:rPr lang="en-US" sz="1500" b="0" dirty="0" err="1"/>
              <a:t>kesinlikle</a:t>
            </a:r>
            <a:r>
              <a:rPr lang="en-US" sz="1500" b="0" dirty="0"/>
              <a:t> </a:t>
            </a:r>
            <a:r>
              <a:rPr lang="en-US" sz="1500" b="0" dirty="0" err="1"/>
              <a:t>uyulmalıdır</a:t>
            </a:r>
            <a:r>
              <a:rPr lang="en-US" sz="1500" b="0" dirty="0"/>
              <a:t> </a:t>
            </a:r>
          </a:p>
          <a:p>
            <a:pPr defTabSz="914400">
              <a:lnSpc>
                <a:spcPct val="150000"/>
              </a:lnSpc>
            </a:pPr>
            <a:r>
              <a:rPr lang="en-US" sz="1500" b="0" dirty="0" err="1"/>
              <a:t>Laboratuvar</a:t>
            </a:r>
            <a:r>
              <a:rPr lang="en-US" sz="1500" b="0" dirty="0"/>
              <a:t> </a:t>
            </a:r>
            <a:r>
              <a:rPr lang="en-US" sz="1500" b="0" dirty="0" err="1"/>
              <a:t>sorumlularının</a:t>
            </a:r>
            <a:r>
              <a:rPr lang="en-US" sz="1500" b="0" dirty="0"/>
              <a:t> </a:t>
            </a:r>
            <a:r>
              <a:rPr lang="en-US" sz="1500" b="0" dirty="0" err="1"/>
              <a:t>tek</a:t>
            </a:r>
            <a:r>
              <a:rPr lang="en-US" sz="1500" b="0" dirty="0"/>
              <a:t> </a:t>
            </a:r>
            <a:r>
              <a:rPr lang="en-US" sz="1500" b="0" dirty="0" err="1"/>
              <a:t>başına</a:t>
            </a:r>
            <a:r>
              <a:rPr lang="en-US" sz="1500" b="0" dirty="0"/>
              <a:t> </a:t>
            </a:r>
            <a:r>
              <a:rPr lang="en-US" sz="1500" b="0" dirty="0" err="1"/>
              <a:t>kazaları</a:t>
            </a:r>
            <a:r>
              <a:rPr lang="en-US" sz="1500" b="0" dirty="0"/>
              <a:t> </a:t>
            </a:r>
            <a:r>
              <a:rPr lang="en-US" sz="1500" b="0" dirty="0" err="1"/>
              <a:t>önleme</a:t>
            </a:r>
            <a:r>
              <a:rPr lang="en-US" sz="1500" b="0" dirty="0"/>
              <a:t> </a:t>
            </a:r>
            <a:r>
              <a:rPr lang="en-US" sz="1500" b="0" dirty="0" err="1"/>
              <a:t>yetenekleri</a:t>
            </a:r>
            <a:r>
              <a:rPr lang="en-US" sz="1500" b="0" dirty="0"/>
              <a:t> </a:t>
            </a:r>
            <a:r>
              <a:rPr lang="en-US" sz="1500" b="0" dirty="0" err="1"/>
              <a:t>sınırlıdır</a:t>
            </a:r>
            <a:endParaRPr lang="en-US" sz="1500" dirty="0"/>
          </a:p>
          <a:p>
            <a:pPr defTabSz="914400">
              <a:lnSpc>
                <a:spcPct val="150000"/>
              </a:lnSpc>
            </a:pPr>
            <a:r>
              <a:rPr lang="en-US" sz="1500" i="1" u="sng" dirty="0">
                <a:solidFill>
                  <a:srgbClr val="C00000"/>
                </a:solidFill>
              </a:rPr>
              <a:t>Bu </a:t>
            </a:r>
            <a:r>
              <a:rPr lang="en-US" sz="1500" i="1" u="sng" dirty="0" err="1">
                <a:solidFill>
                  <a:srgbClr val="C00000"/>
                </a:solidFill>
              </a:rPr>
              <a:t>nedenle</a:t>
            </a:r>
            <a:r>
              <a:rPr lang="en-US" sz="1500" i="1" u="sng" dirty="0">
                <a:solidFill>
                  <a:srgbClr val="C00000"/>
                </a:solidFill>
              </a:rPr>
              <a:t>, </a:t>
            </a:r>
            <a:r>
              <a:rPr lang="en-US" sz="1500" i="1" u="sng" dirty="0" err="1">
                <a:solidFill>
                  <a:srgbClr val="C00000"/>
                </a:solidFill>
              </a:rPr>
              <a:t>laboratuvara</a:t>
            </a:r>
            <a:r>
              <a:rPr lang="en-US" sz="1500" i="1" u="sng" dirty="0">
                <a:solidFill>
                  <a:srgbClr val="C00000"/>
                </a:solidFill>
              </a:rPr>
              <a:t> </a:t>
            </a:r>
            <a:r>
              <a:rPr lang="en-US" sz="1500" i="1" u="sng" dirty="0" err="1">
                <a:solidFill>
                  <a:srgbClr val="C00000"/>
                </a:solidFill>
              </a:rPr>
              <a:t>girdiğiniz</a:t>
            </a:r>
            <a:r>
              <a:rPr lang="en-US" sz="1500" i="1" u="sng" dirty="0">
                <a:solidFill>
                  <a:srgbClr val="C00000"/>
                </a:solidFill>
              </a:rPr>
              <a:t> </a:t>
            </a:r>
            <a:r>
              <a:rPr lang="en-US" sz="1500" i="1" u="sng" dirty="0" err="1">
                <a:solidFill>
                  <a:srgbClr val="C00000"/>
                </a:solidFill>
              </a:rPr>
              <a:t>andan</a:t>
            </a:r>
            <a:r>
              <a:rPr lang="en-US" sz="1500" i="1" u="sng" dirty="0">
                <a:solidFill>
                  <a:srgbClr val="C00000"/>
                </a:solidFill>
              </a:rPr>
              <a:t> </a:t>
            </a:r>
            <a:r>
              <a:rPr lang="en-US" sz="1500" i="1" u="sng" dirty="0" err="1">
                <a:solidFill>
                  <a:srgbClr val="C00000"/>
                </a:solidFill>
              </a:rPr>
              <a:t>başlayarak</a:t>
            </a:r>
            <a:r>
              <a:rPr lang="en-US" sz="1500" i="1" u="sng" dirty="0">
                <a:solidFill>
                  <a:srgbClr val="C00000"/>
                </a:solidFill>
              </a:rPr>
              <a:t> </a:t>
            </a:r>
            <a:r>
              <a:rPr lang="en-US" sz="1500" i="1" u="sng" dirty="0" err="1">
                <a:solidFill>
                  <a:srgbClr val="C00000"/>
                </a:solidFill>
              </a:rPr>
              <a:t>yapacağınız</a:t>
            </a:r>
            <a:r>
              <a:rPr lang="en-US" sz="1500" i="1" u="sng" dirty="0">
                <a:solidFill>
                  <a:srgbClr val="C00000"/>
                </a:solidFill>
              </a:rPr>
              <a:t> her </a:t>
            </a:r>
            <a:r>
              <a:rPr lang="en-US" sz="1500" i="1" u="sng" dirty="0" err="1">
                <a:solidFill>
                  <a:srgbClr val="C00000"/>
                </a:solidFill>
              </a:rPr>
              <a:t>türlü</a:t>
            </a:r>
            <a:r>
              <a:rPr lang="en-US" sz="1500" i="1" u="sng" dirty="0">
                <a:solidFill>
                  <a:srgbClr val="C00000"/>
                </a:solidFill>
              </a:rPr>
              <a:t> </a:t>
            </a:r>
            <a:r>
              <a:rPr lang="en-US" sz="1500" i="1" u="sng" dirty="0" err="1">
                <a:solidFill>
                  <a:srgbClr val="C00000"/>
                </a:solidFill>
              </a:rPr>
              <a:t>işlemde</a:t>
            </a:r>
            <a:r>
              <a:rPr lang="en-US" sz="1500" i="1" u="sng" dirty="0">
                <a:solidFill>
                  <a:srgbClr val="C00000"/>
                </a:solidFill>
              </a:rPr>
              <a:t> </a:t>
            </a:r>
            <a:r>
              <a:rPr lang="en-US" sz="1500" i="1" u="sng" dirty="0" err="1">
                <a:solidFill>
                  <a:srgbClr val="C00000"/>
                </a:solidFill>
              </a:rPr>
              <a:t>bazı</a:t>
            </a:r>
            <a:r>
              <a:rPr lang="en-US" sz="1500" i="1" u="sng" dirty="0">
                <a:solidFill>
                  <a:srgbClr val="C00000"/>
                </a:solidFill>
              </a:rPr>
              <a:t> </a:t>
            </a:r>
            <a:r>
              <a:rPr lang="en-US" sz="1500" i="1" u="sng" dirty="0" err="1">
                <a:solidFill>
                  <a:srgbClr val="C00000"/>
                </a:solidFill>
              </a:rPr>
              <a:t>kurallara</a:t>
            </a:r>
            <a:r>
              <a:rPr lang="en-US" sz="1500" i="1" u="sng" dirty="0">
                <a:solidFill>
                  <a:srgbClr val="C00000"/>
                </a:solidFill>
              </a:rPr>
              <a:t> </a:t>
            </a:r>
            <a:r>
              <a:rPr lang="en-US" sz="1500" i="1" u="sng" dirty="0" err="1">
                <a:solidFill>
                  <a:srgbClr val="C00000"/>
                </a:solidFill>
              </a:rPr>
              <a:t>uymak</a:t>
            </a:r>
            <a:r>
              <a:rPr lang="en-US" sz="1500" i="1" u="sng" dirty="0">
                <a:solidFill>
                  <a:srgbClr val="C00000"/>
                </a:solidFill>
              </a:rPr>
              <a:t> </a:t>
            </a:r>
            <a:r>
              <a:rPr lang="en-US" sz="1500" i="1" u="sng" dirty="0" err="1">
                <a:solidFill>
                  <a:srgbClr val="C00000"/>
                </a:solidFill>
              </a:rPr>
              <a:t>ve</a:t>
            </a:r>
            <a:r>
              <a:rPr lang="en-US" sz="1500" i="1" u="sng" dirty="0">
                <a:solidFill>
                  <a:srgbClr val="C00000"/>
                </a:solidFill>
              </a:rPr>
              <a:t> </a:t>
            </a:r>
            <a:r>
              <a:rPr lang="en-US" sz="1500" i="1" u="sng" dirty="0" err="1">
                <a:solidFill>
                  <a:srgbClr val="C00000"/>
                </a:solidFill>
              </a:rPr>
              <a:t>sorumlulukları</a:t>
            </a:r>
            <a:r>
              <a:rPr lang="en-US" sz="1500" i="1" u="sng" dirty="0">
                <a:solidFill>
                  <a:srgbClr val="C00000"/>
                </a:solidFill>
              </a:rPr>
              <a:t> </a:t>
            </a:r>
            <a:r>
              <a:rPr lang="en-US" sz="1500" i="1" u="sng" dirty="0" err="1">
                <a:solidFill>
                  <a:srgbClr val="C00000"/>
                </a:solidFill>
              </a:rPr>
              <a:t>üstlenmek</a:t>
            </a:r>
            <a:r>
              <a:rPr lang="en-US" sz="1500" i="1" u="sng" dirty="0">
                <a:solidFill>
                  <a:srgbClr val="C00000"/>
                </a:solidFill>
              </a:rPr>
              <a:t> </a:t>
            </a:r>
            <a:r>
              <a:rPr lang="en-US" sz="1500" i="1" u="sng" dirty="0" err="1">
                <a:solidFill>
                  <a:srgbClr val="C00000"/>
                </a:solidFill>
              </a:rPr>
              <a:t>zorunda</a:t>
            </a:r>
            <a:r>
              <a:rPr lang="en-US" sz="1500" i="1" u="sng" dirty="0">
                <a:solidFill>
                  <a:srgbClr val="C00000"/>
                </a:solidFill>
              </a:rPr>
              <a:t> </a:t>
            </a:r>
            <a:r>
              <a:rPr lang="en-US" sz="1500" i="1" u="sng" dirty="0" err="1">
                <a:solidFill>
                  <a:srgbClr val="C00000"/>
                </a:solidFill>
              </a:rPr>
              <a:t>olduğunuzu</a:t>
            </a:r>
            <a:r>
              <a:rPr lang="en-US" sz="1500" i="1" u="sng" dirty="0">
                <a:solidFill>
                  <a:srgbClr val="C00000"/>
                </a:solidFill>
              </a:rPr>
              <a:t> </a:t>
            </a:r>
            <a:r>
              <a:rPr lang="en-US" sz="1500" i="1" u="sng" dirty="0" err="1">
                <a:solidFill>
                  <a:srgbClr val="C00000"/>
                </a:solidFill>
              </a:rPr>
              <a:t>unutmayınız</a:t>
            </a:r>
            <a:r>
              <a:rPr lang="en-US" sz="1500" i="1" u="sng" dirty="0">
                <a:solidFill>
                  <a:srgbClr val="C00000"/>
                </a:solidFill>
              </a:rPr>
              <a:t>!</a:t>
            </a:r>
            <a:r>
              <a:rPr lang="en-US" sz="1500" i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A546B5F-60D1-D547-A68B-04EAA18DF9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8" r="5029"/>
          <a:stretch/>
        </p:blipFill>
        <p:spPr>
          <a:xfrm>
            <a:off x="4337320" y="851517"/>
            <a:ext cx="4638606" cy="5154967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55997159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562604" y="491949"/>
            <a:ext cx="8012686" cy="5586213"/>
            <a:chOff x="37" y="27"/>
            <a:chExt cx="5675" cy="3690"/>
          </a:xfrm>
        </p:grpSpPr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37" y="27"/>
              <a:ext cx="5531" cy="1285"/>
              <a:chOff x="37" y="2475"/>
              <a:chExt cx="5531" cy="1285"/>
            </a:xfrm>
          </p:grpSpPr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1440" y="2592"/>
                <a:ext cx="4128" cy="1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F: Şiddetli alev alıcı </a:t>
                </a:r>
                <a:endParaRPr kumimoji="0" lang="tr-TR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000" b="1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Özelliği: </a:t>
                </a:r>
                <a:r>
                  <a:rPr kumimoji="0" lang="tr-T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Parlama noktası 21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°</a:t>
                </a:r>
                <a:r>
                  <a:rPr kumimoji="0" lang="tr-T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C’nin altında olan “kolay alev alan sıvılar ile kolay tutuşan katıları” belirtir.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Önlem: </a:t>
                </a:r>
                <a:r>
                  <a:rPr kumimoji="0" lang="tr-T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Çıplak ateşten, kıvılcımdan ve ısı kaynağından uzak tutulmalıdır.</a:t>
                </a: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1" name="Picture 1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" y="2475"/>
                <a:ext cx="1056" cy="1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Group 18"/>
            <p:cNvGrpSpPr>
              <a:grpSpLocks/>
            </p:cNvGrpSpPr>
            <p:nvPr/>
          </p:nvGrpSpPr>
          <p:grpSpPr bwMode="auto">
            <a:xfrm>
              <a:off x="37" y="1280"/>
              <a:ext cx="5675" cy="2437"/>
              <a:chOff x="37" y="-448"/>
              <a:chExt cx="5675" cy="2437"/>
            </a:xfrm>
          </p:grpSpPr>
          <p:sp>
            <p:nvSpPr>
              <p:cNvPr id="8" name="Rectangle 12"/>
              <p:cNvSpPr>
                <a:spLocks noChangeArrowheads="1"/>
              </p:cNvSpPr>
              <p:nvPr/>
            </p:nvSpPr>
            <p:spPr bwMode="auto">
              <a:xfrm>
                <a:off x="1392" y="104"/>
                <a:ext cx="4320" cy="18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F+ : Çok şiddetli alev alıcı</a:t>
                </a:r>
              </a:p>
              <a:p>
                <a:pPr marL="0" marR="0" lvl="0" indent="0" defTabSz="91440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Özelliği: </a:t>
                </a:r>
                <a:r>
                  <a:rPr kumimoji="0" lang="tr-T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Alevlenme noktası O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°</a:t>
                </a:r>
                <a:r>
                  <a:rPr kumimoji="0" lang="tr-T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C’nin altında, kaynama noktası maksimum 35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°</a:t>
                </a:r>
                <a:r>
                  <a:rPr kumimoji="0" lang="tr-T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C olan sıvılardır. Normal basınç ve oda sıcaklığında havada yanıcı olan gaz ve gaz karışımlarıdır.</a:t>
                </a:r>
              </a:p>
              <a:p>
                <a:pPr marL="0" marR="0" lvl="0" indent="0" defTabSz="91440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Önlem: </a:t>
                </a:r>
                <a:r>
                  <a:rPr kumimoji="0" lang="tr-T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Çıplak ateşten, kıvılcımdan ve ısı kaynağından uzak tutulmalıdır.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9" name="Picture 1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" y="-448"/>
                <a:ext cx="1104" cy="1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" name="Line 15"/>
            <p:cNvSpPr>
              <a:spLocks noChangeShapeType="1"/>
            </p:cNvSpPr>
            <p:nvPr/>
          </p:nvSpPr>
          <p:spPr bwMode="auto">
            <a:xfrm>
              <a:off x="240" y="1872"/>
              <a:ext cx="5376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Resim 2">
            <a:extLst>
              <a:ext uri="{FF2B5EF4-FFF2-40B4-BE49-F238E27FC236}">
                <a16:creationId xmlns:a16="http://schemas.microsoft.com/office/drawing/2014/main" id="{3260726C-F372-2041-B830-D1FB41A09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1575" y="137611"/>
            <a:ext cx="1501003" cy="1498921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CE4D7E55-C707-4E4D-969C-A7BA46DA57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17" y="4467833"/>
            <a:ext cx="1739567" cy="174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67570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1299" y="321733"/>
            <a:ext cx="8660121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681721" y="856967"/>
            <a:ext cx="7182119" cy="3278386"/>
            <a:chOff x="216" y="-89"/>
            <a:chExt cx="5400" cy="2565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1536" y="-89"/>
              <a:ext cx="4080" cy="1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/>
            </a:bodyPr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tr-TR" sz="1400" b="1" dirty="0" err="1">
                  <a:cs typeface="Times New Roman" panose="02020603050405020304" pitchFamily="18" charset="0"/>
                </a:rPr>
                <a:t>Xn</a:t>
              </a:r>
              <a:r>
                <a:rPr lang="tr-TR" sz="1400" b="1" dirty="0">
                  <a:cs typeface="Times New Roman" panose="02020603050405020304" pitchFamily="18" charset="0"/>
                </a:rPr>
                <a:t>: Zararlı Madde </a:t>
              </a:r>
              <a:endParaRPr lang="tr-TR" sz="1400" dirty="0">
                <a:cs typeface="Times New Roman" panose="02020603050405020304" pitchFamily="18" charset="0"/>
              </a:endParaRPr>
            </a:p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tr-TR" sz="1400" b="1" dirty="0">
                  <a:cs typeface="Times New Roman" panose="02020603050405020304" pitchFamily="18" charset="0"/>
                </a:rPr>
                <a:t>Özelliği: </a:t>
              </a:r>
              <a:r>
                <a:rPr lang="tr-TR" sz="1400" dirty="0">
                  <a:cs typeface="Times New Roman" panose="02020603050405020304" pitchFamily="18" charset="0"/>
                </a:rPr>
                <a:t>Solunduğunda , yutulduğunda ve deriye temas ettiği durumda sağlığa zarar verebilir.</a:t>
              </a:r>
            </a:p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tr-TR" sz="1400" dirty="0">
                  <a:cs typeface="Times New Roman" panose="02020603050405020304" pitchFamily="18" charset="0"/>
                </a:rPr>
                <a:t>Önlem:  İnsan vücuduyla temas önlenmelidir.</a:t>
              </a:r>
            </a:p>
          </p:txBody>
        </p:sp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8" t="2702" r="7629" b="2702"/>
            <a:stretch>
              <a:fillRect/>
            </a:stretch>
          </p:blipFill>
          <p:spPr bwMode="auto">
            <a:xfrm>
              <a:off x="216" y="1311"/>
              <a:ext cx="1138" cy="1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1608" y="1509"/>
              <a:ext cx="3936" cy="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/>
            </a:bodyPr>
            <a:lstStyle/>
            <a:p>
              <a:pPr>
                <a:lnSpc>
                  <a:spcPct val="130000"/>
                </a:lnSpc>
                <a:spcAft>
                  <a:spcPts val="600"/>
                </a:spcAft>
              </a:pPr>
              <a:r>
                <a:rPr lang="tr-TR" sz="1400" b="1" dirty="0" err="1">
                  <a:cs typeface="Times New Roman" panose="02020603050405020304" pitchFamily="18" charset="0"/>
                </a:rPr>
                <a:t>Xi</a:t>
              </a:r>
              <a:r>
                <a:rPr lang="tr-TR" sz="1400" b="1" dirty="0">
                  <a:cs typeface="Times New Roman" panose="02020603050405020304" pitchFamily="18" charset="0"/>
                </a:rPr>
                <a:t>: Tahri</a:t>
              </a:r>
              <a:r>
                <a:rPr lang="tr-TR" sz="1400" dirty="0">
                  <a:cs typeface="Times New Roman" panose="02020603050405020304" pitchFamily="18" charset="0"/>
                </a:rPr>
                <a:t>ş </a:t>
              </a:r>
              <a:r>
                <a:rPr lang="tr-TR" sz="1400" b="1" dirty="0">
                  <a:cs typeface="Times New Roman" panose="02020603050405020304" pitchFamily="18" charset="0"/>
                </a:rPr>
                <a:t>Edici Madde</a:t>
              </a:r>
              <a:endParaRPr lang="tr-TR" sz="1400" dirty="0">
                <a:cs typeface="Times New Roman" panose="02020603050405020304" pitchFamily="18" charset="0"/>
              </a:endParaRPr>
            </a:p>
            <a:p>
              <a:pPr>
                <a:lnSpc>
                  <a:spcPct val="130000"/>
                </a:lnSpc>
                <a:spcAft>
                  <a:spcPts val="600"/>
                </a:spcAft>
              </a:pPr>
              <a:r>
                <a:rPr lang="tr-TR" sz="1400" b="1" dirty="0">
                  <a:cs typeface="Times New Roman" panose="02020603050405020304" pitchFamily="18" charset="0"/>
                </a:rPr>
                <a:t>Özelliği:  </a:t>
              </a:r>
              <a:r>
                <a:rPr lang="tr-TR" sz="1400" dirty="0">
                  <a:cs typeface="Times New Roman" panose="02020603050405020304" pitchFamily="18" charset="0"/>
                </a:rPr>
                <a:t>Aşındırıcı olmamasına rağmen deriyle ani, uzun süreli veya tekrarlı teması iltihaplara yol açabilir.</a:t>
              </a:r>
            </a:p>
          </p:txBody>
        </p:sp>
        <p:pic>
          <p:nvPicPr>
            <p:cNvPr id="8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" y="-89"/>
              <a:ext cx="1134" cy="1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Resim 2">
            <a:extLst>
              <a:ext uri="{FF2B5EF4-FFF2-40B4-BE49-F238E27FC236}">
                <a16:creationId xmlns:a16="http://schemas.microsoft.com/office/drawing/2014/main" id="{9847DEBE-765A-784D-8A87-B7625F4CB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78" y="4428941"/>
            <a:ext cx="1668772" cy="1666458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8F73AABC-D43A-7344-B86C-614032D7E5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484" y="4428941"/>
            <a:ext cx="1617459" cy="16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2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338899" y="918266"/>
            <a:ext cx="529596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338409" y="643467"/>
            <a:ext cx="315230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78790" y="643467"/>
            <a:ext cx="8200127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774872" y="918266"/>
            <a:ext cx="6993472" cy="3736858"/>
            <a:chOff x="411" y="96"/>
            <a:chExt cx="5157" cy="3142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" y="134"/>
              <a:ext cx="1159" cy="1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728" y="96"/>
              <a:ext cx="3840" cy="1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/>
            </a:bodyPr>
            <a:lstStyle/>
            <a:p>
              <a:pPr algn="just">
                <a:lnSpc>
                  <a:spcPct val="110000"/>
                </a:lnSpc>
                <a:spcAft>
                  <a:spcPts val="600"/>
                </a:spcAft>
              </a:pPr>
              <a:r>
                <a:rPr lang="tr-TR" sz="1400" b="1" dirty="0">
                  <a:cs typeface="Times New Roman" panose="02020603050405020304" pitchFamily="18" charset="0"/>
                </a:rPr>
                <a:t>T : Zehirli</a:t>
              </a:r>
            </a:p>
            <a:p>
              <a:pPr algn="just">
                <a:lnSpc>
                  <a:spcPct val="110000"/>
                </a:lnSpc>
                <a:spcAft>
                  <a:spcPts val="600"/>
                </a:spcAft>
              </a:pPr>
              <a:r>
                <a:rPr lang="tr-TR" sz="1400" b="1" dirty="0">
                  <a:cs typeface="Times New Roman" panose="02020603050405020304" pitchFamily="18" charset="0"/>
                </a:rPr>
                <a:t>Özelliği: </a:t>
              </a:r>
              <a:r>
                <a:rPr lang="tr-TR" sz="1400" dirty="0">
                  <a:cs typeface="Times New Roman" panose="02020603050405020304" pitchFamily="18" charset="0"/>
                </a:rPr>
                <a:t>Solunduğunda, yutulduğunda ve deriye temas ettiği durumlarda sağlığa zarar verebilir, hatta öldürücü olabilir.</a:t>
              </a:r>
            </a:p>
            <a:p>
              <a:pPr algn="just">
                <a:lnSpc>
                  <a:spcPct val="110000"/>
                </a:lnSpc>
                <a:spcAft>
                  <a:spcPts val="600"/>
                </a:spcAft>
              </a:pPr>
              <a:r>
                <a:rPr lang="tr-TR" sz="1400" b="1" dirty="0">
                  <a:cs typeface="Times New Roman" panose="02020603050405020304" pitchFamily="18" charset="0"/>
                </a:rPr>
                <a:t>Önlem: </a:t>
              </a:r>
              <a:r>
                <a:rPr lang="tr-TR" sz="1400" dirty="0">
                  <a:cs typeface="Times New Roman" panose="02020603050405020304" pitchFamily="18" charset="0"/>
                </a:rPr>
                <a:t>İnsan vücuduyla temas engellenmeli, aksi halde tıbbi yardıma başvurulmalıdır.</a:t>
              </a:r>
            </a:p>
          </p:txBody>
        </p:sp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" y="1642"/>
              <a:ext cx="1159" cy="1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1728" y="1642"/>
              <a:ext cx="3792" cy="1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/>
            </a:bodyPr>
            <a:lstStyle/>
            <a:p>
              <a:pPr algn="just">
                <a:spcAft>
                  <a:spcPts val="600"/>
                </a:spcAft>
              </a:pPr>
              <a:r>
                <a:rPr lang="tr-TR" sz="1400" b="1" dirty="0">
                  <a:cs typeface="Times New Roman" panose="02020603050405020304" pitchFamily="18" charset="0"/>
                </a:rPr>
                <a:t>T+ : Çok Zehirli</a:t>
              </a:r>
            </a:p>
            <a:p>
              <a:pPr algn="just">
                <a:spcAft>
                  <a:spcPts val="600"/>
                </a:spcAft>
              </a:pPr>
              <a:r>
                <a:rPr lang="tr-TR" sz="1400" b="1" dirty="0">
                  <a:cs typeface="Times New Roman" panose="02020603050405020304" pitchFamily="18" charset="0"/>
                </a:rPr>
                <a:t>Özelliği: </a:t>
              </a:r>
              <a:r>
                <a:rPr lang="tr-TR" sz="1400" dirty="0">
                  <a:cs typeface="Times New Roman" panose="02020603050405020304" pitchFamily="18" charset="0"/>
                </a:rPr>
                <a:t>Solunduğunda, yutulduğunda ve deriye temas ettiği durumlarda sağlığa zarar verebilir, hatta öldürücü olabilir.</a:t>
              </a:r>
            </a:p>
            <a:p>
              <a:pPr algn="just">
                <a:spcAft>
                  <a:spcPts val="600"/>
                </a:spcAft>
              </a:pPr>
              <a:r>
                <a:rPr lang="tr-TR" sz="1400" b="1" dirty="0">
                  <a:cs typeface="Times New Roman" panose="02020603050405020304" pitchFamily="18" charset="0"/>
                </a:rPr>
                <a:t>Önlem: </a:t>
              </a:r>
              <a:r>
                <a:rPr lang="tr-TR" sz="1400" dirty="0">
                  <a:cs typeface="Times New Roman" panose="02020603050405020304" pitchFamily="18" charset="0"/>
                </a:rPr>
                <a:t>İnsan vücuduyla temas engellenmeli, aksi halde tıbbi yardıma başvurulmalıdır.</a:t>
              </a:r>
            </a:p>
            <a:p>
              <a:pPr algn="just">
                <a:spcAft>
                  <a:spcPts val="600"/>
                </a:spcAft>
              </a:pPr>
              <a:endParaRPr lang="tr-TR" sz="1400" dirty="0"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Resim 2">
            <a:extLst>
              <a:ext uri="{FF2B5EF4-FFF2-40B4-BE49-F238E27FC236}">
                <a16:creationId xmlns:a16="http://schemas.microsoft.com/office/drawing/2014/main" id="{0F8ADA67-43D5-6842-AF7A-A8170B639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942" y="4199613"/>
            <a:ext cx="1588557" cy="1590763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11588AC2-89F7-A540-A831-C677453A4B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878" y="4208014"/>
            <a:ext cx="1617459" cy="16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29031"/>
      </p:ext>
    </p:extLst>
  </p:cSld>
  <p:clrMapOvr>
    <a:masterClrMapping/>
  </p:clrMapOvr>
  <p:transition spd="slow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41782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926525" y="340244"/>
            <a:ext cx="7522101" cy="5428744"/>
            <a:chOff x="351" y="-296"/>
            <a:chExt cx="5169" cy="3906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" y="-296"/>
              <a:ext cx="973" cy="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536" y="240"/>
              <a:ext cx="3984" cy="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/>
            </a:bodyPr>
            <a:lstStyle/>
            <a:p>
              <a:pPr algn="just">
                <a:spcAft>
                  <a:spcPts val="600"/>
                </a:spcAft>
              </a:pPr>
              <a:r>
                <a:rPr lang="tr-TR" sz="1600" b="1">
                  <a:cs typeface="Times New Roman" panose="02020603050405020304" pitchFamily="18" charset="0"/>
                </a:rPr>
                <a:t>N : Çevre için tehlikeli</a:t>
              </a:r>
            </a:p>
            <a:p>
              <a:pPr algn="just">
                <a:spcAft>
                  <a:spcPts val="600"/>
                </a:spcAft>
              </a:pPr>
              <a:r>
                <a:rPr lang="tr-TR" sz="1600" b="1">
                  <a:cs typeface="Times New Roman" panose="02020603050405020304" pitchFamily="18" charset="0"/>
                </a:rPr>
                <a:t>Özelliği: </a:t>
              </a:r>
              <a:r>
                <a:rPr lang="tr-TR" sz="1600">
                  <a:cs typeface="Times New Roman" panose="02020603050405020304" pitchFamily="18" charset="0"/>
                </a:rPr>
                <a:t>Bu tür maddelerin ortamda bulunması, doğal dengenin değişmesi açısından ekolojik sisteme hemen veya ileride zarar verebilir.</a:t>
              </a:r>
            </a:p>
            <a:p>
              <a:pPr algn="just">
                <a:spcAft>
                  <a:spcPts val="600"/>
                </a:spcAft>
              </a:pPr>
              <a:r>
                <a:rPr lang="tr-TR" sz="1600" b="1">
                  <a:cs typeface="Times New Roman" panose="02020603050405020304" pitchFamily="18" charset="0"/>
                </a:rPr>
                <a:t>Önlem: </a:t>
              </a:r>
              <a:r>
                <a:rPr lang="tr-TR" sz="1600">
                  <a:cs typeface="Times New Roman" panose="02020603050405020304" pitchFamily="18" charset="0"/>
                </a:rPr>
                <a:t>Risk göz önüne alınarak bu tür maddelerin toprakla veya çevreyle teması engellenmelidir.</a:t>
              </a:r>
            </a:p>
          </p:txBody>
        </p:sp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" y="2064"/>
              <a:ext cx="925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1536" y="2326"/>
              <a:ext cx="3984" cy="1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/>
            </a:bodyPr>
            <a:lstStyle/>
            <a:p>
              <a:pPr algn="just">
                <a:lnSpc>
                  <a:spcPct val="120000"/>
                </a:lnSpc>
                <a:spcAft>
                  <a:spcPts val="600"/>
                </a:spcAft>
              </a:pPr>
              <a:r>
                <a:rPr lang="tr-TR" sz="1600" b="1">
                  <a:cs typeface="Times New Roman" panose="02020603050405020304" pitchFamily="18" charset="0"/>
                </a:rPr>
                <a:t>C: Aşındırıcı (</a:t>
              </a:r>
              <a:r>
                <a:rPr lang="tr-TR" sz="1600" b="1" err="1">
                  <a:cs typeface="Times New Roman" panose="02020603050405020304" pitchFamily="18" charset="0"/>
                </a:rPr>
                <a:t>korozif</a:t>
              </a:r>
              <a:r>
                <a:rPr lang="tr-TR" sz="1600" b="1">
                  <a:cs typeface="Times New Roman" panose="02020603050405020304" pitchFamily="18" charset="0"/>
                </a:rPr>
                <a:t>)</a:t>
              </a:r>
            </a:p>
            <a:p>
              <a:pPr algn="just">
                <a:lnSpc>
                  <a:spcPct val="120000"/>
                </a:lnSpc>
                <a:spcAft>
                  <a:spcPts val="600"/>
                </a:spcAft>
              </a:pPr>
              <a:r>
                <a:rPr lang="tr-TR" sz="1600" b="1">
                  <a:cs typeface="Times New Roman" panose="02020603050405020304" pitchFamily="18" charset="0"/>
                </a:rPr>
                <a:t>Özelliği: </a:t>
              </a:r>
              <a:r>
                <a:rPr lang="tr-TR" sz="1600">
                  <a:cs typeface="Times New Roman" panose="02020603050405020304" pitchFamily="18" charset="0"/>
                </a:rPr>
                <a:t>Canlı dokulara zarar verir.</a:t>
              </a:r>
            </a:p>
            <a:p>
              <a:pPr algn="just">
                <a:lnSpc>
                  <a:spcPct val="120000"/>
                </a:lnSpc>
                <a:spcAft>
                  <a:spcPts val="600"/>
                </a:spcAft>
              </a:pPr>
              <a:r>
                <a:rPr lang="tr-TR" sz="1600" b="1">
                  <a:cs typeface="Times New Roman" panose="02020603050405020304" pitchFamily="18" charset="0"/>
                </a:rPr>
                <a:t>Önlem: </a:t>
              </a:r>
              <a:r>
                <a:rPr lang="tr-TR" sz="1600">
                  <a:cs typeface="Times New Roman" panose="02020603050405020304" pitchFamily="18" charset="0"/>
                </a:rPr>
                <a:t>Gözleri, deriyi ve kıyafetleri korumak için özel önlemler alınmalıdır. Buharları solunmamalı, aksi halde tıbbi yardıma başvurulmalıdır.</a:t>
              </a:r>
            </a:p>
          </p:txBody>
        </p:sp>
      </p:grpSp>
      <p:pic>
        <p:nvPicPr>
          <p:cNvPr id="3" name="Resim 2">
            <a:extLst>
              <a:ext uri="{FF2B5EF4-FFF2-40B4-BE49-F238E27FC236}">
                <a16:creationId xmlns:a16="http://schemas.microsoft.com/office/drawing/2014/main" id="{C5ABD54E-6A1A-E846-A1C2-8849F073A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56" y="1806048"/>
            <a:ext cx="1580377" cy="1578185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C2BC66F3-AD44-EF49-A14D-DD6987FA03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32" y="5112124"/>
            <a:ext cx="1405632" cy="140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4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aşlık 2"/>
          <p:cNvSpPr txBox="1">
            <a:spLocks/>
          </p:cNvSpPr>
          <p:nvPr/>
        </p:nvSpPr>
        <p:spPr>
          <a:xfrm>
            <a:off x="5441673" y="834888"/>
            <a:ext cx="3235983" cy="12689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tx1"/>
                </a:solidFill>
              </a:rPr>
              <a:t>TEHLİKELİ MADDELERİN SINIFLANDIRILMASI</a:t>
            </a: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4E77348B-CB64-450D-B649-B7EB55DCF2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01" r="37461" b="-1"/>
          <a:stretch/>
        </p:blipFill>
        <p:spPr>
          <a:xfrm>
            <a:off x="20" y="10"/>
            <a:ext cx="5038072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83254" y="456519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2129" y="2240371"/>
            <a:ext cx="31546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İçerik Yer Tutucusu 1"/>
          <p:cNvSpPr txBox="1">
            <a:spLocks/>
          </p:cNvSpPr>
          <p:nvPr/>
        </p:nvSpPr>
        <p:spPr>
          <a:xfrm>
            <a:off x="5441672" y="2557587"/>
            <a:ext cx="3556024" cy="2526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342900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/>
              <a:t>PATLAYICILAR</a:t>
            </a:r>
          </a:p>
          <a:p>
            <a:pPr marL="571500" indent="-342900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/>
              <a:t>SIVI MADDELER</a:t>
            </a:r>
          </a:p>
          <a:p>
            <a:pPr marL="571500" indent="-342900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/>
              <a:t>KATI MADDELER</a:t>
            </a:r>
          </a:p>
          <a:p>
            <a:pPr marL="571500" indent="-342900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/>
              <a:t>OKSİTLEYİCİLER</a:t>
            </a:r>
          </a:p>
          <a:p>
            <a:pPr marL="571500" indent="-342900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/>
              <a:t>TAHRİŞ EDİCİ MADDELER (KOROZİF MADDELER)</a:t>
            </a:r>
          </a:p>
        </p:txBody>
      </p:sp>
    </p:spTree>
    <p:extLst>
      <p:ext uri="{BB962C8B-B14F-4D97-AF65-F5344CB8AC3E}">
        <p14:creationId xmlns:p14="http://schemas.microsoft.com/office/powerpoint/2010/main" val="37774729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835357" y="2960716"/>
            <a:ext cx="3027251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65760" lvl="0" indent="-256032" defTabSz="914400"/>
            <a:r>
              <a:rPr lang="en-US" sz="47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İLK YARDIM</a:t>
            </a:r>
            <a:br>
              <a:rPr lang="en-US" sz="4700" b="1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47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2984992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4357" y="391886"/>
            <a:ext cx="4507025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2992" y="666728"/>
            <a:ext cx="3689753" cy="546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63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2">
            <a:extLst>
              <a:ext uri="{FF2B5EF4-FFF2-40B4-BE49-F238E27FC236}">
                <a16:creationId xmlns:a16="http://schemas.microsoft.com/office/drawing/2014/main" id="{912209CB-3E4C-43AE-B507-08269FAE8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21040" y="0"/>
            <a:ext cx="822960" cy="1097280"/>
            <a:chOff x="11094720" y="0"/>
            <a:chExt cx="1097280" cy="10972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id="{7BCB7912-FEA6-4C89-8E9B-D95EF1564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ikdörtgen 3"/>
          <p:cNvSpPr/>
          <p:nvPr/>
        </p:nvSpPr>
        <p:spPr>
          <a:xfrm>
            <a:off x="466152" y="929934"/>
            <a:ext cx="5623750" cy="439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u="sng" dirty="0"/>
              <a:t>İlk </a:t>
            </a:r>
            <a:r>
              <a:rPr lang="en-US" sz="2800" b="1" u="sng" dirty="0" err="1"/>
              <a:t>yardım</a:t>
            </a:r>
            <a:r>
              <a:rPr lang="en-US" sz="2800" b="1" u="sng" dirty="0"/>
              <a:t> </a:t>
            </a:r>
            <a:r>
              <a:rPr lang="en-US" sz="2800" b="1" u="sng" dirty="0" err="1"/>
              <a:t>nedir</a:t>
            </a:r>
            <a:r>
              <a:rPr lang="en-US" sz="2800" b="1" u="sng" dirty="0"/>
              <a:t>?</a:t>
            </a:r>
          </a:p>
          <a:p>
            <a:pPr indent="-2286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dirty="0"/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endParaRPr lang="en-US" sz="1700" b="1" dirty="0"/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1700" dirty="0" err="1"/>
              <a:t>Herhangi</a:t>
            </a:r>
            <a:r>
              <a:rPr lang="en-US" sz="1700" dirty="0"/>
              <a:t> </a:t>
            </a:r>
            <a:r>
              <a:rPr lang="en-US" sz="1700" dirty="0" err="1"/>
              <a:t>bir</a:t>
            </a:r>
            <a:r>
              <a:rPr lang="en-US" sz="1700" dirty="0"/>
              <a:t> </a:t>
            </a:r>
            <a:r>
              <a:rPr lang="en-US" sz="1700" dirty="0" err="1"/>
              <a:t>kaza</a:t>
            </a:r>
            <a:r>
              <a:rPr lang="en-US" sz="1700" dirty="0"/>
              <a:t> </a:t>
            </a:r>
            <a:r>
              <a:rPr lang="en-US" sz="1700" dirty="0" err="1"/>
              <a:t>veya</a:t>
            </a:r>
            <a:r>
              <a:rPr lang="en-US" sz="1700" dirty="0"/>
              <a:t> </a:t>
            </a:r>
            <a:r>
              <a:rPr lang="en-US" sz="1700" dirty="0" err="1"/>
              <a:t>yaşamı</a:t>
            </a:r>
            <a:r>
              <a:rPr lang="en-US" sz="1700" dirty="0"/>
              <a:t> </a:t>
            </a:r>
            <a:r>
              <a:rPr lang="en-US" sz="1700" dirty="0" err="1"/>
              <a:t>tehlikeye</a:t>
            </a:r>
            <a:r>
              <a:rPr lang="en-US" sz="1700" dirty="0"/>
              <a:t> </a:t>
            </a:r>
            <a:r>
              <a:rPr lang="en-US" sz="1700" dirty="0" err="1"/>
              <a:t>düşüren</a:t>
            </a:r>
            <a:r>
              <a:rPr lang="en-US" sz="1700" dirty="0"/>
              <a:t> </a:t>
            </a:r>
            <a:r>
              <a:rPr lang="en-US" sz="1700" dirty="0" err="1"/>
              <a:t>bir</a:t>
            </a:r>
            <a:r>
              <a:rPr lang="en-US" sz="1700" dirty="0"/>
              <a:t> </a:t>
            </a:r>
            <a:r>
              <a:rPr lang="en-US" sz="1700" dirty="0" err="1"/>
              <a:t>durumda</a:t>
            </a:r>
            <a:r>
              <a:rPr lang="en-US" sz="1700" dirty="0"/>
              <a:t>, </a:t>
            </a:r>
            <a:r>
              <a:rPr lang="en-US" sz="1700" dirty="0" err="1"/>
              <a:t>sağlık</a:t>
            </a:r>
            <a:r>
              <a:rPr lang="en-US" sz="1700" dirty="0"/>
              <a:t> </a:t>
            </a:r>
            <a:r>
              <a:rPr lang="en-US" sz="1700" dirty="0" err="1"/>
              <a:t>görevlilerinin</a:t>
            </a:r>
            <a:r>
              <a:rPr lang="en-US" sz="1700" dirty="0"/>
              <a:t> </a:t>
            </a:r>
            <a:r>
              <a:rPr lang="en-US" sz="1700" dirty="0" err="1"/>
              <a:t>yardımı</a:t>
            </a:r>
            <a:r>
              <a:rPr lang="en-US" sz="1700" dirty="0"/>
              <a:t> </a:t>
            </a:r>
            <a:r>
              <a:rPr lang="en-US" sz="1700" dirty="0" err="1"/>
              <a:t>sağlanıncaya</a:t>
            </a:r>
            <a:r>
              <a:rPr lang="en-US" sz="1700" dirty="0"/>
              <a:t> </a:t>
            </a:r>
            <a:r>
              <a:rPr lang="en-US" sz="1700" dirty="0" err="1"/>
              <a:t>kadar</a:t>
            </a:r>
            <a:r>
              <a:rPr lang="en-US" sz="1700" dirty="0"/>
              <a:t>, </a:t>
            </a:r>
            <a:r>
              <a:rPr lang="en-US" sz="1700" dirty="0" err="1"/>
              <a:t>hayatın</a:t>
            </a:r>
            <a:r>
              <a:rPr lang="en-US" sz="1700" dirty="0"/>
              <a:t> </a:t>
            </a:r>
            <a:r>
              <a:rPr lang="en-US" sz="1700" dirty="0" err="1"/>
              <a:t>kurtarılması</a:t>
            </a:r>
            <a:r>
              <a:rPr lang="en-US" sz="1700" dirty="0"/>
              <a:t> </a:t>
            </a:r>
            <a:r>
              <a:rPr lang="en-US" sz="1700" dirty="0" err="1"/>
              <a:t>ya</a:t>
            </a:r>
            <a:r>
              <a:rPr lang="en-US" sz="1700" dirty="0"/>
              <a:t> da </a:t>
            </a:r>
            <a:r>
              <a:rPr lang="en-US" sz="1700" dirty="0" err="1"/>
              <a:t>durumun</a:t>
            </a:r>
            <a:r>
              <a:rPr lang="en-US" sz="1700" dirty="0"/>
              <a:t> </a:t>
            </a:r>
            <a:r>
              <a:rPr lang="en-US" sz="1700" dirty="0" err="1"/>
              <a:t>kötüye</a:t>
            </a:r>
            <a:r>
              <a:rPr lang="en-US" sz="1700" dirty="0"/>
              <a:t> </a:t>
            </a:r>
            <a:r>
              <a:rPr lang="en-US" sz="1700" dirty="0" err="1"/>
              <a:t>gitmesini</a:t>
            </a:r>
            <a:r>
              <a:rPr lang="en-US" sz="1700" dirty="0"/>
              <a:t> </a:t>
            </a:r>
            <a:r>
              <a:rPr lang="en-US" sz="1700" dirty="0" err="1"/>
              <a:t>önleyebilmek</a:t>
            </a:r>
            <a:r>
              <a:rPr lang="en-US" sz="1700" dirty="0"/>
              <a:t> </a:t>
            </a:r>
            <a:r>
              <a:rPr lang="en-US" sz="1700" dirty="0" err="1"/>
              <a:t>amacı</a:t>
            </a:r>
            <a:r>
              <a:rPr lang="en-US" sz="1700" dirty="0"/>
              <a:t> </a:t>
            </a:r>
            <a:r>
              <a:rPr lang="en-US" sz="1700" dirty="0" err="1"/>
              <a:t>ile</a:t>
            </a:r>
            <a:r>
              <a:rPr lang="en-US" sz="1700" dirty="0"/>
              <a:t> </a:t>
            </a:r>
            <a:r>
              <a:rPr lang="en-US" sz="1700" dirty="0" err="1"/>
              <a:t>olay</a:t>
            </a:r>
            <a:r>
              <a:rPr lang="en-US" sz="1700" dirty="0"/>
              <a:t> </a:t>
            </a:r>
            <a:r>
              <a:rPr lang="en-US" sz="1700" dirty="0" err="1"/>
              <a:t>yerinde</a:t>
            </a:r>
            <a:r>
              <a:rPr lang="en-US" sz="1700" dirty="0"/>
              <a:t>, </a:t>
            </a:r>
            <a:r>
              <a:rPr lang="en-US" sz="1700" b="1" dirty="0" err="1"/>
              <a:t>tıbbi</a:t>
            </a:r>
            <a:r>
              <a:rPr lang="en-US" sz="1700" b="1" dirty="0"/>
              <a:t> </a:t>
            </a:r>
            <a:r>
              <a:rPr lang="en-US" sz="1700" b="1" dirty="0" err="1"/>
              <a:t>araç-gereç</a:t>
            </a:r>
            <a:r>
              <a:rPr lang="en-US" sz="1700" b="1" dirty="0"/>
              <a:t> </a:t>
            </a:r>
            <a:r>
              <a:rPr lang="en-US" sz="1700" b="1" dirty="0" err="1"/>
              <a:t>aranmaksızın</a:t>
            </a:r>
            <a:r>
              <a:rPr lang="en-US" sz="1700" dirty="0"/>
              <a:t>, </a:t>
            </a:r>
            <a:r>
              <a:rPr lang="en-US" sz="1700" dirty="0" err="1"/>
              <a:t>mevcut</a:t>
            </a:r>
            <a:r>
              <a:rPr lang="en-US" sz="1700" dirty="0"/>
              <a:t> </a:t>
            </a:r>
            <a:r>
              <a:rPr lang="en-US" sz="1700" dirty="0" err="1"/>
              <a:t>araç</a:t>
            </a:r>
            <a:r>
              <a:rPr lang="en-US" sz="1700" dirty="0"/>
              <a:t> </a:t>
            </a:r>
            <a:r>
              <a:rPr lang="en-US" sz="1700" dirty="0" err="1"/>
              <a:t>ve</a:t>
            </a:r>
            <a:r>
              <a:rPr lang="en-US" sz="1700" dirty="0"/>
              <a:t> </a:t>
            </a:r>
            <a:r>
              <a:rPr lang="en-US" sz="1700" dirty="0" err="1"/>
              <a:t>gereçlerle</a:t>
            </a:r>
            <a:r>
              <a:rPr lang="en-US" sz="1700" dirty="0"/>
              <a:t> </a:t>
            </a:r>
            <a:r>
              <a:rPr lang="en-US" sz="1700" dirty="0" err="1"/>
              <a:t>yapılan</a:t>
            </a:r>
            <a:r>
              <a:rPr lang="en-US" sz="1700" dirty="0"/>
              <a:t> </a:t>
            </a:r>
            <a:r>
              <a:rPr lang="en-US" sz="1700" b="1" dirty="0" err="1"/>
              <a:t>ilaçsız</a:t>
            </a:r>
            <a:r>
              <a:rPr lang="en-US" sz="1700" b="1" dirty="0"/>
              <a:t> </a:t>
            </a:r>
            <a:r>
              <a:rPr lang="en-US" sz="1700" dirty="0" err="1"/>
              <a:t>uygulamalardır</a:t>
            </a:r>
            <a:r>
              <a:rPr lang="en-US" sz="1700" dirty="0"/>
              <a:t>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06C8537A-9F94-FE49-BA22-696168FA5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02" y="713127"/>
            <a:ext cx="2301616" cy="2635439"/>
          </a:xfrm>
          <a:prstGeom prst="rect">
            <a:avLst/>
          </a:prstGeom>
        </p:spPr>
      </p:pic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EA35AE2-31BF-E842-A276-DC2FD3E9A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02" y="3509433"/>
            <a:ext cx="2571497" cy="192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05457"/>
      </p:ext>
    </p:extLst>
  </p:cSld>
  <p:clrMapOvr>
    <a:masterClrMapping/>
  </p:clrMapOvr>
  <p:transition spd="slow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ikdörtgen 3"/>
          <p:cNvSpPr/>
          <p:nvPr/>
        </p:nvSpPr>
        <p:spPr>
          <a:xfrm>
            <a:off x="617070" y="1038156"/>
            <a:ext cx="8178799" cy="439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i="1" u="sng" dirty="0"/>
              <a:t>İlk </a:t>
            </a:r>
            <a:r>
              <a:rPr lang="en-US" sz="2400" b="1" i="1" u="sng" dirty="0" err="1"/>
              <a:t>yardımın</a:t>
            </a:r>
            <a:r>
              <a:rPr lang="en-US" sz="2400" b="1" i="1" u="sng" dirty="0"/>
              <a:t> </a:t>
            </a:r>
            <a:r>
              <a:rPr lang="en-US" sz="2400" b="1" i="1" u="sng" dirty="0" err="1"/>
              <a:t>öncelikli</a:t>
            </a:r>
            <a:r>
              <a:rPr lang="en-US" sz="2400" b="1" i="1" u="sng" dirty="0"/>
              <a:t> </a:t>
            </a:r>
            <a:r>
              <a:rPr lang="en-US" sz="2400" b="1" i="1" u="sng" dirty="0" err="1"/>
              <a:t>amaçları</a:t>
            </a:r>
            <a:r>
              <a:rPr lang="en-US" sz="2400" b="1" i="1" u="sng" dirty="0"/>
              <a:t> </a:t>
            </a:r>
            <a:r>
              <a:rPr lang="en-US" sz="2400" b="1" i="1" u="sng" dirty="0" err="1"/>
              <a:t>nelerdir</a:t>
            </a:r>
            <a:r>
              <a:rPr lang="en-US" sz="2400" b="1" i="1" u="sng" dirty="0"/>
              <a:t>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dirty="0"/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Hayati</a:t>
            </a:r>
            <a:r>
              <a:rPr lang="en-US" sz="1700" dirty="0"/>
              <a:t> </a:t>
            </a:r>
            <a:r>
              <a:rPr lang="en-US" sz="1700" dirty="0" err="1"/>
              <a:t>tehlikenin</a:t>
            </a:r>
            <a:r>
              <a:rPr lang="en-US" sz="1700" dirty="0"/>
              <a:t> </a:t>
            </a:r>
            <a:r>
              <a:rPr lang="en-US" sz="1700" dirty="0" err="1"/>
              <a:t>ortadan</a:t>
            </a:r>
            <a:r>
              <a:rPr lang="en-US" sz="1700" dirty="0"/>
              <a:t> </a:t>
            </a:r>
            <a:r>
              <a:rPr lang="en-US" sz="1700" dirty="0" err="1"/>
              <a:t>kaldırılması</a:t>
            </a:r>
            <a:endParaRPr lang="en-US" sz="1700" dirty="0"/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Yaşamsal</a:t>
            </a:r>
            <a:r>
              <a:rPr lang="en-US" sz="1700" dirty="0"/>
              <a:t> </a:t>
            </a:r>
            <a:r>
              <a:rPr lang="en-US" sz="1700" dirty="0" err="1"/>
              <a:t>fonksiyonların</a:t>
            </a:r>
            <a:r>
              <a:rPr lang="en-US" sz="1700" dirty="0"/>
              <a:t> </a:t>
            </a:r>
            <a:r>
              <a:rPr lang="en-US" sz="1700" dirty="0" err="1"/>
              <a:t>sürdürülmesinin</a:t>
            </a:r>
            <a:r>
              <a:rPr lang="en-US" sz="1700" dirty="0"/>
              <a:t> </a:t>
            </a:r>
            <a:r>
              <a:rPr lang="en-US" sz="1700" dirty="0" err="1"/>
              <a:t>sağlanması</a:t>
            </a:r>
            <a:endParaRPr lang="en-US" sz="1700" dirty="0"/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Hasta/</a:t>
            </a:r>
            <a:r>
              <a:rPr lang="en-US" sz="1700" dirty="0" err="1"/>
              <a:t>yaralının</a:t>
            </a:r>
            <a:r>
              <a:rPr lang="en-US" sz="1700" dirty="0"/>
              <a:t> </a:t>
            </a:r>
            <a:r>
              <a:rPr lang="en-US" sz="1700" dirty="0" err="1"/>
              <a:t>durumunun</a:t>
            </a:r>
            <a:r>
              <a:rPr lang="en-US" sz="1700" dirty="0"/>
              <a:t> </a:t>
            </a:r>
            <a:r>
              <a:rPr lang="en-US" sz="1700" dirty="0" err="1"/>
              <a:t>kötüleşmesinin</a:t>
            </a:r>
            <a:r>
              <a:rPr lang="en-US" sz="1700" dirty="0"/>
              <a:t> </a:t>
            </a:r>
            <a:r>
              <a:rPr lang="en-US" sz="1700" dirty="0" err="1"/>
              <a:t>önlenmesi</a:t>
            </a:r>
            <a:endParaRPr lang="en-US" sz="1700" dirty="0"/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İyileşmenin</a:t>
            </a:r>
            <a:r>
              <a:rPr lang="en-US" sz="1700" dirty="0"/>
              <a:t> </a:t>
            </a:r>
            <a:r>
              <a:rPr lang="en-US" sz="1700" dirty="0" err="1"/>
              <a:t>kolaylaştırılması</a:t>
            </a:r>
            <a:endParaRPr lang="en-US" sz="17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08801" y="2200695"/>
            <a:ext cx="645368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00197" y="1502156"/>
            <a:ext cx="2532832" cy="954774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8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80150" y="1686552"/>
            <a:ext cx="8383699" cy="4363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Hasta/yaralıların durumu değerlendirilir (ABC) ve öncelikli müdahale edilecekler belirlenir,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Hasta/yaralının korku ve endişeleri giderilir,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Hasta/yaralıya müdahalede yardımcı olacak kişiler organize edilir,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Hasta/yaralının durumunun ağırlaşmasını önlemek için kendi kişisel olanakları ile gerekli</a:t>
            </a:r>
          </a:p>
          <a:p>
            <a:pPr>
              <a:lnSpc>
                <a:spcPct val="150000"/>
              </a:lnSpc>
            </a:pP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müdahalelerde bulunulur,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Kırıklara yerinde müdahale edilir,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Hasta/yaralı sıcak tutulur,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Hasta/yaralının yarasını görmesine izin verilmez,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Hasta/yaralıyı hareket ettirmeden müdahale yapılır,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Hasta/yaralının en uygun yöntemlerle en yakın sağlık kuruluşuna sevki sağlanır (112) (Ancak, ağır hasta/yaralı bir kişi hayati tehlikede olmadığı sürece asla yerinden kıpırdatılmamalıdır).</a:t>
            </a: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3C82C9F5-02C2-804B-A3FC-F99D712D4618}"/>
              </a:ext>
            </a:extLst>
          </p:cNvPr>
          <p:cNvSpPr/>
          <p:nvPr/>
        </p:nvSpPr>
        <p:spPr>
          <a:xfrm>
            <a:off x="380151" y="590022"/>
            <a:ext cx="80511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İlk yardımcının müdahale ile ilgili öncelikli yapması gerekenler nelerdir?</a:t>
            </a:r>
          </a:p>
        </p:txBody>
      </p:sp>
    </p:spTree>
    <p:extLst>
      <p:ext uri="{BB962C8B-B14F-4D97-AF65-F5344CB8AC3E}">
        <p14:creationId xmlns:p14="http://schemas.microsoft.com/office/powerpoint/2010/main" val="237438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Freeform: Shape 10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2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628650" y="1632031"/>
            <a:ext cx="7671542" cy="4734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ü"/>
            </a:pPr>
            <a:endParaRPr lang="en-US" sz="1500" b="1" dirty="0"/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500" dirty="0"/>
              <a:t>Olay </a:t>
            </a:r>
            <a:r>
              <a:rPr lang="en-US" sz="1500" dirty="0" err="1"/>
              <a:t>yeri</a:t>
            </a:r>
            <a:r>
              <a:rPr lang="en-US" sz="1500" dirty="0"/>
              <a:t> </a:t>
            </a:r>
            <a:r>
              <a:rPr lang="en-US" sz="1500" dirty="0" err="1"/>
              <a:t>genellikle</a:t>
            </a:r>
            <a:r>
              <a:rPr lang="en-US" sz="1500" dirty="0"/>
              <a:t> </a:t>
            </a:r>
            <a:r>
              <a:rPr lang="en-US" sz="1500" dirty="0" err="1"/>
              <a:t>insanların</a:t>
            </a:r>
            <a:r>
              <a:rPr lang="en-US" sz="1500" dirty="0"/>
              <a:t> </a:t>
            </a:r>
            <a:r>
              <a:rPr lang="en-US" sz="1500" dirty="0" err="1"/>
              <a:t>telaşlı</a:t>
            </a:r>
            <a:r>
              <a:rPr lang="en-US" sz="1500" dirty="0"/>
              <a:t> </a:t>
            </a:r>
            <a:r>
              <a:rPr lang="en-US" sz="1500" dirty="0" err="1"/>
              <a:t>ve</a:t>
            </a:r>
            <a:r>
              <a:rPr lang="en-US" sz="1500" dirty="0"/>
              <a:t> </a:t>
            </a:r>
            <a:r>
              <a:rPr lang="en-US" sz="1500" dirty="0" err="1"/>
              <a:t>heyecanlı</a:t>
            </a:r>
            <a:r>
              <a:rPr lang="en-US" sz="1500" dirty="0"/>
              <a:t> </a:t>
            </a:r>
            <a:r>
              <a:rPr lang="en-US" sz="1500" dirty="0" err="1"/>
              <a:t>oldukları</a:t>
            </a:r>
            <a:r>
              <a:rPr lang="en-US" sz="1500" dirty="0"/>
              <a:t> </a:t>
            </a:r>
            <a:r>
              <a:rPr lang="en-US" sz="1500" dirty="0" err="1"/>
              <a:t>ortamlardır</a:t>
            </a:r>
            <a:r>
              <a:rPr lang="en-US" sz="1500" dirty="0"/>
              <a:t>. Bu </a:t>
            </a:r>
            <a:r>
              <a:rPr lang="en-US" sz="1500" dirty="0" err="1"/>
              <a:t>durumda</a:t>
            </a:r>
            <a:r>
              <a:rPr lang="en-US" sz="1500" dirty="0"/>
              <a:t> </a:t>
            </a:r>
            <a:r>
              <a:rPr lang="en-US" sz="1500" dirty="0" err="1"/>
              <a:t>ilkyardımcı</a:t>
            </a:r>
            <a:r>
              <a:rPr lang="en-US" sz="1500" dirty="0"/>
              <a:t> </a:t>
            </a:r>
            <a:r>
              <a:rPr lang="en-US" sz="1500" dirty="0" err="1"/>
              <a:t>sakin</a:t>
            </a:r>
            <a:r>
              <a:rPr lang="en-US" sz="1500" dirty="0"/>
              <a:t> </a:t>
            </a:r>
            <a:r>
              <a:rPr lang="en-US" sz="1500" dirty="0" err="1"/>
              <a:t>ve</a:t>
            </a:r>
            <a:r>
              <a:rPr lang="en-US" sz="1500" dirty="0"/>
              <a:t> </a:t>
            </a:r>
            <a:r>
              <a:rPr lang="en-US" sz="1500" dirty="0" err="1"/>
              <a:t>kararlı</a:t>
            </a:r>
            <a:r>
              <a:rPr lang="en-US" sz="1500" dirty="0"/>
              <a:t> </a:t>
            </a:r>
            <a:r>
              <a:rPr lang="en-US" sz="1500" dirty="0" err="1"/>
              <a:t>bir</a:t>
            </a:r>
            <a:r>
              <a:rPr lang="en-US" sz="1500" dirty="0"/>
              <a:t> </a:t>
            </a:r>
            <a:r>
              <a:rPr lang="en-US" sz="1500" dirty="0" err="1"/>
              <a:t>şekilde</a:t>
            </a:r>
            <a:r>
              <a:rPr lang="en-US" sz="1500" dirty="0"/>
              <a:t> </a:t>
            </a:r>
            <a:r>
              <a:rPr lang="en-US" sz="1500" dirty="0" err="1"/>
              <a:t>olayın</a:t>
            </a:r>
            <a:r>
              <a:rPr lang="en-US" sz="1500" dirty="0"/>
              <a:t> </a:t>
            </a:r>
            <a:r>
              <a:rPr lang="en-US" sz="1500" dirty="0" err="1"/>
              <a:t>sorumluluğunu</a:t>
            </a:r>
            <a:r>
              <a:rPr lang="en-US" sz="1500" dirty="0"/>
              <a:t> </a:t>
            </a:r>
            <a:r>
              <a:rPr lang="en-US" sz="1500" dirty="0" err="1"/>
              <a:t>alarak</a:t>
            </a:r>
            <a:r>
              <a:rPr lang="en-US" sz="1500" dirty="0"/>
              <a:t> </a:t>
            </a:r>
            <a:r>
              <a:rPr lang="en-US" sz="1500" dirty="0" err="1"/>
              <a:t>gerekli</a:t>
            </a:r>
            <a:r>
              <a:rPr lang="en-US" sz="1500" dirty="0"/>
              <a:t> </a:t>
            </a:r>
            <a:r>
              <a:rPr lang="en-US" sz="1500" dirty="0" err="1"/>
              <a:t>müdahaleleri</a:t>
            </a:r>
            <a:r>
              <a:rPr lang="en-US" sz="1500" dirty="0"/>
              <a:t> </a:t>
            </a:r>
            <a:r>
              <a:rPr lang="en-US" sz="1500" dirty="0" err="1"/>
              <a:t>doğru</a:t>
            </a:r>
            <a:r>
              <a:rPr lang="en-US" sz="1500" dirty="0"/>
              <a:t> </a:t>
            </a:r>
            <a:r>
              <a:rPr lang="en-US" sz="1500" dirty="0" err="1"/>
              <a:t>olarak</a:t>
            </a:r>
            <a:r>
              <a:rPr lang="en-US" sz="1500" dirty="0"/>
              <a:t> </a:t>
            </a:r>
            <a:r>
              <a:rPr lang="en-US" sz="1500" dirty="0" err="1"/>
              <a:t>yapmalıdır</a:t>
            </a:r>
            <a:r>
              <a:rPr lang="en-US" sz="1500" dirty="0"/>
              <a:t>. Bunun </a:t>
            </a:r>
            <a:r>
              <a:rPr lang="en-US" sz="1500" dirty="0" err="1"/>
              <a:t>için</a:t>
            </a:r>
            <a:r>
              <a:rPr lang="en-US" sz="1500" dirty="0"/>
              <a:t> </a:t>
            </a:r>
            <a:r>
              <a:rPr lang="en-US" sz="1500" dirty="0" err="1"/>
              <a:t>bir</a:t>
            </a:r>
            <a:r>
              <a:rPr lang="en-US" sz="1500" dirty="0"/>
              <a:t> </a:t>
            </a:r>
            <a:r>
              <a:rPr lang="en-US" sz="1500" dirty="0" err="1"/>
              <a:t>ilkyardımcıda</a:t>
            </a:r>
            <a:r>
              <a:rPr lang="en-US" sz="1500" dirty="0"/>
              <a:t> </a:t>
            </a:r>
            <a:r>
              <a:rPr lang="en-US" sz="1500" dirty="0" err="1"/>
              <a:t>aşağıdaki</a:t>
            </a:r>
            <a:r>
              <a:rPr lang="en-US" sz="1500" dirty="0"/>
              <a:t> </a:t>
            </a:r>
            <a:r>
              <a:rPr lang="en-US" sz="1500" dirty="0" err="1"/>
              <a:t>özelliklerin</a:t>
            </a:r>
            <a:r>
              <a:rPr lang="en-US" sz="1500" dirty="0"/>
              <a:t> </a:t>
            </a:r>
            <a:r>
              <a:rPr lang="en-US" sz="1500" dirty="0" err="1"/>
              <a:t>olması</a:t>
            </a:r>
            <a:r>
              <a:rPr lang="en-US" sz="1500" dirty="0"/>
              <a:t> </a:t>
            </a:r>
            <a:r>
              <a:rPr lang="en-US" sz="1500" dirty="0" err="1"/>
              <a:t>gerekmektedir</a:t>
            </a:r>
            <a:r>
              <a:rPr lang="en-US" sz="1500" dirty="0"/>
              <a:t>: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500" dirty="0" err="1"/>
              <a:t>İnsan</a:t>
            </a:r>
            <a:r>
              <a:rPr lang="en-US" sz="1500" dirty="0"/>
              <a:t> </a:t>
            </a:r>
            <a:r>
              <a:rPr lang="en-US" sz="1500" dirty="0" err="1"/>
              <a:t>vücudu</a:t>
            </a:r>
            <a:r>
              <a:rPr lang="en-US" sz="1500" dirty="0"/>
              <a:t> </a:t>
            </a:r>
            <a:r>
              <a:rPr lang="en-US" sz="1500" dirty="0" err="1"/>
              <a:t>ile</a:t>
            </a:r>
            <a:r>
              <a:rPr lang="en-US" sz="1500" dirty="0"/>
              <a:t> </a:t>
            </a:r>
            <a:r>
              <a:rPr lang="en-US" sz="1500" dirty="0" err="1"/>
              <a:t>ilgili</a:t>
            </a:r>
            <a:r>
              <a:rPr lang="en-US" sz="1500" dirty="0"/>
              <a:t> </a:t>
            </a:r>
            <a:r>
              <a:rPr lang="en-US" sz="1500" dirty="0" err="1"/>
              <a:t>temel</a:t>
            </a:r>
            <a:r>
              <a:rPr lang="en-US" sz="1500" dirty="0"/>
              <a:t> </a:t>
            </a:r>
            <a:r>
              <a:rPr lang="en-US" sz="1500" dirty="0" err="1"/>
              <a:t>bilgilere</a:t>
            </a:r>
            <a:r>
              <a:rPr lang="en-US" sz="1500" dirty="0"/>
              <a:t> </a:t>
            </a:r>
            <a:r>
              <a:rPr lang="en-US" sz="1500" dirty="0" err="1"/>
              <a:t>sahip</a:t>
            </a:r>
            <a:r>
              <a:rPr lang="en-US" sz="1500" dirty="0"/>
              <a:t> </a:t>
            </a:r>
            <a:r>
              <a:rPr lang="en-US" sz="1500" dirty="0" err="1"/>
              <a:t>olmalı</a:t>
            </a:r>
            <a:r>
              <a:rPr lang="en-US" sz="1500" dirty="0"/>
              <a:t>,</a:t>
            </a:r>
          </a:p>
          <a:p>
            <a:pPr marL="342900" indent="-285750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500" dirty="0" err="1"/>
              <a:t>Önce</a:t>
            </a:r>
            <a:r>
              <a:rPr lang="en-US" sz="1500" dirty="0"/>
              <a:t> </a:t>
            </a:r>
            <a:r>
              <a:rPr lang="en-US" sz="1500" dirty="0" err="1"/>
              <a:t>kendi</a:t>
            </a:r>
            <a:r>
              <a:rPr lang="en-US" sz="1500" dirty="0"/>
              <a:t> can </a:t>
            </a:r>
            <a:r>
              <a:rPr lang="en-US" sz="1500" dirty="0" err="1"/>
              <a:t>güvenliğini</a:t>
            </a:r>
            <a:r>
              <a:rPr lang="en-US" sz="1500" dirty="0"/>
              <a:t> </a:t>
            </a:r>
            <a:r>
              <a:rPr lang="en-US" sz="1500" dirty="0" err="1"/>
              <a:t>korumalı</a:t>
            </a:r>
            <a:r>
              <a:rPr lang="en-US" sz="1500" dirty="0"/>
              <a:t>,</a:t>
            </a:r>
          </a:p>
          <a:p>
            <a:pPr marL="342900" indent="-285750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500" dirty="0" err="1"/>
              <a:t>Sakin</a:t>
            </a:r>
            <a:r>
              <a:rPr lang="en-US" sz="1500" dirty="0"/>
              <a:t>, </a:t>
            </a:r>
            <a:r>
              <a:rPr lang="en-US" sz="1500" dirty="0" err="1"/>
              <a:t>kendine</a:t>
            </a:r>
            <a:r>
              <a:rPr lang="en-US" sz="1500" dirty="0"/>
              <a:t> </a:t>
            </a:r>
            <a:r>
              <a:rPr lang="en-US" sz="1500" dirty="0" err="1"/>
              <a:t>güvenli</a:t>
            </a:r>
            <a:r>
              <a:rPr lang="en-US" sz="1500" dirty="0"/>
              <a:t> </a:t>
            </a:r>
            <a:r>
              <a:rPr lang="en-US" sz="1500" dirty="0" err="1"/>
              <a:t>ve</a:t>
            </a:r>
            <a:r>
              <a:rPr lang="en-US" sz="1500" dirty="0"/>
              <a:t> </a:t>
            </a:r>
            <a:r>
              <a:rPr lang="en-US" sz="1500" dirty="0" err="1"/>
              <a:t>pratik</a:t>
            </a:r>
            <a:r>
              <a:rPr lang="en-US" sz="1500" dirty="0"/>
              <a:t> </a:t>
            </a:r>
            <a:r>
              <a:rPr lang="en-US" sz="1500" dirty="0" err="1"/>
              <a:t>olmalı</a:t>
            </a:r>
            <a:r>
              <a:rPr lang="en-US" sz="1500" dirty="0"/>
              <a:t>,</a:t>
            </a:r>
          </a:p>
          <a:p>
            <a:pPr marL="342900" indent="-285750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500" dirty="0" err="1"/>
              <a:t>Eldeki</a:t>
            </a:r>
            <a:r>
              <a:rPr lang="en-US" sz="1500" dirty="0"/>
              <a:t> </a:t>
            </a:r>
            <a:r>
              <a:rPr lang="en-US" sz="1500" dirty="0" err="1"/>
              <a:t>olanakları</a:t>
            </a:r>
            <a:r>
              <a:rPr lang="en-US" sz="1500" dirty="0"/>
              <a:t> </a:t>
            </a:r>
            <a:r>
              <a:rPr lang="en-US" sz="1500" dirty="0" err="1"/>
              <a:t>değerlendirebilmeli</a:t>
            </a:r>
            <a:r>
              <a:rPr lang="en-US" sz="1500" dirty="0"/>
              <a:t>,</a:t>
            </a:r>
          </a:p>
          <a:p>
            <a:pPr marL="342900" indent="-285750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500" dirty="0" err="1"/>
              <a:t>Olayı</a:t>
            </a:r>
            <a:r>
              <a:rPr lang="en-US" sz="1500" dirty="0"/>
              <a:t> </a:t>
            </a:r>
            <a:r>
              <a:rPr lang="en-US" sz="1500" dirty="0" err="1"/>
              <a:t>anında</a:t>
            </a:r>
            <a:r>
              <a:rPr lang="en-US" sz="1500" dirty="0"/>
              <a:t> </a:t>
            </a:r>
            <a:r>
              <a:rPr lang="en-US" sz="1500" dirty="0" err="1"/>
              <a:t>ve</a:t>
            </a:r>
            <a:r>
              <a:rPr lang="en-US" sz="1500" dirty="0"/>
              <a:t> </a:t>
            </a:r>
            <a:r>
              <a:rPr lang="en-US" sz="1500" dirty="0" err="1"/>
              <a:t>doğru</a:t>
            </a:r>
            <a:r>
              <a:rPr lang="en-US" sz="1500" dirty="0"/>
              <a:t> </a:t>
            </a:r>
            <a:r>
              <a:rPr lang="en-US" sz="1500" dirty="0" err="1"/>
              <a:t>olarak</a:t>
            </a:r>
            <a:r>
              <a:rPr lang="en-US" sz="1500" dirty="0"/>
              <a:t> </a:t>
            </a:r>
            <a:r>
              <a:rPr lang="en-US" sz="1500" dirty="0" err="1"/>
              <a:t>haber</a:t>
            </a:r>
            <a:r>
              <a:rPr lang="en-US" sz="1500" dirty="0"/>
              <a:t> </a:t>
            </a:r>
            <a:r>
              <a:rPr lang="en-US" sz="1500" dirty="0" err="1"/>
              <a:t>vermeli</a:t>
            </a:r>
            <a:r>
              <a:rPr lang="en-US" sz="1500" dirty="0"/>
              <a:t> </a:t>
            </a:r>
            <a:r>
              <a:rPr lang="en-US" sz="1500" b="1" dirty="0"/>
              <a:t>(112’yi </a:t>
            </a:r>
            <a:r>
              <a:rPr lang="en-US" sz="1500" b="1" dirty="0" err="1"/>
              <a:t>aramak</a:t>
            </a:r>
            <a:r>
              <a:rPr lang="en-US" sz="1500" b="1" dirty="0"/>
              <a:t>),</a:t>
            </a:r>
          </a:p>
          <a:p>
            <a:pPr marL="342900" indent="-285750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500" dirty="0" err="1"/>
              <a:t>Çevredeki</a:t>
            </a:r>
            <a:r>
              <a:rPr lang="en-US" sz="1500" dirty="0"/>
              <a:t> </a:t>
            </a:r>
            <a:r>
              <a:rPr lang="en-US" sz="1500" dirty="0" err="1"/>
              <a:t>kişileri</a:t>
            </a:r>
            <a:r>
              <a:rPr lang="en-US" sz="1500" dirty="0"/>
              <a:t> organize </a:t>
            </a:r>
            <a:r>
              <a:rPr lang="en-US" sz="1500" dirty="0" err="1"/>
              <a:t>edebilmeli</a:t>
            </a:r>
            <a:r>
              <a:rPr lang="en-US" sz="1500" dirty="0"/>
              <a:t> </a:t>
            </a:r>
            <a:r>
              <a:rPr lang="en-US" sz="1500" dirty="0" err="1"/>
              <a:t>ve</a:t>
            </a:r>
            <a:r>
              <a:rPr lang="en-US" sz="1500" dirty="0"/>
              <a:t> </a:t>
            </a:r>
            <a:r>
              <a:rPr lang="en-US" sz="1500" dirty="0" err="1"/>
              <a:t>onlardan</a:t>
            </a:r>
            <a:r>
              <a:rPr lang="en-US" sz="1500" dirty="0"/>
              <a:t> </a:t>
            </a:r>
            <a:r>
              <a:rPr lang="en-US" sz="1500" dirty="0" err="1"/>
              <a:t>yararlanabilmeli</a:t>
            </a:r>
            <a:r>
              <a:rPr lang="en-US" sz="1500" dirty="0"/>
              <a:t>,</a:t>
            </a:r>
          </a:p>
          <a:p>
            <a:pPr marL="342900" indent="-285750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500" dirty="0" err="1"/>
              <a:t>İyi</a:t>
            </a:r>
            <a:r>
              <a:rPr lang="en-US" sz="1500" dirty="0"/>
              <a:t> </a:t>
            </a:r>
            <a:r>
              <a:rPr lang="en-US" sz="1500" dirty="0" err="1"/>
              <a:t>bir</a:t>
            </a:r>
            <a:r>
              <a:rPr lang="en-US" sz="1500" dirty="0"/>
              <a:t> </a:t>
            </a:r>
            <a:r>
              <a:rPr lang="en-US" sz="1500" dirty="0" err="1"/>
              <a:t>iletişim</a:t>
            </a:r>
            <a:r>
              <a:rPr lang="en-US" sz="1500" dirty="0"/>
              <a:t> </a:t>
            </a:r>
            <a:r>
              <a:rPr lang="en-US" sz="1500" dirty="0" err="1"/>
              <a:t>becerisine</a:t>
            </a:r>
            <a:r>
              <a:rPr lang="en-US" sz="1500" dirty="0"/>
              <a:t> </a:t>
            </a:r>
            <a:r>
              <a:rPr lang="en-US" sz="1500" dirty="0" err="1"/>
              <a:t>sahip</a:t>
            </a:r>
            <a:r>
              <a:rPr lang="en-US" sz="1500" dirty="0"/>
              <a:t> </a:t>
            </a:r>
            <a:r>
              <a:rPr lang="en-US" sz="1500" dirty="0" err="1"/>
              <a:t>olmalıdır</a:t>
            </a:r>
            <a:r>
              <a:rPr lang="en-US" sz="1500" dirty="0"/>
              <a:t>.</a:t>
            </a: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B344BC71-4A38-BE4A-A4B9-1F78D5EF8AC4}"/>
              </a:ext>
            </a:extLst>
          </p:cNvPr>
          <p:cNvSpPr/>
          <p:nvPr/>
        </p:nvSpPr>
        <p:spPr>
          <a:xfrm>
            <a:off x="628650" y="705295"/>
            <a:ext cx="6436326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</a:rPr>
              <a:t>İlk </a:t>
            </a:r>
            <a:r>
              <a:rPr lang="en-US" sz="2800" b="1" dirty="0" err="1">
                <a:solidFill>
                  <a:srgbClr val="002060"/>
                </a:solidFill>
              </a:rPr>
              <a:t>yardımcının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özellikleri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nasıl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olmalıdır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938223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7F72BCA-EE24-40BE-9ECA-E10C9BA55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F9479EDE-966E-4AC5-886F-98C539A64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9727" y="568796"/>
            <a:ext cx="3703407" cy="12465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b="1" i="1" u="sng" cap="none">
                <a:solidFill>
                  <a:schemeClr val="accent6">
                    <a:lumMod val="50000"/>
                  </a:schemeClr>
                </a:solidFill>
              </a:rPr>
              <a:t>Laboratuvarlarda Meydana Gelen Kazaların;</a:t>
            </a:r>
            <a:br>
              <a:rPr lang="en-US" b="1" i="1" u="sng" cap="none">
                <a:solidFill>
                  <a:schemeClr val="accent6">
                    <a:lumMod val="50000"/>
                  </a:schemeClr>
                </a:solidFill>
              </a:rPr>
            </a:br>
            <a:endParaRPr lang="en-US" b="1" i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Resim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" r="12685" b="-2"/>
          <a:stretch/>
        </p:blipFill>
        <p:spPr>
          <a:xfrm>
            <a:off x="630936" y="1307477"/>
            <a:ext cx="2750368" cy="3758185"/>
          </a:xfrm>
          <a:prstGeom prst="rect">
            <a:avLst/>
          </a:prstGeom>
          <a:noFill/>
        </p:spPr>
      </p:pic>
      <p:sp>
        <p:nvSpPr>
          <p:cNvPr id="4" name="İçerik Yer Tutucusu 1"/>
          <p:cNvSpPr>
            <a:spLocks noGrp="1"/>
          </p:cNvSpPr>
          <p:nvPr>
            <p:ph type="body" sz="half" idx="2"/>
          </p:nvPr>
        </p:nvSpPr>
        <p:spPr>
          <a:xfrm>
            <a:off x="4919727" y="2057400"/>
            <a:ext cx="3703407" cy="3776472"/>
          </a:xfrm>
        </p:spPr>
        <p:txBody>
          <a:bodyPr vert="horz" lIns="91440" tIns="45720" rIns="91440" bIns="45720" rtlCol="0">
            <a:normAutofit/>
          </a:bodyPr>
          <a:lstStyle/>
          <a:p>
            <a:pPr marL="109728" indent="-228600" defTabSz="914400">
              <a:buFont typeface="Arial" panose="020B0604020202020204" pitchFamily="34" charset="0"/>
              <a:buChar char="•"/>
            </a:pPr>
            <a:endParaRPr lang="en-US" sz="1800" b="0"/>
          </a:p>
          <a:p>
            <a:pPr marL="109728" indent="-228600" defTabSz="914400">
              <a:buFont typeface="Arial" panose="020B0604020202020204" pitchFamily="34" charset="0"/>
              <a:buChar char="•"/>
            </a:pPr>
            <a:endParaRPr lang="en-US" sz="1800" b="0"/>
          </a:p>
          <a:p>
            <a:pPr marL="400050" indent="-285750" defTabSz="914400">
              <a:buFont typeface="Wingdings" pitchFamily="2" charset="2"/>
              <a:buChar char="ü"/>
            </a:pPr>
            <a:r>
              <a:rPr lang="en-US" sz="1800" b="0"/>
              <a:t>Çok düşük bir bölümü teknik hatalar</a:t>
            </a:r>
          </a:p>
          <a:p>
            <a:pPr marL="114300" defTabSz="914400"/>
            <a:endParaRPr lang="en-US" sz="1800"/>
          </a:p>
          <a:p>
            <a:pPr marL="114300" defTabSz="914400"/>
            <a:endParaRPr lang="en-US" sz="1800"/>
          </a:p>
          <a:p>
            <a:pPr marL="400050" indent="-285750" defTabSz="914400">
              <a:buFont typeface="Wingdings" pitchFamily="2" charset="2"/>
              <a:buChar char="ü"/>
            </a:pPr>
            <a:r>
              <a:rPr lang="en-US" sz="1800" b="0" i="1" u="sng"/>
              <a:t>Büyük bir bölümü ise insan</a:t>
            </a:r>
            <a:r>
              <a:rPr lang="en-US" sz="1800" i="1" u="sng"/>
              <a:t> </a:t>
            </a:r>
            <a:r>
              <a:rPr lang="en-US" sz="1800" b="0" i="1" u="sng"/>
              <a:t>hatalarından kaynaklanmaktadır</a:t>
            </a:r>
            <a:endParaRPr lang="en-US" sz="1800" b="0" i="1" u="sng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3C4597-DD46-4BFC-B999-C52879B95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6112341"/>
            <a:ext cx="787984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2B59AC-0160-4F1D-934F-B7D8B6AE44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768846" y="4388904"/>
            <a:ext cx="54864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7E972676-F485-BB44-8090-4400F1F69323}"/>
              </a:ext>
            </a:extLst>
          </p:cNvPr>
          <p:cNvSpPr txBox="1"/>
          <p:nvPr/>
        </p:nvSpPr>
        <p:spPr>
          <a:xfrm>
            <a:off x="9444942" y="41784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1325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0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966" y="5346696"/>
            <a:ext cx="4020034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5509953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486933" y="1258900"/>
            <a:ext cx="4692267" cy="319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dirty="0" err="1"/>
              <a:t>Bilinç</a:t>
            </a:r>
            <a:r>
              <a:rPr lang="en-US" sz="1700" b="1" dirty="0"/>
              <a:t> </a:t>
            </a:r>
            <a:r>
              <a:rPr lang="en-US" sz="1700" b="1" dirty="0" err="1"/>
              <a:t>kontrol</a:t>
            </a:r>
            <a:r>
              <a:rPr lang="en-US" sz="1700" b="1" dirty="0"/>
              <a:t> </a:t>
            </a:r>
            <a:r>
              <a:rPr lang="en-US" sz="1700" b="1" dirty="0" err="1"/>
              <a:t>edilmeli</a:t>
            </a:r>
            <a:r>
              <a:rPr lang="en-US" sz="1700" b="1" dirty="0"/>
              <a:t>, </a:t>
            </a:r>
            <a:r>
              <a:rPr lang="en-US" sz="1700" b="1" dirty="0" err="1"/>
              <a:t>bilinç</a:t>
            </a:r>
            <a:r>
              <a:rPr lang="en-US" sz="1700" b="1" dirty="0"/>
              <a:t> </a:t>
            </a:r>
            <a:r>
              <a:rPr lang="en-US" sz="1700" b="1" dirty="0" err="1"/>
              <a:t>kapalı</a:t>
            </a:r>
            <a:r>
              <a:rPr lang="en-US" sz="1700" b="1" dirty="0"/>
              <a:t> </a:t>
            </a:r>
            <a:r>
              <a:rPr lang="en-US" sz="1700" b="1" dirty="0" err="1"/>
              <a:t>ise</a:t>
            </a:r>
            <a:r>
              <a:rPr lang="en-US" sz="1700" b="1" dirty="0"/>
              <a:t> </a:t>
            </a:r>
            <a:r>
              <a:rPr lang="en-US" sz="1700" b="1" dirty="0" err="1"/>
              <a:t>aşağıdakiler</a:t>
            </a:r>
            <a:r>
              <a:rPr lang="en-US" sz="1700" b="1" dirty="0"/>
              <a:t> </a:t>
            </a:r>
            <a:r>
              <a:rPr lang="en-US" sz="1700" b="1" dirty="0" err="1"/>
              <a:t>hızla</a:t>
            </a:r>
            <a:r>
              <a:rPr lang="en-US" sz="1700" b="1" dirty="0"/>
              <a:t> </a:t>
            </a:r>
            <a:r>
              <a:rPr lang="en-US" sz="1700" b="1" dirty="0" err="1"/>
              <a:t>değerlendirilmelidir</a:t>
            </a:r>
            <a:r>
              <a:rPr lang="en-US" sz="1700" b="1" dirty="0"/>
              <a:t>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/>
              <a:t>A. </a:t>
            </a:r>
            <a:r>
              <a:rPr lang="en-US" sz="1700" dirty="0" err="1"/>
              <a:t>Hava</a:t>
            </a:r>
            <a:r>
              <a:rPr lang="en-US" sz="1700" dirty="0"/>
              <a:t> </a:t>
            </a:r>
            <a:r>
              <a:rPr lang="en-US" sz="1700" dirty="0" err="1"/>
              <a:t>yolu</a:t>
            </a:r>
            <a:r>
              <a:rPr lang="en-US" sz="1700" dirty="0"/>
              <a:t> </a:t>
            </a:r>
            <a:r>
              <a:rPr lang="en-US" sz="1700" dirty="0" err="1"/>
              <a:t>açıklığının</a:t>
            </a:r>
            <a:r>
              <a:rPr lang="en-US" sz="1700" dirty="0"/>
              <a:t> </a:t>
            </a:r>
            <a:r>
              <a:rPr lang="en-US" sz="1700" dirty="0" err="1"/>
              <a:t>değerlendirilmesi</a:t>
            </a:r>
            <a:endParaRPr lang="en-US" sz="17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/>
              <a:t>B. </a:t>
            </a:r>
            <a:r>
              <a:rPr lang="en-US" sz="1700" dirty="0" err="1"/>
              <a:t>Solunumun</a:t>
            </a:r>
            <a:r>
              <a:rPr lang="en-US" sz="1700" dirty="0"/>
              <a:t> </a:t>
            </a:r>
            <a:r>
              <a:rPr lang="en-US" sz="1700" dirty="0" err="1"/>
              <a:t>değerlendirilmesi</a:t>
            </a:r>
            <a:r>
              <a:rPr lang="en-US" sz="1700" dirty="0"/>
              <a:t> (</a:t>
            </a:r>
            <a:r>
              <a:rPr lang="en-US" sz="1700" dirty="0" err="1"/>
              <a:t>Bak-Dinle-Hisset</a:t>
            </a:r>
            <a:r>
              <a:rPr lang="en-US" sz="1700" dirty="0"/>
              <a:t>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/>
              <a:t>C. </a:t>
            </a:r>
            <a:r>
              <a:rPr lang="en-US" sz="1700" dirty="0" err="1"/>
              <a:t>Dolaşımın</a:t>
            </a:r>
            <a:r>
              <a:rPr lang="en-US" sz="1700" dirty="0"/>
              <a:t> </a:t>
            </a:r>
            <a:r>
              <a:rPr lang="en-US" sz="1700" dirty="0" err="1"/>
              <a:t>değerlendirilmesi</a:t>
            </a:r>
            <a:r>
              <a:rPr lang="en-US" sz="1700" dirty="0"/>
              <a:t> (</a:t>
            </a:r>
            <a:r>
              <a:rPr lang="en-US" sz="1700" dirty="0" err="1"/>
              <a:t>Şah</a:t>
            </a:r>
            <a:r>
              <a:rPr lang="en-US" sz="1700" dirty="0"/>
              <a:t> </a:t>
            </a:r>
            <a:r>
              <a:rPr lang="en-US" sz="1700" dirty="0" err="1"/>
              <a:t>damarından</a:t>
            </a:r>
            <a:r>
              <a:rPr lang="en-US" sz="1700" dirty="0"/>
              <a:t> 5 </a:t>
            </a:r>
            <a:r>
              <a:rPr lang="en-US" sz="1700" dirty="0" err="1"/>
              <a:t>saniye</a:t>
            </a:r>
            <a:r>
              <a:rPr lang="en-US" sz="1700" dirty="0"/>
              <a:t> </a:t>
            </a:r>
            <a:r>
              <a:rPr lang="en-US" sz="1700" dirty="0" err="1"/>
              <a:t>nabız</a:t>
            </a:r>
            <a:r>
              <a:rPr lang="en-US" sz="1700" dirty="0"/>
              <a:t> </a:t>
            </a:r>
            <a:r>
              <a:rPr lang="en-US" sz="1700" dirty="0" err="1"/>
              <a:t>alınarak</a:t>
            </a:r>
            <a:r>
              <a:rPr lang="en-US" sz="1700" dirty="0"/>
              <a:t> </a:t>
            </a:r>
            <a:r>
              <a:rPr lang="en-US" sz="1700" dirty="0" err="1"/>
              <a:t>yapılır</a:t>
            </a:r>
            <a:r>
              <a:rPr lang="en-US" sz="1700" dirty="0"/>
              <a:t>)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9A46A89-1D25-EC40-9490-558D0F407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602" y="2249115"/>
            <a:ext cx="3006077" cy="1179885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C795D4AC-1D72-6C46-A633-5D72ADC98768}"/>
              </a:ext>
            </a:extLst>
          </p:cNvPr>
          <p:cNvSpPr/>
          <p:nvPr/>
        </p:nvSpPr>
        <p:spPr>
          <a:xfrm>
            <a:off x="459045" y="745618"/>
            <a:ext cx="3428696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C00000"/>
                </a:solidFill>
              </a:rPr>
              <a:t>İlk </a:t>
            </a:r>
            <a:r>
              <a:rPr lang="en-US" sz="2400" b="1" dirty="0" err="1">
                <a:solidFill>
                  <a:srgbClr val="C00000"/>
                </a:solidFill>
              </a:rPr>
              <a:t>yardımın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ABC’si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nedir</a:t>
            </a:r>
            <a:r>
              <a:rPr lang="en-US" sz="2400" b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65599699"/>
      </p:ext>
    </p:extLst>
  </p:cSld>
  <p:clrMapOvr>
    <a:masterClrMapping/>
  </p:clrMapOvr>
  <p:transition spd="slow">
    <p:randomBar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4844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975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4AD17D17-6869-954E-9026-CC422E707EA9}"/>
              </a:ext>
            </a:extLst>
          </p:cNvPr>
          <p:cNvSpPr/>
          <p:nvPr/>
        </p:nvSpPr>
        <p:spPr>
          <a:xfrm>
            <a:off x="432816" y="690172"/>
            <a:ext cx="4248912" cy="5242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/>
            </a:pPr>
            <a:endParaRPr lang="en-US" sz="1700" b="1" u="sng" dirty="0"/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SzPct val="85000"/>
              <a:defRPr/>
            </a:pPr>
            <a:r>
              <a:rPr lang="en-US" sz="1700" b="1" u="sng" dirty="0" err="1"/>
              <a:t>Ağız</a:t>
            </a:r>
            <a:r>
              <a:rPr lang="en-US" sz="1700" b="1" u="sng" dirty="0"/>
              <a:t> </a:t>
            </a:r>
            <a:r>
              <a:rPr lang="en-US" sz="1700" b="1" u="sng" dirty="0" err="1"/>
              <a:t>yoluyla</a:t>
            </a:r>
            <a:r>
              <a:rPr lang="en-US" sz="1700" b="1" u="sng" dirty="0"/>
              <a:t> </a:t>
            </a:r>
            <a:r>
              <a:rPr lang="en-US" sz="1700" b="1" u="sng" dirty="0" err="1"/>
              <a:t>olan</a:t>
            </a:r>
            <a:r>
              <a:rPr lang="en-US" sz="1700" b="1" u="sng" dirty="0"/>
              <a:t> </a:t>
            </a:r>
            <a:r>
              <a:rPr lang="en-US" sz="1700" b="1" u="sng" dirty="0" err="1"/>
              <a:t>zehirlemelerde</a:t>
            </a:r>
            <a:r>
              <a:rPr lang="en-US" sz="1700" b="1" u="sng" dirty="0"/>
              <a:t> ilk </a:t>
            </a:r>
            <a:r>
              <a:rPr lang="en-US" sz="1700" b="1" u="sng" dirty="0" err="1"/>
              <a:t>yardım</a:t>
            </a:r>
            <a:r>
              <a:rPr lang="en-US" sz="1700" b="1" u="sng" dirty="0"/>
              <a:t>:</a:t>
            </a:r>
            <a:r>
              <a:rPr lang="en-US" sz="1700" b="1" dirty="0"/>
              <a:t> </a:t>
            </a:r>
            <a:r>
              <a:rPr lang="en-US" sz="1700" dirty="0" err="1"/>
              <a:t>Kaza</a:t>
            </a:r>
            <a:r>
              <a:rPr lang="en-US" sz="1700" dirty="0"/>
              <a:t> </a:t>
            </a:r>
            <a:r>
              <a:rPr lang="en-US" sz="1700" dirty="0" err="1"/>
              <a:t>geçiren</a:t>
            </a:r>
            <a:r>
              <a:rPr lang="en-US" sz="1700" dirty="0"/>
              <a:t> </a:t>
            </a:r>
            <a:r>
              <a:rPr lang="en-US" sz="1700" dirty="0" err="1"/>
              <a:t>kişi</a:t>
            </a:r>
            <a:r>
              <a:rPr lang="en-US" sz="1700" dirty="0"/>
              <a:t>/</a:t>
            </a:r>
            <a:r>
              <a:rPr lang="en-US" sz="1700" dirty="0" err="1"/>
              <a:t>kişilerin</a:t>
            </a:r>
            <a:r>
              <a:rPr lang="en-US" sz="1700" dirty="0"/>
              <a:t> </a:t>
            </a:r>
            <a:r>
              <a:rPr lang="en-US" sz="1700" dirty="0" err="1"/>
              <a:t>hızlı</a:t>
            </a:r>
            <a:r>
              <a:rPr lang="en-US" sz="1700" dirty="0"/>
              <a:t> </a:t>
            </a:r>
            <a:r>
              <a:rPr lang="en-US" sz="1700" dirty="0" err="1"/>
              <a:t>bir</a:t>
            </a:r>
            <a:r>
              <a:rPr lang="en-US" sz="1700" dirty="0"/>
              <a:t> </a:t>
            </a:r>
            <a:r>
              <a:rPr lang="en-US" sz="1700" dirty="0" err="1"/>
              <a:t>şekilde</a:t>
            </a:r>
            <a:r>
              <a:rPr lang="en-US" sz="1700" dirty="0"/>
              <a:t> ilk </a:t>
            </a:r>
            <a:r>
              <a:rPr lang="en-US" sz="1700" dirty="0" err="1"/>
              <a:t>yardım</a:t>
            </a:r>
            <a:r>
              <a:rPr lang="en-US" sz="1700" dirty="0"/>
              <a:t> </a:t>
            </a:r>
            <a:r>
              <a:rPr lang="en-US" sz="1700" dirty="0" err="1"/>
              <a:t>merkezine</a:t>
            </a:r>
            <a:r>
              <a:rPr lang="en-US" sz="1700" dirty="0"/>
              <a:t> </a:t>
            </a:r>
            <a:r>
              <a:rPr lang="en-US" sz="1700" dirty="0" err="1"/>
              <a:t>ulaşımı</a:t>
            </a:r>
            <a:r>
              <a:rPr lang="en-US" sz="1700" dirty="0"/>
              <a:t> </a:t>
            </a:r>
            <a:r>
              <a:rPr lang="en-US" sz="1700" dirty="0" err="1"/>
              <a:t>sağlanmalıdır</a:t>
            </a:r>
            <a:r>
              <a:rPr lang="en-US" sz="1700" dirty="0"/>
              <a:t>.</a:t>
            </a:r>
          </a:p>
          <a:p>
            <a:pPr marL="57150" indent="-28575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/>
            </a:pPr>
            <a:endParaRPr lang="en-US" sz="1700" b="1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5000"/>
              <a:defRPr/>
            </a:pPr>
            <a:r>
              <a:rPr lang="en-US" sz="1700" b="1" u="sng" dirty="0" err="1"/>
              <a:t>Solunum</a:t>
            </a:r>
            <a:r>
              <a:rPr lang="en-US" sz="1700" b="1" u="sng" dirty="0"/>
              <a:t> </a:t>
            </a:r>
            <a:r>
              <a:rPr lang="en-US" sz="1700" b="1" u="sng" dirty="0" err="1"/>
              <a:t>sistemi</a:t>
            </a:r>
            <a:r>
              <a:rPr lang="en-US" sz="1700" b="1" u="sng" dirty="0"/>
              <a:t> </a:t>
            </a:r>
            <a:r>
              <a:rPr lang="en-US" sz="1700" b="1" u="sng" dirty="0" err="1"/>
              <a:t>üzerinde</a:t>
            </a:r>
            <a:r>
              <a:rPr lang="en-US" sz="1700" b="1" u="sng" dirty="0"/>
              <a:t> </a:t>
            </a:r>
            <a:r>
              <a:rPr lang="en-US" sz="1700" b="1" u="sng" dirty="0" err="1"/>
              <a:t>iritan</a:t>
            </a:r>
            <a:r>
              <a:rPr lang="en-US" sz="1700" b="1" u="sng" dirty="0"/>
              <a:t> </a:t>
            </a:r>
            <a:r>
              <a:rPr lang="en-US" sz="1700" b="1" u="sng" dirty="0" err="1"/>
              <a:t>etkili</a:t>
            </a:r>
            <a:r>
              <a:rPr lang="en-US" sz="1700" b="1" u="sng" dirty="0"/>
              <a:t> </a:t>
            </a:r>
            <a:r>
              <a:rPr lang="en-US" sz="1700" b="1" u="sng" dirty="0" err="1"/>
              <a:t>gazlarla</a:t>
            </a:r>
            <a:r>
              <a:rPr lang="en-US" sz="1700" b="1" u="sng" dirty="0"/>
              <a:t> </a:t>
            </a:r>
            <a:r>
              <a:rPr lang="en-US" sz="1700" b="1" u="sng" dirty="0" err="1"/>
              <a:t>zehirlenmelerde</a:t>
            </a:r>
            <a:r>
              <a:rPr lang="en-US" sz="1700" b="1" u="sng" dirty="0"/>
              <a:t> ilk </a:t>
            </a:r>
            <a:r>
              <a:rPr lang="en-US" sz="1700" b="1" u="sng" dirty="0" err="1"/>
              <a:t>yardım</a:t>
            </a:r>
            <a:r>
              <a:rPr lang="en-US" sz="1700" b="1" u="sng" dirty="0"/>
              <a:t>:</a:t>
            </a:r>
            <a:r>
              <a:rPr lang="en-US" sz="1700" b="1" dirty="0"/>
              <a:t>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5000"/>
              <a:defRPr/>
            </a:pPr>
            <a:r>
              <a:rPr lang="en-US" sz="1700" dirty="0" err="1"/>
              <a:t>Krom</a:t>
            </a:r>
            <a:r>
              <a:rPr lang="en-US" sz="1700" dirty="0"/>
              <a:t>, </a:t>
            </a:r>
            <a:r>
              <a:rPr lang="en-US" sz="1700" dirty="0" err="1"/>
              <a:t>brom</a:t>
            </a:r>
            <a:r>
              <a:rPr lang="en-US" sz="1700" dirty="0"/>
              <a:t>, HCl </a:t>
            </a:r>
            <a:r>
              <a:rPr lang="en-US" sz="1700" dirty="0" err="1"/>
              <a:t>gibi</a:t>
            </a:r>
            <a:r>
              <a:rPr lang="en-US" sz="1700" dirty="0"/>
              <a:t>  </a:t>
            </a:r>
            <a:r>
              <a:rPr lang="en-US" sz="1700" dirty="0" err="1"/>
              <a:t>kimyasalların</a:t>
            </a:r>
            <a:r>
              <a:rPr lang="en-US" sz="1700" dirty="0"/>
              <a:t> </a:t>
            </a:r>
            <a:r>
              <a:rPr lang="en-US" sz="1700" dirty="0" err="1"/>
              <a:t>buharları</a:t>
            </a:r>
            <a:r>
              <a:rPr lang="en-US" sz="1700" dirty="0"/>
              <a:t> </a:t>
            </a:r>
            <a:r>
              <a:rPr lang="en-US" sz="1700" dirty="0" err="1"/>
              <a:t>doğrudan</a:t>
            </a:r>
            <a:r>
              <a:rPr lang="en-US" sz="1700" dirty="0"/>
              <a:t> </a:t>
            </a:r>
            <a:r>
              <a:rPr lang="en-US" sz="1700" dirty="0" err="1"/>
              <a:t>solunduğunda</a:t>
            </a:r>
            <a:r>
              <a:rPr lang="en-US" sz="1700" dirty="0"/>
              <a:t> </a:t>
            </a:r>
            <a:r>
              <a:rPr lang="en-US" sz="1700" dirty="0" err="1"/>
              <a:t>zehirlenmelere</a:t>
            </a:r>
            <a:r>
              <a:rPr lang="en-US" sz="1700" dirty="0"/>
              <a:t> </a:t>
            </a:r>
            <a:r>
              <a:rPr lang="en-US" sz="1700" dirty="0" err="1"/>
              <a:t>yol</a:t>
            </a:r>
            <a:r>
              <a:rPr lang="en-US" sz="1700" dirty="0"/>
              <a:t> </a:t>
            </a:r>
            <a:r>
              <a:rPr lang="en-US" sz="1700" dirty="0" err="1"/>
              <a:t>açar</a:t>
            </a:r>
            <a:r>
              <a:rPr lang="en-US" sz="1700" dirty="0"/>
              <a:t>. Bu </a:t>
            </a:r>
            <a:r>
              <a:rPr lang="en-US" sz="1700" dirty="0" err="1"/>
              <a:t>durumda</a:t>
            </a:r>
            <a:r>
              <a:rPr lang="en-US" sz="1700" dirty="0"/>
              <a:t> </a:t>
            </a:r>
            <a:r>
              <a:rPr lang="en-US" sz="1700" dirty="0" err="1"/>
              <a:t>zehirlenen</a:t>
            </a:r>
            <a:r>
              <a:rPr lang="en-US" sz="1700" dirty="0"/>
              <a:t> </a:t>
            </a:r>
            <a:r>
              <a:rPr lang="en-US" sz="1700" dirty="0" err="1"/>
              <a:t>kişinin</a:t>
            </a:r>
            <a:r>
              <a:rPr lang="en-US" sz="1700" dirty="0"/>
              <a:t> </a:t>
            </a:r>
            <a:r>
              <a:rPr lang="en-US" sz="1700" dirty="0" err="1"/>
              <a:t>hemen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yakın</a:t>
            </a:r>
            <a:r>
              <a:rPr lang="en-US" sz="1700" dirty="0"/>
              <a:t> </a:t>
            </a:r>
            <a:r>
              <a:rPr lang="en-US" sz="1700" dirty="0" err="1"/>
              <a:t>sağlık</a:t>
            </a:r>
            <a:r>
              <a:rPr lang="en-US" sz="1700" dirty="0"/>
              <a:t> </a:t>
            </a:r>
            <a:r>
              <a:rPr lang="en-US" sz="1700" dirty="0" err="1"/>
              <a:t>kuruluşuna</a:t>
            </a:r>
            <a:r>
              <a:rPr lang="en-US" sz="1700" dirty="0"/>
              <a:t> </a:t>
            </a:r>
            <a:r>
              <a:rPr lang="en-US" sz="1700" dirty="0" err="1"/>
              <a:t>nakli</a:t>
            </a:r>
            <a:r>
              <a:rPr lang="en-US" sz="1700" dirty="0"/>
              <a:t> </a:t>
            </a:r>
            <a:r>
              <a:rPr lang="en-US" sz="1700" dirty="0" err="1"/>
              <a:t>sağlanmalıdır</a:t>
            </a:r>
            <a:r>
              <a:rPr lang="en-US" sz="1700" dirty="0"/>
              <a:t>. 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45D285A0-B6C3-D04C-A1C1-53D69C30A3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4" r="11791" b="-1"/>
          <a:stretch/>
        </p:blipFill>
        <p:spPr>
          <a:xfrm>
            <a:off x="5886666" y="1983101"/>
            <a:ext cx="2129362" cy="264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41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6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Freeform: Shape 28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7" name="Freeform: Shape 30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4027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185062"/>
            <a:ext cx="373761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kdörtgen 3"/>
          <p:cNvSpPr/>
          <p:nvPr/>
        </p:nvSpPr>
        <p:spPr>
          <a:xfrm>
            <a:off x="329184" y="2512611"/>
            <a:ext cx="3864864" cy="3176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1600" b="1" i="1" u="sng" dirty="0" err="1"/>
              <a:t>Birinci</a:t>
            </a:r>
            <a:r>
              <a:rPr lang="en-US" sz="1600" b="1" i="1" u="sng" dirty="0"/>
              <a:t> </a:t>
            </a:r>
            <a:r>
              <a:rPr lang="en-US" sz="1600" b="1" i="1" u="sng" dirty="0" err="1"/>
              <a:t>derece</a:t>
            </a:r>
            <a:r>
              <a:rPr lang="en-US" sz="1600" dirty="0"/>
              <a:t> (</a:t>
            </a:r>
            <a:r>
              <a:rPr lang="en-US" sz="1600" dirty="0" err="1"/>
              <a:t>acı</a:t>
            </a:r>
            <a:r>
              <a:rPr lang="en-US" sz="1600" dirty="0"/>
              <a:t>, </a:t>
            </a:r>
            <a:r>
              <a:rPr lang="en-US" sz="1600" dirty="0" err="1"/>
              <a:t>kızarıklık</a:t>
            </a:r>
            <a:r>
              <a:rPr lang="en-US" sz="1600" dirty="0"/>
              <a:t>, </a:t>
            </a:r>
            <a:r>
              <a:rPr lang="en-US" sz="1600" dirty="0" err="1"/>
              <a:t>kabarcıklar</a:t>
            </a:r>
            <a:r>
              <a:rPr lang="en-US" sz="1600" dirty="0"/>
              <a:t>)</a:t>
            </a:r>
          </a:p>
          <a:p>
            <a:pPr indent="-22860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az</a:t>
            </a:r>
            <a:r>
              <a:rPr lang="en-US" sz="1600" dirty="0"/>
              <a:t> 5 dk </a:t>
            </a:r>
            <a:r>
              <a:rPr lang="en-US" sz="1600" dirty="0" err="1"/>
              <a:t>boyunca</a:t>
            </a:r>
            <a:r>
              <a:rPr lang="en-US" sz="1600" dirty="0"/>
              <a:t> </a:t>
            </a:r>
            <a:r>
              <a:rPr lang="en-US" sz="1600" dirty="0" err="1"/>
              <a:t>yanan</a:t>
            </a:r>
            <a:r>
              <a:rPr lang="en-US" sz="1600" dirty="0"/>
              <a:t> </a:t>
            </a:r>
            <a:r>
              <a:rPr lang="en-US" sz="1600" dirty="0" err="1"/>
              <a:t>yer</a:t>
            </a:r>
            <a:r>
              <a:rPr lang="en-US" sz="1600" dirty="0"/>
              <a:t> </a:t>
            </a:r>
            <a:r>
              <a:rPr lang="en-US" sz="1600" dirty="0" err="1"/>
              <a:t>musluk</a:t>
            </a:r>
            <a:r>
              <a:rPr lang="en-US" sz="1600" dirty="0"/>
              <a:t> </a:t>
            </a:r>
            <a:r>
              <a:rPr lang="en-US" sz="1600" dirty="0" err="1"/>
              <a:t>altında</a:t>
            </a:r>
            <a:r>
              <a:rPr lang="en-US" sz="1600" dirty="0"/>
              <a:t> </a:t>
            </a:r>
            <a:r>
              <a:rPr lang="en-US" sz="1600" dirty="0" err="1"/>
              <a:t>tutulmalı</a:t>
            </a:r>
            <a:endParaRPr lang="en-US" sz="1600" dirty="0"/>
          </a:p>
          <a:p>
            <a:pPr indent="-22860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dirty="0" err="1"/>
              <a:t>Krem</a:t>
            </a:r>
            <a:r>
              <a:rPr lang="en-US" sz="1600" dirty="0"/>
              <a:t>/</a:t>
            </a:r>
            <a:r>
              <a:rPr lang="en-US" sz="1600" dirty="0" err="1"/>
              <a:t>merhem</a:t>
            </a:r>
            <a:r>
              <a:rPr lang="en-US" sz="1600" dirty="0"/>
              <a:t> </a:t>
            </a:r>
            <a:r>
              <a:rPr lang="en-US" sz="1600" dirty="0" err="1"/>
              <a:t>sürülmemeli</a:t>
            </a:r>
            <a:endParaRPr lang="en-US" sz="1600" dirty="0"/>
          </a:p>
          <a:p>
            <a:pPr indent="-22860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dirty="0" err="1"/>
              <a:t>Steril</a:t>
            </a:r>
            <a:r>
              <a:rPr lang="en-US" sz="1600" dirty="0"/>
              <a:t> </a:t>
            </a:r>
            <a:r>
              <a:rPr lang="en-US" sz="1600" dirty="0" err="1"/>
              <a:t>bir</a:t>
            </a:r>
            <a:r>
              <a:rPr lang="en-US" sz="1600" dirty="0"/>
              <a:t> </a:t>
            </a:r>
            <a:r>
              <a:rPr lang="en-US" sz="1600" dirty="0" err="1"/>
              <a:t>bandaj</a:t>
            </a:r>
            <a:r>
              <a:rPr lang="en-US" sz="1600" dirty="0"/>
              <a:t> </a:t>
            </a:r>
            <a:r>
              <a:rPr lang="en-US" sz="1600" dirty="0" err="1"/>
              <a:t>ile</a:t>
            </a:r>
            <a:r>
              <a:rPr lang="en-US" sz="1600" dirty="0"/>
              <a:t> </a:t>
            </a:r>
            <a:r>
              <a:rPr lang="en-US" sz="1600" dirty="0" err="1"/>
              <a:t>sarılmalı</a:t>
            </a:r>
            <a:endParaRPr lang="en-US" sz="16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766D9FC-0E1B-894D-8FF7-AF848BA94B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6" r="-2" b="3215"/>
          <a:stretch/>
        </p:blipFill>
        <p:spPr>
          <a:xfrm>
            <a:off x="4963026" y="706979"/>
            <a:ext cx="3851789" cy="2364441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61DE2FB-998D-3849-B2B7-7018A66F22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" r="-174" b="-2"/>
          <a:stretch/>
        </p:blipFill>
        <p:spPr>
          <a:xfrm>
            <a:off x="4657344" y="4033603"/>
            <a:ext cx="4401312" cy="1710524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5F597721-F3E1-524C-BE2E-9B570F3B029C}"/>
              </a:ext>
            </a:extLst>
          </p:cNvPr>
          <p:cNvSpPr/>
          <p:nvPr/>
        </p:nvSpPr>
        <p:spPr>
          <a:xfrm>
            <a:off x="329184" y="921715"/>
            <a:ext cx="3294363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ct val="50000"/>
              </a:spcBef>
            </a:pPr>
            <a:r>
              <a:rPr lang="en-US" sz="2800" b="1" dirty="0" err="1">
                <a:solidFill>
                  <a:srgbClr val="002060"/>
                </a:solidFill>
              </a:rPr>
              <a:t>Yanıklarda</a:t>
            </a:r>
            <a:r>
              <a:rPr lang="en-US" sz="2800" b="1" dirty="0">
                <a:solidFill>
                  <a:srgbClr val="002060"/>
                </a:solidFill>
              </a:rPr>
              <a:t> İlk </a:t>
            </a:r>
            <a:r>
              <a:rPr lang="en-US" sz="2800" b="1" dirty="0" err="1">
                <a:solidFill>
                  <a:srgbClr val="002060"/>
                </a:solidFill>
              </a:rPr>
              <a:t>Yardım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14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9F27744B-47AB-4459-8C2F-1D5EE63A3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92F18E3-2C3C-F04D-BABF-20424D33A8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5" r="18516"/>
          <a:stretch/>
        </p:blipFill>
        <p:spPr>
          <a:xfrm>
            <a:off x="20" y="10"/>
            <a:ext cx="5148854" cy="6857990"/>
          </a:xfrm>
          <a:custGeom>
            <a:avLst/>
            <a:gdLst/>
            <a:ahLst/>
            <a:cxnLst/>
            <a:rect l="l" t="t" r="r" b="b"/>
            <a:pathLst>
              <a:path w="6865165" h="6858000">
                <a:moveTo>
                  <a:pt x="0" y="0"/>
                </a:moveTo>
                <a:lnTo>
                  <a:pt x="6865165" y="0"/>
                </a:lnTo>
                <a:lnTo>
                  <a:pt x="6859621" y="22952"/>
                </a:lnTo>
                <a:cubicBezTo>
                  <a:pt x="6623056" y="1069835"/>
                  <a:pt x="6492240" y="2220824"/>
                  <a:pt x="6492240" y="3429001"/>
                </a:cubicBezTo>
                <a:cubicBezTo>
                  <a:pt x="6492240" y="4637179"/>
                  <a:pt x="6623056" y="5788167"/>
                  <a:pt x="6859621" y="6835050"/>
                </a:cubicBezTo>
                <a:lnTo>
                  <a:pt x="686516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 useBgFill="1">
        <p:nvSpPr>
          <p:cNvPr id="19" name="Freeform: Shape 10">
            <a:extLst>
              <a:ext uri="{FF2B5EF4-FFF2-40B4-BE49-F238E27FC236}">
                <a16:creationId xmlns:a16="http://schemas.microsoft.com/office/drawing/2014/main" id="{7D266DCC-5218-4AE0-B964-6FC2EA3BD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9180" y="0"/>
            <a:ext cx="4274820" cy="6858000"/>
          </a:xfrm>
          <a:custGeom>
            <a:avLst/>
            <a:gdLst>
              <a:gd name="connsiteX0" fmla="*/ 365648 w 5588548"/>
              <a:gd name="connsiteY0" fmla="*/ 0 h 6858000"/>
              <a:gd name="connsiteX1" fmla="*/ 5588548 w 5588548"/>
              <a:gd name="connsiteY1" fmla="*/ 0 h 6858000"/>
              <a:gd name="connsiteX2" fmla="*/ 5588548 w 5588548"/>
              <a:gd name="connsiteY2" fmla="*/ 6858000 h 6858000"/>
              <a:gd name="connsiteX3" fmla="*/ 365648 w 5588548"/>
              <a:gd name="connsiteY3" fmla="*/ 6858000 h 6858000"/>
              <a:gd name="connsiteX4" fmla="*/ 360213 w 5588548"/>
              <a:gd name="connsiteY4" fmla="*/ 6835050 h 6858000"/>
              <a:gd name="connsiteX5" fmla="*/ 0 w 5588548"/>
              <a:gd name="connsiteY5" fmla="*/ 3429001 h 6858000"/>
              <a:gd name="connsiteX6" fmla="*/ 360213 w 5588548"/>
              <a:gd name="connsiteY6" fmla="*/ 229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8548" h="6858000">
                <a:moveTo>
                  <a:pt x="365648" y="0"/>
                </a:moveTo>
                <a:lnTo>
                  <a:pt x="5588548" y="0"/>
                </a:lnTo>
                <a:lnTo>
                  <a:pt x="55885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2">
            <a:extLst>
              <a:ext uri="{FF2B5EF4-FFF2-40B4-BE49-F238E27FC236}">
                <a16:creationId xmlns:a16="http://schemas.microsoft.com/office/drawing/2014/main" id="{973DE4F1-1583-4AE3-9696-9659D27C5F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76038" y="0"/>
            <a:ext cx="4267962" cy="6858000"/>
          </a:xfrm>
          <a:custGeom>
            <a:avLst/>
            <a:gdLst>
              <a:gd name="connsiteX0" fmla="*/ 372925 w 5690616"/>
              <a:gd name="connsiteY0" fmla="*/ 0 h 6858000"/>
              <a:gd name="connsiteX1" fmla="*/ 5690616 w 5690616"/>
              <a:gd name="connsiteY1" fmla="*/ 0 h 6858000"/>
              <a:gd name="connsiteX2" fmla="*/ 5690616 w 5690616"/>
              <a:gd name="connsiteY2" fmla="*/ 6858000 h 6858000"/>
              <a:gd name="connsiteX3" fmla="*/ 372925 w 5690616"/>
              <a:gd name="connsiteY3" fmla="*/ 6858000 h 6858000"/>
              <a:gd name="connsiteX4" fmla="*/ 367381 w 5690616"/>
              <a:gd name="connsiteY4" fmla="*/ 6835050 h 6858000"/>
              <a:gd name="connsiteX5" fmla="*/ 0 w 5690616"/>
              <a:gd name="connsiteY5" fmla="*/ 3429001 h 6858000"/>
              <a:gd name="connsiteX6" fmla="*/ 367381 w 5690616"/>
              <a:gd name="connsiteY6" fmla="*/ 229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90616" h="6858000">
                <a:moveTo>
                  <a:pt x="372925" y="0"/>
                </a:moveTo>
                <a:lnTo>
                  <a:pt x="5690616" y="0"/>
                </a:lnTo>
                <a:lnTo>
                  <a:pt x="5690616" y="6858000"/>
                </a:lnTo>
                <a:lnTo>
                  <a:pt x="372925" y="6858000"/>
                </a:lnTo>
                <a:lnTo>
                  <a:pt x="367381" y="6835050"/>
                </a:lnTo>
                <a:cubicBezTo>
                  <a:pt x="130816" y="5788167"/>
                  <a:pt x="0" y="4637179"/>
                  <a:pt x="0" y="3429001"/>
                </a:cubicBezTo>
                <a:cubicBezTo>
                  <a:pt x="0" y="2220824"/>
                  <a:pt x="130816" y="1069835"/>
                  <a:pt x="367381" y="22952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47535" y="456519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3C8959-A2A1-469E-8619-82F077E33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78371" y="2182390"/>
            <a:ext cx="32918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Dikdörtgen 2"/>
          <p:cNvSpPr/>
          <p:nvPr/>
        </p:nvSpPr>
        <p:spPr>
          <a:xfrm>
            <a:off x="5405815" y="1942968"/>
            <a:ext cx="3364396" cy="35705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endParaRPr lang="en-US" sz="1500" b="1" i="1" u="sng" dirty="0"/>
          </a:p>
          <a:p>
            <a:pPr marL="342900" indent="-22860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500" dirty="0" err="1"/>
              <a:t>Kazazede</a:t>
            </a:r>
            <a:r>
              <a:rPr lang="en-US" sz="1500" dirty="0"/>
              <a:t> </a:t>
            </a:r>
            <a:r>
              <a:rPr lang="en-US" sz="1500" dirty="0" err="1"/>
              <a:t>ısı</a:t>
            </a:r>
            <a:r>
              <a:rPr lang="en-US" sz="1500" dirty="0"/>
              <a:t> </a:t>
            </a:r>
            <a:r>
              <a:rPr lang="en-US" sz="1500" dirty="0" err="1"/>
              <a:t>kaynağından</a:t>
            </a:r>
            <a:r>
              <a:rPr lang="en-US" sz="1500" dirty="0"/>
              <a:t> </a:t>
            </a:r>
            <a:r>
              <a:rPr lang="en-US" sz="1500" dirty="0" err="1"/>
              <a:t>uzaklaştırılmalı</a:t>
            </a:r>
            <a:r>
              <a:rPr lang="en-US" sz="1500" dirty="0"/>
              <a:t> </a:t>
            </a:r>
          </a:p>
          <a:p>
            <a:pPr marL="342900" indent="-22860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 </a:t>
            </a:r>
            <a:r>
              <a:rPr lang="en-US" sz="1500" dirty="0" err="1"/>
              <a:t>Kolay</a:t>
            </a:r>
            <a:r>
              <a:rPr lang="en-US" sz="1500" dirty="0"/>
              <a:t> </a:t>
            </a:r>
            <a:r>
              <a:rPr lang="en-US" sz="1500" dirty="0" err="1"/>
              <a:t>çıkmıyorsa</a:t>
            </a:r>
            <a:r>
              <a:rPr lang="en-US" sz="1500" dirty="0"/>
              <a:t> </a:t>
            </a:r>
            <a:r>
              <a:rPr lang="en-US" sz="1500" dirty="0" err="1"/>
              <a:t>kıyafetleri</a:t>
            </a:r>
            <a:r>
              <a:rPr lang="en-US" sz="1500" dirty="0"/>
              <a:t> </a:t>
            </a:r>
            <a:r>
              <a:rPr lang="en-US" sz="1500" dirty="0" err="1"/>
              <a:t>çıkarılmaya</a:t>
            </a:r>
            <a:r>
              <a:rPr lang="en-US" sz="1500" dirty="0"/>
              <a:t> </a:t>
            </a:r>
            <a:r>
              <a:rPr lang="en-US" sz="1500" dirty="0" err="1"/>
              <a:t>çalışılmamalı</a:t>
            </a:r>
            <a:endParaRPr lang="en-US" sz="1500" dirty="0"/>
          </a:p>
          <a:p>
            <a:pPr marL="342900" indent="-22860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 </a:t>
            </a:r>
            <a:r>
              <a:rPr lang="en-US" sz="1500" dirty="0" err="1"/>
              <a:t>Yanıklar</a:t>
            </a:r>
            <a:r>
              <a:rPr lang="en-US" sz="1500" dirty="0"/>
              <a:t> </a:t>
            </a:r>
            <a:r>
              <a:rPr lang="en-US" sz="1500" dirty="0" err="1"/>
              <a:t>steril</a:t>
            </a:r>
            <a:r>
              <a:rPr lang="en-US" sz="1500" dirty="0"/>
              <a:t> </a:t>
            </a:r>
            <a:r>
              <a:rPr lang="en-US" sz="1500" dirty="0" err="1"/>
              <a:t>bir</a:t>
            </a:r>
            <a:r>
              <a:rPr lang="en-US" sz="1500" dirty="0"/>
              <a:t> </a:t>
            </a:r>
            <a:r>
              <a:rPr lang="en-US" sz="1500" dirty="0" err="1"/>
              <a:t>bandaj</a:t>
            </a:r>
            <a:r>
              <a:rPr lang="en-US" sz="1500" dirty="0"/>
              <a:t> </a:t>
            </a:r>
            <a:r>
              <a:rPr lang="en-US" sz="1500" dirty="0" err="1"/>
              <a:t>ile</a:t>
            </a:r>
            <a:r>
              <a:rPr lang="en-US" sz="1500" dirty="0"/>
              <a:t> </a:t>
            </a:r>
            <a:r>
              <a:rPr lang="en-US" sz="1500" dirty="0" err="1"/>
              <a:t>sarılmalı</a:t>
            </a:r>
            <a:endParaRPr lang="en-US" sz="1500" dirty="0"/>
          </a:p>
          <a:p>
            <a:pPr marL="342900" indent="-22860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 </a:t>
            </a:r>
            <a:r>
              <a:rPr lang="en-US" sz="1500" dirty="0" err="1"/>
              <a:t>Yanık</a:t>
            </a:r>
            <a:r>
              <a:rPr lang="en-US" sz="1500" dirty="0"/>
              <a:t> </a:t>
            </a:r>
            <a:r>
              <a:rPr lang="en-US" sz="1500" dirty="0" err="1"/>
              <a:t>bölge</a:t>
            </a:r>
            <a:r>
              <a:rPr lang="en-US" sz="1500" dirty="0"/>
              <a:t> </a:t>
            </a:r>
            <a:r>
              <a:rPr lang="en-US" sz="1500" dirty="0" err="1"/>
              <a:t>nemli</a:t>
            </a:r>
            <a:r>
              <a:rPr lang="en-US" sz="1500" dirty="0"/>
              <a:t> </a:t>
            </a:r>
            <a:r>
              <a:rPr lang="en-US" sz="1500" dirty="0" err="1"/>
              <a:t>tutulmalı</a:t>
            </a:r>
            <a:endParaRPr lang="en-US" sz="1500" dirty="0"/>
          </a:p>
          <a:p>
            <a:pPr marL="342900" indent="-22860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 </a:t>
            </a:r>
            <a:r>
              <a:rPr lang="en-US" sz="1500" dirty="0" err="1"/>
              <a:t>Krem</a:t>
            </a:r>
            <a:r>
              <a:rPr lang="en-US" sz="1500" dirty="0"/>
              <a:t>/</a:t>
            </a:r>
            <a:r>
              <a:rPr lang="en-US" sz="1500" dirty="0" err="1"/>
              <a:t>merhem</a:t>
            </a:r>
            <a:r>
              <a:rPr lang="en-US" sz="1500" dirty="0"/>
              <a:t> </a:t>
            </a:r>
            <a:r>
              <a:rPr lang="en-US" sz="1500" dirty="0" err="1"/>
              <a:t>sürülmemeli</a:t>
            </a:r>
            <a:endParaRPr lang="en-US" sz="1500" dirty="0"/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1FB252C6-A162-534E-8BDA-4518D1D1A6A7}"/>
              </a:ext>
            </a:extLst>
          </p:cNvPr>
          <p:cNvSpPr/>
          <p:nvPr/>
        </p:nvSpPr>
        <p:spPr>
          <a:xfrm>
            <a:off x="5441672" y="996555"/>
            <a:ext cx="3701415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500" b="1" i="1" u="sng" dirty="0" err="1"/>
              <a:t>İkinci</a:t>
            </a:r>
            <a:r>
              <a:rPr lang="en-US" sz="1500" b="1" i="1" u="sng" dirty="0"/>
              <a:t> </a:t>
            </a:r>
            <a:r>
              <a:rPr lang="en-US" sz="1500" b="1" i="1" u="sng" dirty="0" err="1"/>
              <a:t>derece</a:t>
            </a:r>
            <a:r>
              <a:rPr lang="en-US" sz="1500" dirty="0"/>
              <a:t> (</a:t>
            </a:r>
            <a:r>
              <a:rPr lang="en-US" sz="1500" dirty="0" err="1"/>
              <a:t>kızarıklık</a:t>
            </a:r>
            <a:r>
              <a:rPr lang="en-US" sz="1500" dirty="0"/>
              <a:t> </a:t>
            </a:r>
            <a:r>
              <a:rPr lang="en-US" sz="1500" dirty="0" err="1"/>
              <a:t>ve</a:t>
            </a:r>
            <a:r>
              <a:rPr lang="en-US" sz="1500" dirty="0"/>
              <a:t> </a:t>
            </a:r>
            <a:r>
              <a:rPr lang="en-US" sz="1500" dirty="0" err="1"/>
              <a:t>kabarcıklar</a:t>
            </a:r>
            <a:r>
              <a:rPr lang="en-US" sz="1500" dirty="0"/>
              <a:t>) 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500" dirty="0"/>
              <a:t>           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500" b="1" i="1" u="sng" dirty="0" err="1"/>
              <a:t>Üçüncü</a:t>
            </a:r>
            <a:r>
              <a:rPr lang="en-US" sz="1500" b="1" i="1" u="sng" dirty="0"/>
              <a:t> </a:t>
            </a:r>
            <a:r>
              <a:rPr lang="en-US" sz="1500" b="1" i="1" u="sng" dirty="0" err="1"/>
              <a:t>derece</a:t>
            </a:r>
            <a:r>
              <a:rPr lang="en-US" sz="1500" b="1" i="1" u="sng" dirty="0"/>
              <a:t> </a:t>
            </a:r>
            <a:r>
              <a:rPr lang="en-US" sz="1500" dirty="0"/>
              <a:t>(</a:t>
            </a:r>
            <a:r>
              <a:rPr lang="en-US" sz="1500" dirty="0" err="1"/>
              <a:t>beyaz</a:t>
            </a:r>
            <a:r>
              <a:rPr lang="en-US" sz="1500" dirty="0"/>
              <a:t> </a:t>
            </a:r>
            <a:r>
              <a:rPr lang="en-US" sz="1500" dirty="0" err="1"/>
              <a:t>veya</a:t>
            </a:r>
            <a:r>
              <a:rPr lang="en-US" sz="1500" dirty="0"/>
              <a:t> </a:t>
            </a:r>
            <a:r>
              <a:rPr lang="en-US" sz="1500" dirty="0" err="1"/>
              <a:t>kömürleşmiş</a:t>
            </a:r>
            <a:r>
              <a:rPr lang="en-US" sz="1500" dirty="0"/>
              <a:t> </a:t>
            </a:r>
            <a:r>
              <a:rPr lang="en-US" sz="1500" dirty="0" err="1"/>
              <a:t>cilt</a:t>
            </a:r>
            <a:r>
              <a:rPr lang="en-US" sz="15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55400038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966" y="5346696"/>
            <a:ext cx="4020034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5509953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Dikdörtgen 1"/>
          <p:cNvSpPr/>
          <p:nvPr/>
        </p:nvSpPr>
        <p:spPr>
          <a:xfrm>
            <a:off x="630935" y="5529884"/>
            <a:ext cx="4354830" cy="109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kern="1200">
                <a:solidFill>
                  <a:srgbClr val="303030"/>
                </a:solidFill>
                <a:latin typeface="+mj-lt"/>
                <a:ea typeface="+mj-ea"/>
                <a:cs typeface="+mj-cs"/>
              </a:rPr>
              <a:t>Kimyasal Yanıklar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FE271FD-1B2F-5347-8700-07EE8F75F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5" y="1749745"/>
            <a:ext cx="4537456" cy="2419976"/>
          </a:xfrm>
          <a:prstGeom prst="rect">
            <a:avLst/>
          </a:prstGeom>
        </p:spPr>
      </p:pic>
      <p:sp>
        <p:nvSpPr>
          <p:cNvPr id="5" name="Dikdörtgen 2"/>
          <p:cNvSpPr/>
          <p:nvPr/>
        </p:nvSpPr>
        <p:spPr>
          <a:xfrm>
            <a:off x="5168391" y="286386"/>
            <a:ext cx="3975609" cy="5346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Kontamine</a:t>
            </a:r>
            <a:r>
              <a:rPr lang="en-US" sz="1700" dirty="0"/>
              <a:t> </a:t>
            </a:r>
            <a:r>
              <a:rPr lang="en-US" sz="1700" dirty="0" err="1"/>
              <a:t>giysi</a:t>
            </a:r>
            <a:r>
              <a:rPr lang="en-US" sz="1700" dirty="0"/>
              <a:t> </a:t>
            </a:r>
            <a:r>
              <a:rPr lang="en-US" sz="1700" dirty="0" err="1"/>
              <a:t>ve</a:t>
            </a:r>
            <a:r>
              <a:rPr lang="en-US" sz="1700" dirty="0"/>
              <a:t> </a:t>
            </a:r>
            <a:r>
              <a:rPr lang="en-US" sz="1700" dirty="0" err="1"/>
              <a:t>ayakkabılar</a:t>
            </a:r>
            <a:r>
              <a:rPr lang="en-US" sz="1700" dirty="0"/>
              <a:t> </a:t>
            </a:r>
            <a:r>
              <a:rPr lang="en-US" sz="1700" dirty="0" err="1"/>
              <a:t>çıkarılmalı</a:t>
            </a:r>
            <a:endParaRPr lang="en-US" sz="1700" dirty="0"/>
          </a:p>
          <a:p>
            <a:pPr marL="342900"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700" dirty="0" err="1"/>
              <a:t>Yanan</a:t>
            </a:r>
            <a:r>
              <a:rPr lang="en-US" sz="1700" dirty="0"/>
              <a:t> </a:t>
            </a:r>
            <a:r>
              <a:rPr lang="en-US" sz="1700" dirty="0" err="1"/>
              <a:t>bölge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az</a:t>
            </a:r>
            <a:r>
              <a:rPr lang="en-US" sz="1700" dirty="0"/>
              <a:t> 15 dk </a:t>
            </a:r>
            <a:r>
              <a:rPr lang="en-US" sz="1700" dirty="0" err="1"/>
              <a:t>bol</a:t>
            </a:r>
            <a:r>
              <a:rPr lang="en-US" sz="1700" dirty="0"/>
              <a:t> </a:t>
            </a:r>
            <a:r>
              <a:rPr lang="en-US" sz="1700" dirty="0" err="1"/>
              <a:t>su</a:t>
            </a:r>
            <a:r>
              <a:rPr lang="en-US" sz="1700" dirty="0"/>
              <a:t> </a:t>
            </a:r>
            <a:r>
              <a:rPr lang="en-US" sz="1700" dirty="0" err="1"/>
              <a:t>ile</a:t>
            </a:r>
            <a:r>
              <a:rPr lang="en-US" sz="1700" dirty="0"/>
              <a:t> </a:t>
            </a:r>
            <a:r>
              <a:rPr lang="en-US" sz="1700" dirty="0" err="1"/>
              <a:t>yıkanmalı</a:t>
            </a:r>
            <a:endParaRPr lang="en-US" sz="1700" dirty="0"/>
          </a:p>
          <a:p>
            <a:pPr marL="342900" indent="-22860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700" dirty="0" err="1"/>
              <a:t>Kesinlikle</a:t>
            </a:r>
            <a:r>
              <a:rPr lang="en-US" sz="1700" dirty="0"/>
              <a:t> </a:t>
            </a:r>
            <a:r>
              <a:rPr lang="en-US" sz="1700" dirty="0" err="1"/>
              <a:t>krem</a:t>
            </a:r>
            <a:r>
              <a:rPr lang="en-US" sz="1700" dirty="0"/>
              <a:t>/</a:t>
            </a:r>
            <a:r>
              <a:rPr lang="en-US" sz="1700" dirty="0" err="1"/>
              <a:t>merhem</a:t>
            </a:r>
            <a:r>
              <a:rPr lang="en-US" sz="1700" dirty="0"/>
              <a:t> SÜRÜLMEMELİ</a:t>
            </a:r>
          </a:p>
          <a:p>
            <a:pPr marL="342900"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700" dirty="0" err="1"/>
              <a:t>Bölge</a:t>
            </a:r>
            <a:r>
              <a:rPr lang="en-US" sz="1700" dirty="0"/>
              <a:t> </a:t>
            </a:r>
            <a:r>
              <a:rPr lang="en-US" sz="1700" dirty="0" err="1"/>
              <a:t>temiz</a:t>
            </a:r>
            <a:r>
              <a:rPr lang="en-US" sz="1700" dirty="0"/>
              <a:t> </a:t>
            </a:r>
            <a:r>
              <a:rPr lang="en-US" sz="1700" dirty="0" err="1"/>
              <a:t>bir</a:t>
            </a:r>
            <a:r>
              <a:rPr lang="en-US" sz="1700" dirty="0"/>
              <a:t> bez </a:t>
            </a:r>
            <a:r>
              <a:rPr lang="en-US" sz="1700" dirty="0" err="1"/>
              <a:t>ile</a:t>
            </a:r>
            <a:r>
              <a:rPr lang="en-US" sz="1700" dirty="0"/>
              <a:t> </a:t>
            </a:r>
            <a:r>
              <a:rPr lang="en-US" sz="1700" dirty="0" err="1"/>
              <a:t>sarılmalı</a:t>
            </a:r>
            <a:r>
              <a:rPr lang="en-US" sz="1700" dirty="0"/>
              <a:t> </a:t>
            </a:r>
            <a:r>
              <a:rPr lang="en-US" sz="1700" dirty="0" err="1"/>
              <a:t>ve</a:t>
            </a:r>
            <a:r>
              <a:rPr lang="en-US" sz="1700" dirty="0"/>
              <a:t> </a:t>
            </a:r>
            <a:r>
              <a:rPr lang="en-US" sz="1700" dirty="0" err="1"/>
              <a:t>tıbbi</a:t>
            </a:r>
            <a:r>
              <a:rPr lang="en-US" sz="1700" dirty="0"/>
              <a:t> </a:t>
            </a:r>
            <a:r>
              <a:rPr lang="en-US" sz="1700" dirty="0" err="1"/>
              <a:t>yardım</a:t>
            </a:r>
            <a:r>
              <a:rPr lang="en-US" sz="1700" dirty="0"/>
              <a:t> </a:t>
            </a:r>
            <a:r>
              <a:rPr lang="en-US" sz="1700" dirty="0" err="1"/>
              <a:t>beklenmeli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693575995"/>
      </p:ext>
    </p:extLst>
  </p:cSld>
  <p:clrMapOvr>
    <a:masterClrMapping/>
  </p:clrMapOvr>
  <p:transition spd="slow">
    <p:randomBa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979CB03-77A3-48F2-A1C8-52F03FCB3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073D962-D3D2-4A72-8593-65C213CBF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6240" y="633619"/>
            <a:ext cx="3390684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87511B-F6E1-4929-AC90-94FB8B6B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233" y="1181536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58F78C-27AB-465F-AA33-15E08AF26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670" y="2185416"/>
            <a:ext cx="2762390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482147" y="1554404"/>
            <a:ext cx="2972146" cy="4284921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tr-T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endParaRPr lang="tr-TR" sz="16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None/>
            </a:pP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   Kimyasal maddeler, cilt ile temas ettikleri durumlarda yanık oluşumuna sebep olabilirler</a:t>
            </a:r>
          </a:p>
          <a:p>
            <a:pPr eaLnBrk="1" hangingPunct="1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None/>
            </a:pP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   Bu gibi durumlarda, oluşacak zararı en aza indirmek için kimyasal madde derhal bol su ile yıkanarak uzaklaştırılmalıdır 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D259642D-44DA-D542-8F56-82109CE050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2" r="9924" b="2"/>
          <a:stretch/>
        </p:blipFill>
        <p:spPr>
          <a:xfrm>
            <a:off x="3878273" y="10"/>
            <a:ext cx="2358535" cy="3209534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418E933E-7BE9-0441-8830-B1CE0F1594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4" t="3350" r="32927" b="10176"/>
          <a:stretch/>
        </p:blipFill>
        <p:spPr>
          <a:xfrm>
            <a:off x="4001046" y="3429001"/>
            <a:ext cx="1466032" cy="3209534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EF05B948-100F-7A49-90A7-44A71CA238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7" r="3" b="3"/>
          <a:stretch/>
        </p:blipFill>
        <p:spPr>
          <a:xfrm>
            <a:off x="6312261" y="10"/>
            <a:ext cx="2831738" cy="4133078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96710ECC-06FF-0143-B458-FCFED01E50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7" r="11494" b="-4"/>
          <a:stretch/>
        </p:blipFill>
        <p:spPr>
          <a:xfrm>
            <a:off x="6312261" y="4233672"/>
            <a:ext cx="2831739" cy="2624328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B769C369-7CEB-0044-A5AC-F37A72CFF79A}"/>
              </a:ext>
            </a:extLst>
          </p:cNvPr>
          <p:cNvSpPr/>
          <p:nvPr/>
        </p:nvSpPr>
        <p:spPr>
          <a:xfrm>
            <a:off x="572478" y="1354350"/>
            <a:ext cx="28818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Bölgesel Yıkama Üniteleri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759068275"/>
      </p:ext>
    </p:extLst>
  </p:cSld>
  <p:clrMapOvr>
    <a:masterClrMapping/>
  </p:clrMapOvr>
  <p:transition spd="slow">
    <p:randomBa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3AB00AE-4340-440F-82E1-9F69D1D55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C10C7F1-1D0E-C345-829A-F2FB8D5579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7" r="4264" b="-1"/>
          <a:stretch/>
        </p:blipFill>
        <p:spPr>
          <a:xfrm>
            <a:off x="4562839" y="-168316"/>
            <a:ext cx="4695998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6" name="Resi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" r="12860" b="-2"/>
          <a:stretch/>
        </p:blipFill>
        <p:spPr>
          <a:xfrm>
            <a:off x="4567428" y="2487166"/>
            <a:ext cx="469773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İçerik Yer Tutucusu 1"/>
          <p:cNvSpPr>
            <a:spLocks noGrp="1"/>
          </p:cNvSpPr>
          <p:nvPr>
            <p:ph idx="1"/>
          </p:nvPr>
        </p:nvSpPr>
        <p:spPr>
          <a:xfrm>
            <a:off x="924591" y="4437571"/>
            <a:ext cx="4128674" cy="1665436"/>
          </a:xfrm>
        </p:spPr>
        <p:txBody>
          <a:bodyPr anchor="ctr">
            <a:normAutofit lnSpcReduction="10000"/>
          </a:bodyPr>
          <a:lstStyle/>
          <a:p>
            <a:pPr marL="109728" indent="0" algn="ctr">
              <a:lnSpc>
                <a:spcPct val="150000"/>
              </a:lnSpc>
              <a:buNone/>
            </a:pPr>
            <a:endParaRPr lang="tr-TR" sz="17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 algn="ctr">
              <a:lnSpc>
                <a:spcPct val="150000"/>
              </a:lnSpc>
              <a:buNone/>
            </a:pPr>
            <a:r>
              <a:rPr lang="tr-TR" sz="1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Termometre kırıklarının </a:t>
            </a:r>
            <a:r>
              <a:rPr lang="tr-TR" sz="17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civalı</a:t>
            </a:r>
            <a:r>
              <a:rPr lang="tr-TR" sz="1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kısımları ya da </a:t>
            </a:r>
            <a:r>
              <a:rPr lang="tr-TR" sz="17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civa</a:t>
            </a:r>
            <a:r>
              <a:rPr lang="tr-TR" sz="1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artıkları asla çöpe ya da lavaboya atılmamalı, toprağa gömülmelidir</a:t>
            </a:r>
          </a:p>
        </p:txBody>
      </p:sp>
      <p:sp>
        <p:nvSpPr>
          <p:cNvPr id="7" name="Dikdörtgen 5"/>
          <p:cNvSpPr/>
          <p:nvPr/>
        </p:nvSpPr>
        <p:spPr>
          <a:xfrm>
            <a:off x="251520" y="810130"/>
            <a:ext cx="4480902" cy="3475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2628" lvl="0" indent="-342900" algn="just">
              <a:lnSpc>
                <a:spcPct val="150000"/>
              </a:lnSpc>
              <a:spcBef>
                <a:spcPts val="400"/>
              </a:spcBef>
              <a:buClr>
                <a:schemeClr val="tx1">
                  <a:lumMod val="95000"/>
                  <a:lumOff val="5000"/>
                </a:schemeClr>
              </a:buClr>
              <a:buSzPct val="68000"/>
              <a:buFont typeface="Wingdings" pitchFamily="2" charset="2"/>
              <a:buChar char="§"/>
            </a:pPr>
            <a:r>
              <a:rPr lang="tr-TR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Civa</a:t>
            </a:r>
            <a:r>
              <a:rPr lang="tr-TR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herhangi bir şekilde dökülürse vakum kaynağı ya da köpük tipi sentetik süngerlerle toplanmalıdır</a:t>
            </a:r>
          </a:p>
          <a:p>
            <a:pPr marL="452628" lvl="0" indent="-342900" algn="just">
              <a:lnSpc>
                <a:spcPct val="150000"/>
              </a:lnSpc>
              <a:spcBef>
                <a:spcPts val="400"/>
              </a:spcBef>
              <a:buClr>
                <a:schemeClr val="tx1">
                  <a:lumMod val="95000"/>
                  <a:lumOff val="5000"/>
                </a:schemeClr>
              </a:buClr>
              <a:buSzPct val="68000"/>
              <a:buFont typeface="Wingdings" pitchFamily="2" charset="2"/>
              <a:buChar char="§"/>
            </a:pPr>
            <a:endParaRPr lang="tr-TR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2628" lvl="0" indent="-342900" algn="just">
              <a:lnSpc>
                <a:spcPct val="150000"/>
              </a:lnSpc>
              <a:spcBef>
                <a:spcPts val="400"/>
              </a:spcBef>
              <a:buClr>
                <a:schemeClr val="tx1">
                  <a:lumMod val="95000"/>
                  <a:lumOff val="5000"/>
                </a:schemeClr>
              </a:buClr>
              <a:buSzPct val="68000"/>
              <a:buFont typeface="Wingdings" pitchFamily="2" charset="2"/>
              <a:buChar char="§"/>
            </a:pPr>
            <a:r>
              <a:rPr lang="tr-TR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Eğer toplanmayacak kadar eser miktarda ise üzerine toz kükürt serpilmeli ve bu yolla sülfür haline getirilerek zararsız hale sokulmalıdır</a:t>
            </a:r>
          </a:p>
        </p:txBody>
      </p:sp>
    </p:spTree>
    <p:extLst>
      <p:ext uri="{BB962C8B-B14F-4D97-AF65-F5344CB8AC3E}">
        <p14:creationId xmlns:p14="http://schemas.microsoft.com/office/powerpoint/2010/main" val="674398803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EC58B539-9ECB-9D48-9019-8EF48071ECB4}"/>
              </a:ext>
            </a:extLst>
          </p:cNvPr>
          <p:cNvSpPr/>
          <p:nvPr/>
        </p:nvSpPr>
        <p:spPr>
          <a:xfrm>
            <a:off x="606478" y="386930"/>
            <a:ext cx="6927525" cy="1188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Alkali ve asitlerin yutulması halinde ilk yardım</a:t>
            </a:r>
            <a:endParaRPr 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2 Dikdörtgen"/>
          <p:cNvSpPr>
            <a:spLocks noChangeArrowheads="1"/>
          </p:cNvSpPr>
          <p:nvPr/>
        </p:nvSpPr>
        <p:spPr bwMode="auto">
          <a:xfrm>
            <a:off x="372727" y="2203079"/>
            <a:ext cx="7689016" cy="3955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14350" indent="-22860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600" b="1" u="sng" dirty="0" err="1"/>
              <a:t>Asetik</a:t>
            </a:r>
            <a:r>
              <a:rPr lang="en-US" sz="1600" b="1" u="sng" dirty="0"/>
              <a:t> </a:t>
            </a:r>
            <a:r>
              <a:rPr lang="en-US" sz="1600" b="1" u="sng" dirty="0" err="1"/>
              <a:t>asit</a:t>
            </a:r>
            <a:r>
              <a:rPr lang="en-US" sz="1600" b="1" u="sng" dirty="0"/>
              <a:t>, </a:t>
            </a:r>
            <a:r>
              <a:rPr lang="en-US" sz="1600" b="1" u="sng" dirty="0" err="1"/>
              <a:t>hidroklorik</a:t>
            </a:r>
            <a:r>
              <a:rPr lang="en-US" sz="1600" b="1" u="sng" dirty="0"/>
              <a:t> </a:t>
            </a:r>
            <a:r>
              <a:rPr lang="en-US" sz="1600" b="1" u="sng" dirty="0" err="1"/>
              <a:t>asit</a:t>
            </a:r>
            <a:r>
              <a:rPr lang="en-US" sz="1600" b="1" u="sng" dirty="0"/>
              <a:t>, </a:t>
            </a:r>
            <a:r>
              <a:rPr lang="en-US" sz="1600" b="1" u="sng" dirty="0" err="1"/>
              <a:t>fosforik</a:t>
            </a:r>
            <a:r>
              <a:rPr lang="en-US" sz="1600" b="1" u="sng" dirty="0"/>
              <a:t> </a:t>
            </a:r>
            <a:r>
              <a:rPr lang="en-US" sz="1600" b="1" u="sng" dirty="0" err="1"/>
              <a:t>asit</a:t>
            </a:r>
            <a:r>
              <a:rPr lang="en-US" sz="1600" b="1" u="sng" dirty="0"/>
              <a:t> </a:t>
            </a:r>
            <a:r>
              <a:rPr lang="en-US" sz="1600" b="1" u="sng" dirty="0" err="1"/>
              <a:t>ve</a:t>
            </a:r>
            <a:r>
              <a:rPr lang="en-US" sz="1600" b="1" u="sng" dirty="0"/>
              <a:t> </a:t>
            </a:r>
            <a:r>
              <a:rPr lang="en-US" sz="1600" b="1" u="sng" dirty="0" err="1"/>
              <a:t>sülfürik</a:t>
            </a:r>
            <a:r>
              <a:rPr lang="en-US" sz="1600" b="1" u="sng" dirty="0"/>
              <a:t> </a:t>
            </a:r>
            <a:r>
              <a:rPr lang="en-US" sz="1600" b="1" u="sng" dirty="0" err="1"/>
              <a:t>asit</a:t>
            </a:r>
            <a:r>
              <a:rPr lang="en-US" sz="1600" b="1" u="sng" dirty="0"/>
              <a:t> </a:t>
            </a:r>
            <a:r>
              <a:rPr lang="en-US" sz="1600" b="1" u="sng" dirty="0" err="1"/>
              <a:t>yutan</a:t>
            </a:r>
            <a:r>
              <a:rPr lang="en-US" sz="1600" b="1" u="sng" dirty="0"/>
              <a:t> </a:t>
            </a:r>
            <a:r>
              <a:rPr lang="en-US" sz="1600" b="1" u="sng" dirty="0" err="1"/>
              <a:t>kişi</a:t>
            </a:r>
            <a:r>
              <a:rPr lang="en-US" sz="1600" b="1" u="sng" dirty="0"/>
              <a:t> </a:t>
            </a:r>
            <a:r>
              <a:rPr lang="en-US" sz="1600" dirty="0" err="1"/>
              <a:t>Baygınsa</a:t>
            </a:r>
            <a:r>
              <a:rPr lang="en-US" sz="1600" dirty="0"/>
              <a:t> </a:t>
            </a:r>
            <a:r>
              <a:rPr lang="en-US" sz="1600" dirty="0" err="1"/>
              <a:t>ağızdan</a:t>
            </a:r>
            <a:r>
              <a:rPr lang="en-US" sz="1600" dirty="0"/>
              <a:t> </a:t>
            </a:r>
            <a:r>
              <a:rPr lang="en-US" sz="1600" dirty="0" err="1"/>
              <a:t>hiç</a:t>
            </a:r>
            <a:r>
              <a:rPr lang="en-US" sz="1600" dirty="0"/>
              <a:t> </a:t>
            </a:r>
            <a:r>
              <a:rPr lang="en-US" sz="1600" dirty="0" err="1"/>
              <a:t>bir</a:t>
            </a:r>
            <a:r>
              <a:rPr lang="en-US" sz="1600" dirty="0"/>
              <a:t> </a:t>
            </a:r>
            <a:r>
              <a:rPr lang="en-US" sz="1600" dirty="0" err="1"/>
              <a:t>şey</a:t>
            </a:r>
            <a:r>
              <a:rPr lang="en-US" sz="1600" dirty="0"/>
              <a:t> </a:t>
            </a:r>
            <a:r>
              <a:rPr lang="en-US" sz="1600" dirty="0" err="1"/>
              <a:t>verilmemelidir</a:t>
            </a:r>
            <a:r>
              <a:rPr lang="en-US" sz="1600" dirty="0"/>
              <a:t>. </a:t>
            </a:r>
            <a:r>
              <a:rPr lang="en-US" sz="1600" dirty="0" err="1"/>
              <a:t>Eğer</a:t>
            </a:r>
            <a:r>
              <a:rPr lang="en-US" sz="1600" dirty="0"/>
              <a:t> </a:t>
            </a:r>
            <a:r>
              <a:rPr lang="en-US" sz="1600" dirty="0" err="1"/>
              <a:t>ayıksa</a:t>
            </a:r>
            <a:r>
              <a:rPr lang="en-US" sz="1600" dirty="0"/>
              <a:t> </a:t>
            </a:r>
            <a:r>
              <a:rPr lang="en-US" sz="1600" dirty="0" err="1"/>
              <a:t>ağız</a:t>
            </a:r>
            <a:r>
              <a:rPr lang="en-US" sz="1600" dirty="0"/>
              <a:t> </a:t>
            </a:r>
            <a:r>
              <a:rPr lang="en-US" sz="1600" b="1" i="1" u="sng" dirty="0" err="1"/>
              <a:t>bol</a:t>
            </a:r>
            <a:r>
              <a:rPr lang="en-US" sz="1600" b="1" i="1" u="sng" dirty="0"/>
              <a:t> </a:t>
            </a:r>
            <a:r>
              <a:rPr lang="en-US" sz="1600" b="1" i="1" u="sng" dirty="0" err="1"/>
              <a:t>çeşme</a:t>
            </a:r>
            <a:r>
              <a:rPr lang="en-US" sz="1600" b="1" i="1" u="sng" dirty="0"/>
              <a:t> </a:t>
            </a:r>
            <a:r>
              <a:rPr lang="en-US" sz="1600" b="1" i="1" u="sng" dirty="0" err="1"/>
              <a:t>suyu</a:t>
            </a:r>
            <a:r>
              <a:rPr lang="en-US" sz="1600" b="1" i="1" u="sng" dirty="0"/>
              <a:t> </a:t>
            </a:r>
            <a:r>
              <a:rPr lang="en-US" sz="1600" dirty="0" err="1"/>
              <a:t>ile</a:t>
            </a:r>
            <a:r>
              <a:rPr lang="en-US" sz="1600" dirty="0"/>
              <a:t> </a:t>
            </a:r>
            <a:r>
              <a:rPr lang="en-US" sz="1600" dirty="0" err="1"/>
              <a:t>çalkalanmalıdır</a:t>
            </a:r>
            <a:r>
              <a:rPr lang="en-US" sz="1600" dirty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yakın</a:t>
            </a:r>
            <a:r>
              <a:rPr lang="en-US" sz="1600" dirty="0"/>
              <a:t> </a:t>
            </a:r>
            <a:r>
              <a:rPr lang="en-US" sz="1600" dirty="0" err="1"/>
              <a:t>sağlık</a:t>
            </a:r>
            <a:r>
              <a:rPr lang="en-US" sz="1600" dirty="0"/>
              <a:t> </a:t>
            </a:r>
            <a:r>
              <a:rPr lang="en-US" sz="1600" dirty="0" err="1"/>
              <a:t>kuruluşuna</a:t>
            </a:r>
            <a:r>
              <a:rPr lang="en-US" sz="1600" dirty="0"/>
              <a:t> </a:t>
            </a:r>
            <a:r>
              <a:rPr lang="en-US" sz="1600" dirty="0" err="1"/>
              <a:t>nakli</a:t>
            </a:r>
            <a:r>
              <a:rPr lang="en-US" sz="1600" dirty="0"/>
              <a:t> </a:t>
            </a:r>
            <a:r>
              <a:rPr lang="en-US" sz="1600" dirty="0" err="1"/>
              <a:t>sağlanmalıdır</a:t>
            </a:r>
            <a:r>
              <a:rPr lang="en-US" sz="1600" dirty="0"/>
              <a:t>.</a:t>
            </a:r>
          </a:p>
          <a:p>
            <a:pPr marL="514350" indent="-22860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endParaRPr lang="en-US" sz="1600" dirty="0"/>
          </a:p>
          <a:p>
            <a:pPr marL="514350" indent="-22860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600" b="1" u="sng" dirty="0" err="1"/>
              <a:t>Hidroklorik</a:t>
            </a:r>
            <a:r>
              <a:rPr lang="en-US" sz="1600" b="1" u="sng" dirty="0"/>
              <a:t> </a:t>
            </a:r>
            <a:r>
              <a:rPr lang="en-US" sz="1600" b="1" u="sng" dirty="0" err="1"/>
              <a:t>asit</a:t>
            </a:r>
            <a:r>
              <a:rPr lang="en-US" sz="1600" b="1" u="sng" dirty="0"/>
              <a:t> </a:t>
            </a:r>
            <a:r>
              <a:rPr lang="en-US" sz="1600" b="1" u="sng" dirty="0" err="1"/>
              <a:t>yutulmasında</a:t>
            </a:r>
            <a:r>
              <a:rPr lang="en-US" sz="1600" b="1" u="sng" dirty="0"/>
              <a:t> </a:t>
            </a:r>
            <a:r>
              <a:rPr lang="en-US" sz="1600" dirty="0"/>
              <a:t>da </a:t>
            </a:r>
            <a:r>
              <a:rPr lang="en-US" sz="1600" b="1" i="1" u="sng" dirty="0" err="1"/>
              <a:t>kusmaya</a:t>
            </a:r>
            <a:r>
              <a:rPr lang="en-US" sz="1600" b="1" i="1" u="sng" dirty="0"/>
              <a:t> </a:t>
            </a:r>
            <a:r>
              <a:rPr lang="en-US" sz="1600" b="1" i="1" u="sng" dirty="0" err="1"/>
              <a:t>izin</a:t>
            </a:r>
            <a:r>
              <a:rPr lang="en-US" sz="1600" b="1" i="1" u="sng" dirty="0"/>
              <a:t> </a:t>
            </a:r>
            <a:r>
              <a:rPr lang="en-US" sz="1600" b="1" i="1" u="sng" dirty="0" err="1"/>
              <a:t>verilmemeli</a:t>
            </a:r>
            <a:r>
              <a:rPr lang="en-US" sz="1600" dirty="0"/>
              <a:t>, </a:t>
            </a:r>
            <a:r>
              <a:rPr lang="en-US" sz="1600" dirty="0" err="1"/>
              <a:t>bol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verilmelidir</a:t>
            </a:r>
            <a:r>
              <a:rPr lang="en-US" sz="1600" dirty="0"/>
              <a:t>. </a:t>
            </a:r>
            <a:r>
              <a:rPr lang="en-US" sz="1600" dirty="0" err="1"/>
              <a:t>Yaralı</a:t>
            </a:r>
            <a:r>
              <a:rPr lang="en-US" sz="1600" dirty="0"/>
              <a:t> </a:t>
            </a:r>
            <a:r>
              <a:rPr lang="en-US" sz="1600" dirty="0" err="1"/>
              <a:t>yüzü</a:t>
            </a:r>
            <a:r>
              <a:rPr lang="en-US" sz="1600" dirty="0"/>
              <a:t> </a:t>
            </a:r>
            <a:r>
              <a:rPr lang="en-US" sz="1600" dirty="0" err="1"/>
              <a:t>koyun</a:t>
            </a:r>
            <a:r>
              <a:rPr lang="en-US" sz="1600" dirty="0"/>
              <a:t> </a:t>
            </a:r>
            <a:r>
              <a:rPr lang="en-US" sz="1600" dirty="0" err="1"/>
              <a:t>uzatılmalı</a:t>
            </a:r>
            <a:r>
              <a:rPr lang="en-US" sz="1600" dirty="0"/>
              <a:t>, </a:t>
            </a:r>
            <a:r>
              <a:rPr lang="en-US" sz="1600" dirty="0" err="1"/>
              <a:t>hareket</a:t>
            </a:r>
            <a:r>
              <a:rPr lang="en-US" sz="1600" dirty="0"/>
              <a:t> </a:t>
            </a:r>
            <a:r>
              <a:rPr lang="en-US" sz="1600" dirty="0" err="1"/>
              <a:t>ettirilmemelidir</a:t>
            </a:r>
            <a:r>
              <a:rPr lang="en-US" sz="1600" dirty="0"/>
              <a:t>.   </a:t>
            </a:r>
          </a:p>
          <a:p>
            <a:pPr marL="514350" indent="-22860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endParaRPr lang="en-US" sz="1600" dirty="0"/>
          </a:p>
          <a:p>
            <a:pPr marL="514350" indent="-22860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600" b="1" u="sng" dirty="0" err="1"/>
              <a:t>Kromik</a:t>
            </a:r>
            <a:r>
              <a:rPr lang="en-US" sz="1600" b="1" u="sng" dirty="0"/>
              <a:t> </a:t>
            </a:r>
            <a:r>
              <a:rPr lang="en-US" sz="1600" b="1" u="sng" dirty="0" err="1"/>
              <a:t>asit</a:t>
            </a:r>
            <a:r>
              <a:rPr lang="en-US" sz="1600" b="1" u="sng" dirty="0"/>
              <a:t> </a:t>
            </a:r>
            <a:r>
              <a:rPr lang="en-US" sz="1600" b="1" u="sng" dirty="0" err="1"/>
              <a:t>ve</a:t>
            </a:r>
            <a:r>
              <a:rPr lang="en-US" sz="1600" b="1" u="sng" dirty="0"/>
              <a:t> </a:t>
            </a:r>
            <a:r>
              <a:rPr lang="en-US" sz="1600" b="1" u="sng" dirty="0" err="1"/>
              <a:t>dikromatların</a:t>
            </a:r>
            <a:r>
              <a:rPr lang="en-US" sz="1600" b="1" u="sng" dirty="0"/>
              <a:t> </a:t>
            </a:r>
            <a:r>
              <a:rPr lang="en-US" sz="1600" b="1" u="sng" dirty="0" err="1"/>
              <a:t>yutulmasında</a:t>
            </a:r>
            <a:r>
              <a:rPr lang="en-US" sz="1600" b="1" u="sng" dirty="0"/>
              <a:t> </a:t>
            </a:r>
            <a:r>
              <a:rPr lang="en-US" sz="1600" b="1" i="1" dirty="0" err="1"/>
              <a:t>acilen</a:t>
            </a:r>
            <a:r>
              <a:rPr lang="en-US" sz="1600" b="1" i="1" dirty="0"/>
              <a:t> </a:t>
            </a:r>
            <a:r>
              <a:rPr lang="en-US" sz="1600" b="1" i="1" dirty="0" err="1"/>
              <a:t>sodyum</a:t>
            </a:r>
            <a:r>
              <a:rPr lang="en-US" sz="1600" b="1" i="1" dirty="0"/>
              <a:t> </a:t>
            </a:r>
            <a:r>
              <a:rPr lang="en-US" sz="1600" b="1" i="1" dirty="0" err="1"/>
              <a:t>bikarbonat</a:t>
            </a:r>
            <a:r>
              <a:rPr lang="en-US" sz="1600" b="1" i="1" dirty="0"/>
              <a:t> </a:t>
            </a:r>
            <a:r>
              <a:rPr lang="en-US" sz="1600" b="1" i="1" dirty="0" err="1"/>
              <a:t>çözeltisi</a:t>
            </a:r>
            <a:r>
              <a:rPr lang="en-US" sz="1600" b="1" i="1" dirty="0"/>
              <a:t> </a:t>
            </a:r>
            <a:r>
              <a:rPr lang="en-US" sz="1600" b="1" i="1" dirty="0" err="1"/>
              <a:t>verilmeli</a:t>
            </a:r>
            <a:r>
              <a:rPr lang="en-US" sz="1600" dirty="0"/>
              <a:t>, </a:t>
            </a:r>
            <a:r>
              <a:rPr lang="en-US" sz="1600" dirty="0" err="1"/>
              <a:t>yara</a:t>
            </a:r>
            <a:r>
              <a:rPr lang="en-US" sz="1600" dirty="0"/>
              <a:t> </a:t>
            </a:r>
            <a:r>
              <a:rPr lang="en-US" sz="1600" dirty="0" err="1"/>
              <a:t>sıcak</a:t>
            </a:r>
            <a:r>
              <a:rPr lang="en-US" sz="1600" dirty="0"/>
              <a:t> </a:t>
            </a:r>
            <a:r>
              <a:rPr lang="en-US" sz="1600" dirty="0" err="1"/>
              <a:t>tutulmalı</a:t>
            </a:r>
            <a:r>
              <a:rPr lang="en-US" sz="1600" dirty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/>
              <a:t>bir</a:t>
            </a:r>
            <a:r>
              <a:rPr lang="en-US" sz="1600" dirty="0"/>
              <a:t> </a:t>
            </a:r>
            <a:r>
              <a:rPr lang="en-US" sz="1600" dirty="0" err="1"/>
              <a:t>sağlık</a:t>
            </a:r>
            <a:r>
              <a:rPr lang="en-US" sz="1600" dirty="0"/>
              <a:t> </a:t>
            </a:r>
            <a:r>
              <a:rPr lang="en-US" sz="1600" dirty="0" err="1"/>
              <a:t>kuruluşuna</a:t>
            </a:r>
            <a:r>
              <a:rPr lang="en-US" sz="1600" dirty="0"/>
              <a:t> </a:t>
            </a:r>
            <a:r>
              <a:rPr lang="en-US" sz="1600" dirty="0" err="1"/>
              <a:t>haber</a:t>
            </a:r>
            <a:r>
              <a:rPr lang="en-US" sz="1600" dirty="0"/>
              <a:t> </a:t>
            </a:r>
            <a:r>
              <a:rPr lang="en-US" sz="1600" dirty="0" err="1"/>
              <a:t>verilmelidir</a:t>
            </a:r>
            <a:r>
              <a:rPr lang="en-US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628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4CE5841-C184-4A70-A609-5FE4A5078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2 Dikdörtgen"/>
          <p:cNvSpPr>
            <a:spLocks noChangeArrowheads="1"/>
          </p:cNvSpPr>
          <p:nvPr/>
        </p:nvSpPr>
        <p:spPr bwMode="auto">
          <a:xfrm>
            <a:off x="630936" y="782028"/>
            <a:ext cx="7882128" cy="5049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buClr>
                <a:srgbClr val="FFFF00"/>
              </a:buClr>
              <a:buSzPct val="85000"/>
              <a:defRPr/>
            </a:pPr>
            <a:r>
              <a:rPr lang="en-US" sz="1600" b="1" i="1" dirty="0">
                <a:solidFill>
                  <a:srgbClr val="C00000"/>
                </a:solidFill>
              </a:rPr>
              <a:t>HCN, CO</a:t>
            </a:r>
            <a:r>
              <a:rPr lang="en-US" sz="1600" b="1" i="1" baseline="-25000" dirty="0">
                <a:solidFill>
                  <a:srgbClr val="C00000"/>
                </a:solidFill>
              </a:rPr>
              <a:t>2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ve</a:t>
            </a:r>
            <a:r>
              <a:rPr lang="en-US" sz="1600" b="1" i="1" dirty="0">
                <a:solidFill>
                  <a:srgbClr val="C00000"/>
                </a:solidFill>
              </a:rPr>
              <a:t>  H</a:t>
            </a:r>
            <a:r>
              <a:rPr lang="en-US" sz="1600" b="1" i="1" baseline="-25000" dirty="0">
                <a:solidFill>
                  <a:srgbClr val="C00000"/>
                </a:solidFill>
              </a:rPr>
              <a:t>2</a:t>
            </a:r>
            <a:r>
              <a:rPr lang="en-US" sz="1600" b="1" i="1" dirty="0">
                <a:solidFill>
                  <a:srgbClr val="C00000"/>
                </a:solidFill>
              </a:rPr>
              <a:t>S  </a:t>
            </a:r>
            <a:r>
              <a:rPr lang="en-US" sz="1600" b="1" i="1" dirty="0" err="1">
                <a:solidFill>
                  <a:srgbClr val="C00000"/>
                </a:solidFill>
              </a:rPr>
              <a:t>ile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zehirlenmelerde</a:t>
            </a:r>
            <a:r>
              <a:rPr lang="en-US" sz="1600" b="1" i="1" dirty="0">
                <a:solidFill>
                  <a:srgbClr val="C00000"/>
                </a:solidFill>
              </a:rPr>
              <a:t> ilk </a:t>
            </a:r>
            <a:r>
              <a:rPr lang="en-US" sz="1600" b="1" i="1" dirty="0" err="1">
                <a:solidFill>
                  <a:srgbClr val="C00000"/>
                </a:solidFill>
              </a:rPr>
              <a:t>yardım</a:t>
            </a:r>
            <a:endParaRPr lang="en-US" sz="1600" b="1" i="1" dirty="0">
              <a:solidFill>
                <a:srgbClr val="C00000"/>
              </a:solidFill>
            </a:endParaRPr>
          </a:p>
          <a:p>
            <a:pPr marL="360000" indent="-228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 err="1"/>
              <a:t>Temiz</a:t>
            </a:r>
            <a:r>
              <a:rPr lang="en-US" sz="1600" dirty="0"/>
              <a:t> </a:t>
            </a:r>
            <a:r>
              <a:rPr lang="en-US" sz="1600" dirty="0" err="1"/>
              <a:t>hava</a:t>
            </a:r>
            <a:r>
              <a:rPr lang="en-US" sz="1600" dirty="0"/>
              <a:t> </a:t>
            </a:r>
            <a:r>
              <a:rPr lang="en-US" sz="1600" dirty="0" err="1"/>
              <a:t>önemlidir</a:t>
            </a:r>
            <a:r>
              <a:rPr lang="en-US" sz="1600" dirty="0"/>
              <a:t>. </a:t>
            </a:r>
            <a:r>
              <a:rPr lang="en-US" sz="1600" dirty="0" err="1"/>
              <a:t>Ağır</a:t>
            </a:r>
            <a:r>
              <a:rPr lang="en-US" sz="1600" dirty="0"/>
              <a:t> </a:t>
            </a:r>
            <a:r>
              <a:rPr lang="en-US" sz="1600" dirty="0" err="1"/>
              <a:t>durumlarda</a:t>
            </a:r>
            <a:r>
              <a:rPr lang="en-US" sz="1600" dirty="0"/>
              <a:t> suni </a:t>
            </a:r>
            <a:r>
              <a:rPr lang="en-US" sz="1600" dirty="0" err="1"/>
              <a:t>teneffüs</a:t>
            </a:r>
            <a:r>
              <a:rPr lang="en-US" sz="1600" dirty="0"/>
              <a:t> </a:t>
            </a:r>
            <a:r>
              <a:rPr lang="en-US" sz="1600" dirty="0" err="1"/>
              <a:t>yaptırılır</a:t>
            </a:r>
            <a:r>
              <a:rPr lang="en-US" sz="1600" dirty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/>
              <a:t>gerekirse</a:t>
            </a:r>
            <a:r>
              <a:rPr lang="en-US" sz="1600" dirty="0"/>
              <a:t> </a:t>
            </a:r>
            <a:r>
              <a:rPr lang="en-US" sz="1600" dirty="0" err="1"/>
              <a:t>oksijen</a:t>
            </a:r>
            <a:r>
              <a:rPr lang="en-US" sz="1600" dirty="0"/>
              <a:t> </a:t>
            </a:r>
            <a:r>
              <a:rPr lang="en-US" sz="1600" dirty="0" err="1"/>
              <a:t>kullanılır</a:t>
            </a:r>
            <a:r>
              <a:rPr lang="en-US" sz="1600" dirty="0"/>
              <a:t>. </a:t>
            </a:r>
            <a:r>
              <a:rPr lang="en-US" sz="1600" dirty="0" err="1"/>
              <a:t>Derhal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yakın</a:t>
            </a:r>
            <a:r>
              <a:rPr lang="en-US" sz="1600" dirty="0"/>
              <a:t> </a:t>
            </a:r>
            <a:r>
              <a:rPr lang="en-US" sz="1600" dirty="0" err="1"/>
              <a:t>sağlık</a:t>
            </a:r>
            <a:r>
              <a:rPr lang="en-US" sz="1600" dirty="0"/>
              <a:t> </a:t>
            </a:r>
            <a:r>
              <a:rPr lang="en-US" sz="1600" dirty="0" err="1"/>
              <a:t>kuruluşuna</a:t>
            </a:r>
            <a:r>
              <a:rPr lang="en-US" sz="1600" dirty="0"/>
              <a:t> </a:t>
            </a:r>
            <a:r>
              <a:rPr lang="en-US" sz="1600" dirty="0" err="1"/>
              <a:t>başvurulmalıdır</a:t>
            </a:r>
            <a:r>
              <a:rPr lang="en-US" sz="1600" dirty="0"/>
              <a:t>.</a:t>
            </a:r>
            <a:r>
              <a:rPr lang="en-US" sz="1600" b="1" dirty="0"/>
              <a:t> </a:t>
            </a:r>
            <a:endParaRPr lang="en-US" sz="1600" dirty="0"/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FF00"/>
              </a:buClr>
              <a:buSzPct val="85000"/>
              <a:defRPr/>
            </a:pPr>
            <a:endParaRPr lang="en-US" sz="1600" i="1" dirty="0"/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FF00"/>
              </a:buClr>
              <a:buSzPct val="85000"/>
              <a:defRPr/>
            </a:pPr>
            <a:r>
              <a:rPr lang="en-US" sz="1600" b="1" i="1" dirty="0" err="1">
                <a:solidFill>
                  <a:srgbClr val="C00000"/>
                </a:solidFill>
              </a:rPr>
              <a:t>Klorlu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Bileşenler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İçin</a:t>
            </a:r>
            <a:r>
              <a:rPr lang="en-US" sz="1600" b="1" i="1" dirty="0">
                <a:solidFill>
                  <a:srgbClr val="C00000"/>
                </a:solidFill>
              </a:rPr>
              <a:t> İlk </a:t>
            </a:r>
            <a:r>
              <a:rPr lang="en-US" sz="1600" b="1" i="1" dirty="0" err="1">
                <a:solidFill>
                  <a:srgbClr val="C00000"/>
                </a:solidFill>
              </a:rPr>
              <a:t>Yardım</a:t>
            </a:r>
            <a:endParaRPr lang="en-US" sz="1600" b="1" i="1" dirty="0">
              <a:solidFill>
                <a:srgbClr val="C00000"/>
              </a:solidFill>
            </a:endParaRPr>
          </a:p>
          <a:p>
            <a:pPr marL="360000" indent="-228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1" u="sng" dirty="0" err="1"/>
              <a:t>Amonyum</a:t>
            </a:r>
            <a:r>
              <a:rPr lang="en-US" sz="1600" b="1" u="sng" dirty="0"/>
              <a:t> </a:t>
            </a:r>
            <a:r>
              <a:rPr lang="en-US" sz="1600" b="1" u="sng" dirty="0" err="1"/>
              <a:t>klorür</a:t>
            </a:r>
            <a:r>
              <a:rPr lang="en-US" sz="1600" b="1" u="sng" dirty="0"/>
              <a:t>,  </a:t>
            </a:r>
            <a:r>
              <a:rPr lang="en-US" sz="1600" b="1" u="sng" dirty="0" err="1"/>
              <a:t>demir</a:t>
            </a:r>
            <a:r>
              <a:rPr lang="en-US" sz="1600" b="1" u="sng" dirty="0"/>
              <a:t> </a:t>
            </a:r>
            <a:r>
              <a:rPr lang="en-US" sz="1600" b="1" u="sng" dirty="0" err="1"/>
              <a:t>klorürün</a:t>
            </a:r>
            <a:r>
              <a:rPr lang="en-US" sz="1600" dirty="0"/>
              <a:t> </a:t>
            </a:r>
            <a:r>
              <a:rPr lang="en-US" sz="1600" dirty="0" err="1"/>
              <a:t>deri</a:t>
            </a:r>
            <a:r>
              <a:rPr lang="en-US" sz="1600" dirty="0"/>
              <a:t> </a:t>
            </a:r>
            <a:r>
              <a:rPr lang="en-US" sz="1600" dirty="0" err="1"/>
              <a:t>ile</a:t>
            </a:r>
            <a:r>
              <a:rPr lang="en-US" sz="1600" dirty="0"/>
              <a:t> </a:t>
            </a:r>
            <a:r>
              <a:rPr lang="en-US" sz="1600" dirty="0" err="1"/>
              <a:t>temasında</a:t>
            </a:r>
            <a:r>
              <a:rPr lang="en-US" sz="1600" dirty="0"/>
              <a:t> </a:t>
            </a:r>
            <a:r>
              <a:rPr lang="en-US" sz="1600" dirty="0" err="1"/>
              <a:t>iyice</a:t>
            </a:r>
            <a:r>
              <a:rPr lang="en-US" sz="1600" dirty="0"/>
              <a:t> </a:t>
            </a:r>
            <a:r>
              <a:rPr lang="en-US" sz="1600" dirty="0" err="1"/>
              <a:t>yıkanmalı</a:t>
            </a:r>
            <a:r>
              <a:rPr lang="en-US" sz="1600" dirty="0"/>
              <a:t>, </a:t>
            </a:r>
            <a:r>
              <a:rPr lang="en-US" sz="1600" dirty="0" err="1"/>
              <a:t>yutulmasında</a:t>
            </a:r>
            <a:r>
              <a:rPr lang="en-US" sz="1600" dirty="0"/>
              <a:t> </a:t>
            </a:r>
            <a:r>
              <a:rPr lang="en-US" sz="1600" dirty="0" err="1"/>
              <a:t>ise</a:t>
            </a:r>
            <a:r>
              <a:rPr lang="en-US" sz="1600" dirty="0"/>
              <a:t> </a:t>
            </a:r>
            <a:r>
              <a:rPr lang="en-US" sz="1600" dirty="0" err="1"/>
              <a:t>kusturulmalı</a:t>
            </a:r>
            <a:r>
              <a:rPr lang="en-US" sz="1600" dirty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/>
              <a:t>bol</a:t>
            </a:r>
            <a:r>
              <a:rPr lang="en-US" sz="1600" dirty="0"/>
              <a:t> </a:t>
            </a:r>
            <a:r>
              <a:rPr lang="en-US" sz="1600" dirty="0" err="1"/>
              <a:t>miktarda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verilmelidir</a:t>
            </a:r>
            <a:r>
              <a:rPr lang="en-US" sz="1600" dirty="0"/>
              <a:t>.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yakın</a:t>
            </a:r>
            <a:r>
              <a:rPr lang="en-US" sz="1600" dirty="0"/>
              <a:t> </a:t>
            </a:r>
            <a:r>
              <a:rPr lang="en-US" sz="1600" dirty="0" err="1"/>
              <a:t>sağlık</a:t>
            </a:r>
            <a:r>
              <a:rPr lang="en-US" sz="1600" dirty="0"/>
              <a:t> </a:t>
            </a:r>
            <a:r>
              <a:rPr lang="en-US" sz="1600" dirty="0" err="1"/>
              <a:t>kuruluşunda</a:t>
            </a:r>
            <a:r>
              <a:rPr lang="en-US" sz="1600" dirty="0"/>
              <a:t> </a:t>
            </a:r>
            <a:r>
              <a:rPr lang="en-US" sz="1600" dirty="0" err="1"/>
              <a:t>sağlık</a:t>
            </a:r>
            <a:r>
              <a:rPr lang="en-US" sz="1600" dirty="0"/>
              <a:t> </a:t>
            </a:r>
            <a:r>
              <a:rPr lang="en-US" sz="1600" dirty="0" err="1"/>
              <a:t>yardımı</a:t>
            </a:r>
            <a:r>
              <a:rPr lang="en-US" sz="1600" dirty="0"/>
              <a:t> </a:t>
            </a:r>
            <a:r>
              <a:rPr lang="en-US" sz="1600" dirty="0" err="1"/>
              <a:t>alınmalıdır</a:t>
            </a:r>
            <a:r>
              <a:rPr lang="en-US" sz="1600" dirty="0"/>
              <a:t> </a:t>
            </a:r>
          </a:p>
          <a:p>
            <a:pPr marL="360000" indent="-228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sz="1600" b="1" u="sng" dirty="0"/>
          </a:p>
          <a:p>
            <a:pPr marL="131400">
              <a:lnSpc>
                <a:spcPct val="150000"/>
              </a:lnSpc>
              <a:defRPr/>
            </a:pPr>
            <a:r>
              <a:rPr lang="en-US" sz="1600" b="1" i="1" dirty="0" err="1">
                <a:solidFill>
                  <a:srgbClr val="C00000"/>
                </a:solidFill>
              </a:rPr>
              <a:t>Antimon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klorür</a:t>
            </a:r>
            <a:r>
              <a:rPr lang="en-US" sz="1600" b="1" i="1" dirty="0">
                <a:solidFill>
                  <a:srgbClr val="C00000"/>
                </a:solidFill>
              </a:rPr>
              <a:t>, </a:t>
            </a:r>
            <a:r>
              <a:rPr lang="en-US" sz="1600" b="1" i="1" dirty="0" err="1">
                <a:solidFill>
                  <a:srgbClr val="C00000"/>
                </a:solidFill>
              </a:rPr>
              <a:t>nikel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klorür</a:t>
            </a:r>
            <a:r>
              <a:rPr lang="en-US" sz="1600" b="1" i="1" dirty="0">
                <a:solidFill>
                  <a:srgbClr val="C00000"/>
                </a:solidFill>
              </a:rPr>
              <a:t>, </a:t>
            </a:r>
            <a:r>
              <a:rPr lang="en-US" sz="1600" b="1" i="1" dirty="0" err="1">
                <a:solidFill>
                  <a:srgbClr val="C00000"/>
                </a:solidFill>
              </a:rPr>
              <a:t>kalay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klorür</a:t>
            </a:r>
            <a:r>
              <a:rPr lang="en-US" sz="1600" b="1" i="1" dirty="0">
                <a:solidFill>
                  <a:srgbClr val="C00000"/>
                </a:solidFill>
              </a:rPr>
              <a:t>, </a:t>
            </a:r>
            <a:r>
              <a:rPr lang="en-US" sz="1600" b="1" i="1" dirty="0" err="1">
                <a:solidFill>
                  <a:srgbClr val="C00000"/>
                </a:solidFill>
              </a:rPr>
              <a:t>kadmiyum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klorür</a:t>
            </a:r>
            <a:endParaRPr lang="en-US" sz="1600" b="1" i="1" dirty="0">
              <a:solidFill>
                <a:srgbClr val="C00000"/>
              </a:solidFill>
            </a:endParaRPr>
          </a:p>
          <a:p>
            <a:pPr marL="4171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Deri </a:t>
            </a:r>
            <a:r>
              <a:rPr lang="en-US" sz="1600" dirty="0" err="1"/>
              <a:t>ile</a:t>
            </a:r>
            <a:r>
              <a:rPr lang="en-US" sz="1600" dirty="0"/>
              <a:t>  </a:t>
            </a:r>
            <a:r>
              <a:rPr lang="en-US" sz="1600" dirty="0" err="1"/>
              <a:t>temasında</a:t>
            </a:r>
            <a:r>
              <a:rPr lang="en-US" sz="1600" dirty="0"/>
              <a:t> </a:t>
            </a:r>
            <a:r>
              <a:rPr lang="en-US" sz="1600" dirty="0" err="1"/>
              <a:t>iyice</a:t>
            </a:r>
            <a:r>
              <a:rPr lang="en-US" sz="1600" dirty="0"/>
              <a:t> </a:t>
            </a:r>
            <a:r>
              <a:rPr lang="en-US" sz="1600" dirty="0" err="1"/>
              <a:t>yıkanmalı</a:t>
            </a:r>
            <a:r>
              <a:rPr lang="en-US" sz="1600" dirty="0"/>
              <a:t> </a:t>
            </a:r>
            <a:r>
              <a:rPr lang="en-US" sz="1600" dirty="0" err="1"/>
              <a:t>ve</a:t>
            </a:r>
            <a:r>
              <a:rPr lang="en-US" sz="1600" dirty="0"/>
              <a:t> lanolin </a:t>
            </a:r>
            <a:r>
              <a:rPr lang="en-US" sz="1600" dirty="0" err="1"/>
              <a:t>merhem</a:t>
            </a:r>
            <a:r>
              <a:rPr lang="en-US" sz="1600" dirty="0"/>
              <a:t> </a:t>
            </a:r>
            <a:r>
              <a:rPr lang="en-US" sz="1600" dirty="0" err="1"/>
              <a:t>sürülmelidir</a:t>
            </a:r>
            <a:r>
              <a:rPr lang="en-US" sz="1600" dirty="0"/>
              <a:t>. </a:t>
            </a:r>
            <a:r>
              <a:rPr lang="en-US" sz="1600" dirty="0" err="1"/>
              <a:t>Yutulması</a:t>
            </a:r>
            <a:r>
              <a:rPr lang="en-US" sz="1600" dirty="0"/>
              <a:t> </a:t>
            </a:r>
            <a:r>
              <a:rPr lang="en-US" sz="1600" dirty="0" err="1"/>
              <a:t>halinde</a:t>
            </a:r>
            <a:endParaRPr lang="en-US" sz="1600" dirty="0"/>
          </a:p>
          <a:p>
            <a:pPr marL="131400">
              <a:lnSpc>
                <a:spcPct val="150000"/>
              </a:lnSpc>
              <a:defRPr/>
            </a:pPr>
            <a:r>
              <a:rPr lang="en-US" sz="1600" dirty="0" err="1"/>
              <a:t>ise</a:t>
            </a:r>
            <a:r>
              <a:rPr lang="en-US" sz="1600" dirty="0"/>
              <a:t> </a:t>
            </a:r>
            <a:r>
              <a:rPr lang="en-US" sz="1600" dirty="0" err="1"/>
              <a:t>bol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verilmeli</a:t>
            </a:r>
            <a:r>
              <a:rPr lang="en-US" sz="1600" dirty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/>
              <a:t>sağlık</a:t>
            </a:r>
            <a:r>
              <a:rPr lang="en-US" sz="1600" dirty="0"/>
              <a:t> </a:t>
            </a:r>
            <a:r>
              <a:rPr lang="en-US" sz="1600" dirty="0" err="1"/>
              <a:t>kuruluşuna</a:t>
            </a:r>
            <a:r>
              <a:rPr lang="en-US" sz="1600" dirty="0"/>
              <a:t> </a:t>
            </a:r>
            <a:r>
              <a:rPr lang="en-US" sz="1600" dirty="0" err="1"/>
              <a:t>başvurulmalıdır</a:t>
            </a:r>
            <a:endParaRPr lang="en-US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1AAA2C-FBBE-42AA-B869-31D524B76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6120654"/>
            <a:ext cx="787984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937BBF-9326-4230-AB1B-F1795E350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180844" y="4526064"/>
            <a:ext cx="54864" cy="3154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610687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77E57D-6A88-4B5B-A068-2BA7FF4E8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079" y="0"/>
            <a:ext cx="7879842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894076"/>
            <a:ext cx="787984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2 Dikdörtgen"/>
          <p:cNvSpPr>
            <a:spLocks noChangeArrowheads="1"/>
          </p:cNvSpPr>
          <p:nvPr/>
        </p:nvSpPr>
        <p:spPr bwMode="auto">
          <a:xfrm>
            <a:off x="628650" y="2976014"/>
            <a:ext cx="8515350" cy="27157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 marL="130175">
              <a:lnSpc>
                <a:spcPct val="150000"/>
              </a:lnSpc>
              <a:spcAft>
                <a:spcPts val="600"/>
              </a:spcAft>
              <a:buClr>
                <a:srgbClr val="FFFF00"/>
              </a:buClr>
              <a:buSzPct val="85000"/>
            </a:pPr>
            <a:endParaRPr lang="en-US" sz="1600" dirty="0"/>
          </a:p>
          <a:p>
            <a:pPr>
              <a:lnSpc>
                <a:spcPct val="150000"/>
              </a:lnSpc>
              <a:spcAft>
                <a:spcPts val="600"/>
              </a:spcAft>
              <a:buClr>
                <a:srgbClr val="FFFF00"/>
              </a:buClr>
              <a:buSzPct val="85000"/>
            </a:pPr>
            <a:r>
              <a:rPr lang="en-US" sz="1600" b="1" u="sng" dirty="0" err="1"/>
              <a:t>Sülfatlar</a:t>
            </a:r>
            <a:r>
              <a:rPr lang="en-US" sz="1600" b="1" u="sng" dirty="0"/>
              <a:t> </a:t>
            </a:r>
            <a:r>
              <a:rPr lang="en-US" sz="1600" b="1" u="sng" dirty="0" err="1"/>
              <a:t>için</a:t>
            </a:r>
            <a:r>
              <a:rPr lang="en-US" sz="1600" b="1" u="sng" dirty="0"/>
              <a:t> ilk </a:t>
            </a:r>
            <a:r>
              <a:rPr lang="en-US" sz="1600" b="1" u="sng" dirty="0" err="1"/>
              <a:t>yardım</a:t>
            </a:r>
            <a:endParaRPr lang="en-US" sz="1600" b="1" u="sng" dirty="0"/>
          </a:p>
          <a:p>
            <a:pPr marL="130175">
              <a:lnSpc>
                <a:spcPct val="150000"/>
              </a:lnSpc>
              <a:spcAft>
                <a:spcPts val="600"/>
              </a:spcAft>
              <a:buClr>
                <a:srgbClr val="FFFF00"/>
              </a:buClr>
              <a:buSzPct val="85000"/>
            </a:pPr>
            <a:r>
              <a:rPr lang="en-US" sz="1600" dirty="0" err="1"/>
              <a:t>Alüminyum</a:t>
            </a:r>
            <a:r>
              <a:rPr lang="en-US" sz="1600" dirty="0"/>
              <a:t>, </a:t>
            </a:r>
            <a:r>
              <a:rPr lang="en-US" sz="1600" dirty="0" err="1"/>
              <a:t>amonyum</a:t>
            </a:r>
            <a:r>
              <a:rPr lang="en-US" sz="1600" dirty="0"/>
              <a:t>, </a:t>
            </a:r>
            <a:r>
              <a:rPr lang="en-US" sz="1600" dirty="0" err="1"/>
              <a:t>kobalt</a:t>
            </a:r>
            <a:r>
              <a:rPr lang="en-US" sz="1600" dirty="0"/>
              <a:t>, </a:t>
            </a:r>
            <a:r>
              <a:rPr lang="en-US" sz="1600" dirty="0" err="1"/>
              <a:t>bakır</a:t>
            </a:r>
            <a:r>
              <a:rPr lang="en-US" sz="1600" dirty="0"/>
              <a:t>, </a:t>
            </a:r>
            <a:r>
              <a:rPr lang="en-US" sz="1600" dirty="0" err="1"/>
              <a:t>magnezyum</a:t>
            </a:r>
            <a:r>
              <a:rPr lang="en-US" sz="1600" dirty="0"/>
              <a:t>, </a:t>
            </a:r>
            <a:r>
              <a:rPr lang="en-US" sz="1600" dirty="0" err="1"/>
              <a:t>nikel</a:t>
            </a:r>
            <a:r>
              <a:rPr lang="en-US" sz="1600" dirty="0"/>
              <a:t>, </a:t>
            </a:r>
            <a:r>
              <a:rPr lang="en-US" sz="1600" dirty="0" err="1"/>
              <a:t>potasyum</a:t>
            </a:r>
            <a:r>
              <a:rPr lang="en-US" sz="1600" dirty="0"/>
              <a:t>, </a:t>
            </a:r>
            <a:r>
              <a:rPr lang="en-US" sz="1600" dirty="0" err="1"/>
              <a:t>sodyum</a:t>
            </a:r>
            <a:r>
              <a:rPr lang="en-US" sz="1600" dirty="0"/>
              <a:t>,</a:t>
            </a:r>
          </a:p>
          <a:p>
            <a:pPr marL="130175">
              <a:lnSpc>
                <a:spcPct val="150000"/>
              </a:lnSpc>
              <a:spcAft>
                <a:spcPts val="600"/>
              </a:spcAft>
              <a:buClr>
                <a:srgbClr val="FFFF00"/>
              </a:buClr>
              <a:buSzPct val="85000"/>
            </a:pPr>
            <a:r>
              <a:rPr lang="en-US" sz="1600" dirty="0" err="1"/>
              <a:t>çinko</a:t>
            </a:r>
            <a:r>
              <a:rPr lang="en-US" sz="1600" dirty="0"/>
              <a:t>, </a:t>
            </a:r>
            <a:r>
              <a:rPr lang="en-US" sz="1600" dirty="0" err="1"/>
              <a:t>kadmiyum</a:t>
            </a:r>
            <a:r>
              <a:rPr lang="en-US" sz="1600" dirty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/>
              <a:t>sülfatın</a:t>
            </a:r>
            <a:r>
              <a:rPr lang="en-US" sz="1600" dirty="0"/>
              <a:t> </a:t>
            </a:r>
            <a:r>
              <a:rPr lang="en-US" sz="1600" dirty="0" err="1"/>
              <a:t>deri</a:t>
            </a:r>
            <a:r>
              <a:rPr lang="en-US" sz="1600" dirty="0"/>
              <a:t> </a:t>
            </a:r>
            <a:r>
              <a:rPr lang="en-US" sz="1600" dirty="0" err="1"/>
              <a:t>ile</a:t>
            </a:r>
            <a:r>
              <a:rPr lang="en-US" sz="1600" dirty="0"/>
              <a:t> </a:t>
            </a:r>
            <a:r>
              <a:rPr lang="en-US" sz="1600" dirty="0" err="1"/>
              <a:t>temasında</a:t>
            </a:r>
            <a:r>
              <a:rPr lang="en-US" sz="1600" dirty="0"/>
              <a:t> </a:t>
            </a:r>
            <a:r>
              <a:rPr lang="en-US" sz="1600" dirty="0" err="1"/>
              <a:t>iyice</a:t>
            </a:r>
            <a:r>
              <a:rPr lang="en-US" sz="1600" dirty="0"/>
              <a:t> </a:t>
            </a:r>
            <a:r>
              <a:rPr lang="en-US" sz="1600" dirty="0" err="1"/>
              <a:t>yıkanmalı</a:t>
            </a:r>
            <a:r>
              <a:rPr lang="en-US" sz="1600" dirty="0"/>
              <a:t>, </a:t>
            </a:r>
            <a:r>
              <a:rPr lang="en-US" sz="1600" dirty="0" err="1"/>
              <a:t>eğer</a:t>
            </a:r>
            <a:r>
              <a:rPr lang="en-US" sz="1600" dirty="0"/>
              <a:t> </a:t>
            </a:r>
            <a:r>
              <a:rPr lang="en-US" sz="1600" dirty="0" err="1"/>
              <a:t>deri</a:t>
            </a:r>
            <a:r>
              <a:rPr lang="en-US" sz="1600" dirty="0"/>
              <a:t> </a:t>
            </a:r>
            <a:r>
              <a:rPr lang="en-US" sz="1600" dirty="0" err="1"/>
              <a:t>reaksiyon</a:t>
            </a:r>
            <a:r>
              <a:rPr lang="en-US" sz="1600" dirty="0"/>
              <a:t> </a:t>
            </a:r>
          </a:p>
          <a:p>
            <a:pPr marL="130175">
              <a:lnSpc>
                <a:spcPct val="150000"/>
              </a:lnSpc>
              <a:spcAft>
                <a:spcPts val="600"/>
              </a:spcAft>
              <a:buClr>
                <a:srgbClr val="FFFF00"/>
              </a:buClr>
              <a:buSzPct val="85000"/>
            </a:pPr>
            <a:r>
              <a:rPr lang="en-US" sz="1600" dirty="0" err="1"/>
              <a:t>gösteriyorsa</a:t>
            </a:r>
            <a:r>
              <a:rPr lang="en-US" sz="1600" dirty="0"/>
              <a:t> </a:t>
            </a:r>
            <a:r>
              <a:rPr lang="en-US" sz="1600" dirty="0" err="1"/>
              <a:t>sağlık</a:t>
            </a:r>
            <a:r>
              <a:rPr lang="en-US" sz="1600" dirty="0"/>
              <a:t> </a:t>
            </a:r>
            <a:r>
              <a:rPr lang="en-US" sz="1600" dirty="0" err="1"/>
              <a:t>kuruluşuna</a:t>
            </a:r>
            <a:r>
              <a:rPr lang="en-US" sz="1600" dirty="0"/>
              <a:t> </a:t>
            </a:r>
            <a:r>
              <a:rPr lang="en-US" sz="1600" dirty="0" err="1"/>
              <a:t>başvurulmalıdır</a:t>
            </a:r>
            <a:r>
              <a:rPr lang="en-US" sz="1600" dirty="0"/>
              <a:t>. </a:t>
            </a:r>
          </a:p>
          <a:p>
            <a:pPr marL="130175">
              <a:lnSpc>
                <a:spcPct val="150000"/>
              </a:lnSpc>
              <a:spcAft>
                <a:spcPts val="600"/>
              </a:spcAft>
              <a:buClr>
                <a:srgbClr val="FFFF00"/>
              </a:buClr>
              <a:buSzPct val="85000"/>
            </a:pPr>
            <a:r>
              <a:rPr lang="en-US" sz="1600" dirty="0" err="1"/>
              <a:t>Bunların</a:t>
            </a:r>
            <a:r>
              <a:rPr lang="en-US" sz="1600" dirty="0"/>
              <a:t> </a:t>
            </a:r>
            <a:r>
              <a:rPr lang="en-US" sz="1600" dirty="0" err="1"/>
              <a:t>yutulmasında</a:t>
            </a:r>
            <a:r>
              <a:rPr lang="en-US" sz="1600" dirty="0"/>
              <a:t> </a:t>
            </a:r>
            <a:r>
              <a:rPr lang="en-US" sz="1600" dirty="0" err="1"/>
              <a:t>ise</a:t>
            </a:r>
            <a:r>
              <a:rPr lang="en-US" sz="1600" dirty="0"/>
              <a:t> </a:t>
            </a:r>
            <a:r>
              <a:rPr lang="en-US" sz="1600" dirty="0" err="1"/>
              <a:t>bolca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verilmeli</a:t>
            </a:r>
            <a:r>
              <a:rPr lang="en-US" sz="1600" dirty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/>
              <a:t>bir</a:t>
            </a:r>
            <a:r>
              <a:rPr lang="en-US" sz="1600" dirty="0"/>
              <a:t> </a:t>
            </a:r>
            <a:r>
              <a:rPr lang="en-US" sz="1600" dirty="0" err="1"/>
              <a:t>sağlık</a:t>
            </a:r>
            <a:r>
              <a:rPr lang="en-US" sz="1600" dirty="0"/>
              <a:t> </a:t>
            </a:r>
            <a:r>
              <a:rPr lang="en-US" sz="1600" dirty="0" err="1"/>
              <a:t>kuruluşuna</a:t>
            </a:r>
            <a:r>
              <a:rPr lang="en-US" sz="1600" dirty="0"/>
              <a:t> </a:t>
            </a:r>
            <a:r>
              <a:rPr lang="en-US" sz="1600" dirty="0" err="1"/>
              <a:t>başvurulmalıdır</a:t>
            </a:r>
            <a:r>
              <a:rPr lang="en-US" sz="1600" dirty="0"/>
              <a:t>.</a:t>
            </a: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AEE42EA6-9995-A240-AF2E-CCF63CF2F515}"/>
              </a:ext>
            </a:extLst>
          </p:cNvPr>
          <p:cNvSpPr/>
          <p:nvPr/>
        </p:nvSpPr>
        <p:spPr>
          <a:xfrm>
            <a:off x="564776" y="1045014"/>
            <a:ext cx="8579224" cy="1316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rgbClr val="FFFF00"/>
              </a:buClr>
              <a:buSzPct val="85000"/>
            </a:pPr>
            <a:r>
              <a:rPr lang="en-US" sz="1600" b="1" u="sng" dirty="0" err="1"/>
              <a:t>Siyanür</a:t>
            </a:r>
            <a:r>
              <a:rPr lang="en-US" sz="1600" b="1" u="sng" dirty="0"/>
              <a:t> </a:t>
            </a:r>
            <a:r>
              <a:rPr lang="en-US" sz="1600" b="1" u="sng" dirty="0" err="1"/>
              <a:t>tuzları</a:t>
            </a:r>
            <a:r>
              <a:rPr lang="en-US" sz="1600" b="1" u="sng" dirty="0"/>
              <a:t> </a:t>
            </a:r>
            <a:r>
              <a:rPr lang="en-US" sz="1600" b="1" u="sng" dirty="0" err="1"/>
              <a:t>için</a:t>
            </a:r>
            <a:r>
              <a:rPr lang="en-US" sz="1600" b="1" u="sng" dirty="0"/>
              <a:t> ilk </a:t>
            </a:r>
            <a:r>
              <a:rPr lang="en-US" sz="1600" b="1" u="sng" dirty="0" err="1"/>
              <a:t>yardım</a:t>
            </a:r>
            <a:endParaRPr lang="en-US" sz="1600" b="1" u="sng" dirty="0"/>
          </a:p>
          <a:p>
            <a:pPr marL="130175">
              <a:lnSpc>
                <a:spcPct val="150000"/>
              </a:lnSpc>
              <a:spcAft>
                <a:spcPts val="600"/>
              </a:spcAft>
              <a:buClr>
                <a:srgbClr val="FFFF00"/>
              </a:buClr>
              <a:buSzPct val="85000"/>
            </a:pPr>
            <a:r>
              <a:rPr lang="en-US" sz="1600" dirty="0"/>
              <a:t>Deri </a:t>
            </a:r>
            <a:r>
              <a:rPr lang="en-US" sz="1600" dirty="0" err="1"/>
              <a:t>ile</a:t>
            </a:r>
            <a:r>
              <a:rPr lang="en-US" sz="1600" dirty="0"/>
              <a:t> </a:t>
            </a:r>
            <a:r>
              <a:rPr lang="en-US" sz="1600" dirty="0" err="1"/>
              <a:t>temasta</a:t>
            </a:r>
            <a:r>
              <a:rPr lang="en-US" sz="1600" dirty="0"/>
              <a:t> </a:t>
            </a:r>
            <a:r>
              <a:rPr lang="en-US" sz="1600" dirty="0" err="1"/>
              <a:t>iyice</a:t>
            </a:r>
            <a:r>
              <a:rPr lang="en-US" sz="1600" dirty="0"/>
              <a:t> </a:t>
            </a:r>
            <a:r>
              <a:rPr lang="en-US" sz="1600" dirty="0" err="1"/>
              <a:t>yıkanmalı</a:t>
            </a:r>
            <a:r>
              <a:rPr lang="en-US" sz="1600" dirty="0"/>
              <a:t>, </a:t>
            </a:r>
            <a:r>
              <a:rPr lang="en-US" sz="1600" dirty="0" err="1"/>
              <a:t>eğer</a:t>
            </a:r>
            <a:r>
              <a:rPr lang="en-US" sz="1600" dirty="0"/>
              <a:t> </a:t>
            </a:r>
            <a:r>
              <a:rPr lang="en-US" sz="1600" dirty="0" err="1"/>
              <a:t>yara</a:t>
            </a:r>
            <a:r>
              <a:rPr lang="en-US" sz="1600" dirty="0"/>
              <a:t> </a:t>
            </a:r>
            <a:r>
              <a:rPr lang="en-US" sz="1600" dirty="0" err="1"/>
              <a:t>açıksa</a:t>
            </a:r>
            <a:r>
              <a:rPr lang="en-US" sz="1600" dirty="0"/>
              <a:t> </a:t>
            </a:r>
            <a:r>
              <a:rPr lang="en-US" sz="1600" dirty="0" err="1"/>
              <a:t>hemen</a:t>
            </a:r>
            <a:r>
              <a:rPr lang="en-US" sz="1600" dirty="0"/>
              <a:t> </a:t>
            </a:r>
            <a:r>
              <a:rPr lang="en-US" sz="1600" dirty="0" err="1"/>
              <a:t>bir</a:t>
            </a:r>
            <a:r>
              <a:rPr lang="en-US" sz="1600" dirty="0"/>
              <a:t> </a:t>
            </a:r>
            <a:r>
              <a:rPr lang="en-US" sz="1600" dirty="0" err="1"/>
              <a:t>sağlık</a:t>
            </a:r>
            <a:r>
              <a:rPr lang="en-US" sz="1600" dirty="0"/>
              <a:t> </a:t>
            </a:r>
            <a:r>
              <a:rPr lang="en-US" sz="1600" dirty="0" err="1"/>
              <a:t>kuruluşuna</a:t>
            </a:r>
            <a:r>
              <a:rPr lang="en-US" sz="1600" dirty="0"/>
              <a:t> </a:t>
            </a:r>
            <a:r>
              <a:rPr lang="en-US" sz="1600" dirty="0" err="1"/>
              <a:t>başvurulmalıdır</a:t>
            </a:r>
            <a:r>
              <a:rPr lang="en-US" sz="1600" dirty="0"/>
              <a:t>. </a:t>
            </a:r>
          </a:p>
          <a:p>
            <a:pPr marL="130175">
              <a:lnSpc>
                <a:spcPct val="150000"/>
              </a:lnSpc>
              <a:spcAft>
                <a:spcPts val="600"/>
              </a:spcAft>
              <a:buClr>
                <a:srgbClr val="FFFF00"/>
              </a:buClr>
              <a:buSzPct val="85000"/>
            </a:pPr>
            <a:r>
              <a:rPr lang="en-US" sz="1600" dirty="0" err="1"/>
              <a:t>Yutulması</a:t>
            </a:r>
            <a:r>
              <a:rPr lang="en-US" sz="1600" dirty="0"/>
              <a:t> </a:t>
            </a:r>
            <a:r>
              <a:rPr lang="en-US" sz="1600" dirty="0" err="1"/>
              <a:t>durumunda</a:t>
            </a:r>
            <a:r>
              <a:rPr lang="en-US" sz="1600" dirty="0"/>
              <a:t> </a:t>
            </a:r>
            <a:r>
              <a:rPr lang="en-US" sz="1600" dirty="0" err="1"/>
              <a:t>kişi</a:t>
            </a:r>
            <a:r>
              <a:rPr lang="en-US" sz="1600" dirty="0"/>
              <a:t> </a:t>
            </a:r>
            <a:r>
              <a:rPr lang="en-US" sz="1600" dirty="0" err="1"/>
              <a:t>hemen</a:t>
            </a:r>
            <a:r>
              <a:rPr lang="en-US" sz="1600" dirty="0"/>
              <a:t> </a:t>
            </a:r>
            <a:r>
              <a:rPr lang="en-US" sz="1600" dirty="0" err="1"/>
              <a:t>kusturulur</a:t>
            </a:r>
            <a:r>
              <a:rPr lang="en-US" sz="1600" dirty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/>
              <a:t>mutlaka</a:t>
            </a:r>
            <a:r>
              <a:rPr lang="en-US" sz="1600" dirty="0"/>
              <a:t> </a:t>
            </a:r>
            <a:r>
              <a:rPr lang="en-US" sz="1600" dirty="0" err="1"/>
              <a:t>bir</a:t>
            </a:r>
            <a:r>
              <a:rPr lang="en-US" sz="1600" dirty="0"/>
              <a:t> </a:t>
            </a:r>
            <a:r>
              <a:rPr lang="en-US" sz="1600" dirty="0" err="1"/>
              <a:t>sağlık</a:t>
            </a:r>
            <a:r>
              <a:rPr lang="en-US" sz="1600" dirty="0"/>
              <a:t> </a:t>
            </a:r>
            <a:r>
              <a:rPr lang="en-US" sz="1600" dirty="0" err="1"/>
              <a:t>kuruluşuna</a:t>
            </a:r>
            <a:r>
              <a:rPr lang="en-US" sz="1600" dirty="0"/>
              <a:t> </a:t>
            </a:r>
            <a:r>
              <a:rPr lang="en-US" sz="1600" dirty="0" err="1"/>
              <a:t>başvurulur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966170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181" y="633619"/>
            <a:ext cx="3209537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Başlık 2"/>
          <p:cNvSpPr>
            <a:spLocks noGrp="1"/>
          </p:cNvSpPr>
          <p:nvPr>
            <p:ph type="title"/>
          </p:nvPr>
        </p:nvSpPr>
        <p:spPr>
          <a:xfrm>
            <a:off x="630935" y="978619"/>
            <a:ext cx="2558034" cy="1106424"/>
          </a:xfrm>
        </p:spPr>
        <p:txBody>
          <a:bodyPr>
            <a:normAutofit fontScale="90000"/>
          </a:bodyPr>
          <a:lstStyle/>
          <a:p>
            <a:r>
              <a:rPr lang="tr-TR" sz="2000" b="1" cap="none" dirty="0">
                <a:latin typeface="Calibri" panose="020F0502020204030204" pitchFamily="34" charset="0"/>
                <a:cs typeface="Calibri" panose="020F0502020204030204" pitchFamily="34" charset="0"/>
              </a:rPr>
              <a:t>Laboratuvar Kazaları Hangi Etkenlerden Dolayı Meydana Gelmektedir?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9175" y="117043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094" y="2121408"/>
            <a:ext cx="2496312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İçerik Yer Tutucusu 1"/>
          <p:cNvSpPr>
            <a:spLocks noGrp="1"/>
          </p:cNvSpPr>
          <p:nvPr>
            <p:ph idx="1"/>
          </p:nvPr>
        </p:nvSpPr>
        <p:spPr>
          <a:xfrm>
            <a:off x="630935" y="2359152"/>
            <a:ext cx="2558034" cy="342504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tr-TR" sz="1800" dirty="0">
                <a:latin typeface="Calibri" panose="020F0502020204030204" pitchFamily="34" charset="0"/>
                <a:cs typeface="Calibri" panose="020F0502020204030204" pitchFamily="34" charset="0"/>
              </a:rPr>
              <a:t>Bilgisizlik</a:t>
            </a:r>
          </a:p>
          <a:p>
            <a:pPr marL="109728" indent="0">
              <a:buNone/>
            </a:pPr>
            <a:r>
              <a:rPr lang="tr-TR" sz="1800" dirty="0">
                <a:latin typeface="Calibri" panose="020F0502020204030204" pitchFamily="34" charset="0"/>
                <a:cs typeface="Calibri" panose="020F0502020204030204" pitchFamily="34" charset="0"/>
              </a:rPr>
              <a:t>Aşırı güven</a:t>
            </a:r>
          </a:p>
          <a:p>
            <a:pPr marL="109728" indent="0">
              <a:buNone/>
            </a:pPr>
            <a:r>
              <a:rPr lang="tr-TR" sz="1800" dirty="0">
                <a:latin typeface="Calibri" panose="020F0502020204030204" pitchFamily="34" charset="0"/>
                <a:cs typeface="Calibri" panose="020F0502020204030204" pitchFamily="34" charset="0"/>
              </a:rPr>
              <a:t>Dikkatsizlik ve ihmal</a:t>
            </a:r>
          </a:p>
          <a:p>
            <a:pPr marL="109728" indent="0">
              <a:buNone/>
            </a:pPr>
            <a:r>
              <a:rPr lang="tr-TR" sz="1800" dirty="0">
                <a:latin typeface="Calibri" panose="020F0502020204030204" pitchFamily="34" charset="0"/>
                <a:cs typeface="Calibri" panose="020F0502020204030204" pitchFamily="34" charset="0"/>
              </a:rPr>
              <a:t>Dikkatin dağılması</a:t>
            </a:r>
          </a:p>
          <a:p>
            <a:pPr marL="109728" indent="0">
              <a:buNone/>
            </a:pPr>
            <a:r>
              <a:rPr lang="tr-TR" sz="1800" dirty="0">
                <a:latin typeface="Calibri" panose="020F0502020204030204" pitchFamily="34" charset="0"/>
                <a:cs typeface="Calibri" panose="020F0502020204030204" pitchFamily="34" charset="0"/>
              </a:rPr>
              <a:t>Olumsuz fiziksel koşullar</a:t>
            </a:r>
          </a:p>
          <a:p>
            <a:pPr marL="109728" indent="0">
              <a:buNone/>
            </a:pPr>
            <a:r>
              <a:rPr lang="tr-TR" sz="1800" dirty="0">
                <a:latin typeface="Calibri" panose="020F0502020204030204" pitchFamily="34" charset="0"/>
                <a:cs typeface="Calibri" panose="020F0502020204030204" pitchFamily="34" charset="0"/>
              </a:rPr>
              <a:t>Psikolojik özellikler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DAD6869-55B8-A847-AE80-382408BCA9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122"/>
          <a:stretch/>
        </p:blipFill>
        <p:spPr>
          <a:xfrm>
            <a:off x="3843337" y="634382"/>
            <a:ext cx="4992910" cy="54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5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52B99F1-B2DC-437E-A8A1-A57F2F29F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5F8BA08-3E38-4B70-B93A-74F08E092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684398"/>
            <a:ext cx="8375586" cy="5206040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kdörtgen 1"/>
          <p:cNvSpPr/>
          <p:nvPr/>
        </p:nvSpPr>
        <p:spPr>
          <a:xfrm>
            <a:off x="783771" y="1092857"/>
            <a:ext cx="2752278" cy="4389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Kimyasalın solunması halinde;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7F1B33-79AB-4A71-8CEC-4546D709B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2935374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Dikdörtgen 2"/>
          <p:cNvSpPr/>
          <p:nvPr/>
        </p:nvSpPr>
        <p:spPr>
          <a:xfrm>
            <a:off x="3217762" y="967562"/>
            <a:ext cx="5214313" cy="4797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285750" indent="-285750">
              <a:lnSpc>
                <a:spcPct val="150000"/>
              </a:lnSpc>
              <a:spcBef>
                <a:spcPct val="50000"/>
              </a:spcBef>
              <a:buClr>
                <a:srgbClr val="002060"/>
              </a:buClr>
              <a:buFont typeface="Wingdings" pitchFamily="2" charset="2"/>
              <a:buChar char="§"/>
            </a:pPr>
            <a:r>
              <a:rPr lang="en-US" dirty="0" err="1"/>
              <a:t>Hemen</a:t>
            </a:r>
            <a:r>
              <a:rPr lang="en-US" dirty="0"/>
              <a:t> </a:t>
            </a:r>
            <a:r>
              <a:rPr lang="en-US" dirty="0" err="1"/>
              <a:t>tıbbi</a:t>
            </a:r>
            <a:r>
              <a:rPr lang="en-US" dirty="0"/>
              <a:t> </a:t>
            </a:r>
            <a:r>
              <a:rPr lang="en-US" dirty="0" err="1"/>
              <a:t>yardım</a:t>
            </a:r>
            <a:r>
              <a:rPr lang="en-US" dirty="0"/>
              <a:t> </a:t>
            </a:r>
            <a:r>
              <a:rPr lang="en-US" dirty="0" err="1"/>
              <a:t>istenmeli</a:t>
            </a:r>
            <a:endParaRPr lang="en-US" dirty="0"/>
          </a:p>
          <a:p>
            <a:pPr marL="285750" indent="-285750">
              <a:lnSpc>
                <a:spcPct val="150000"/>
              </a:lnSpc>
              <a:spcBef>
                <a:spcPct val="50000"/>
              </a:spcBef>
              <a:buClr>
                <a:srgbClr val="002060"/>
              </a:buClr>
              <a:buFont typeface="Wingdings" pitchFamily="2" charset="2"/>
              <a:buChar char="§"/>
            </a:pPr>
            <a:r>
              <a:rPr lang="en-US" dirty="0" err="1"/>
              <a:t>Kazazede</a:t>
            </a:r>
            <a:r>
              <a:rPr lang="en-US" dirty="0"/>
              <a:t> </a:t>
            </a:r>
            <a:r>
              <a:rPr lang="en-US" dirty="0" err="1"/>
              <a:t>temiz</a:t>
            </a:r>
            <a:r>
              <a:rPr lang="en-US" dirty="0"/>
              <a:t> </a:t>
            </a:r>
            <a:r>
              <a:rPr lang="en-US" dirty="0" err="1"/>
              <a:t>havaya</a:t>
            </a:r>
            <a:r>
              <a:rPr lang="en-US" dirty="0"/>
              <a:t> </a:t>
            </a:r>
            <a:r>
              <a:rPr lang="en-US" dirty="0" err="1"/>
              <a:t>çıkarılmalı</a:t>
            </a:r>
            <a:endParaRPr lang="en-US" dirty="0"/>
          </a:p>
          <a:p>
            <a:pPr marL="285750" indent="-285750">
              <a:lnSpc>
                <a:spcPct val="150000"/>
              </a:lnSpc>
              <a:spcBef>
                <a:spcPct val="50000"/>
              </a:spcBef>
              <a:buClr>
                <a:srgbClr val="002060"/>
              </a:buClr>
              <a:buFont typeface="Wingdings" pitchFamily="2" charset="2"/>
              <a:buChar char="§"/>
            </a:pPr>
            <a:r>
              <a:rPr lang="en-US" dirty="0" err="1"/>
              <a:t>Kazazede</a:t>
            </a:r>
            <a:r>
              <a:rPr lang="en-US" dirty="0"/>
              <a:t> </a:t>
            </a:r>
            <a:r>
              <a:rPr lang="en-US" dirty="0" err="1"/>
              <a:t>nefes</a:t>
            </a:r>
            <a:r>
              <a:rPr lang="en-US" dirty="0"/>
              <a:t> </a:t>
            </a:r>
            <a:r>
              <a:rPr lang="en-US" dirty="0" err="1"/>
              <a:t>alıyorsa</a:t>
            </a:r>
            <a:r>
              <a:rPr lang="en-US" dirty="0"/>
              <a:t> </a:t>
            </a:r>
            <a:r>
              <a:rPr lang="en-US" dirty="0" err="1"/>
              <a:t>sırtüstü</a:t>
            </a:r>
            <a:r>
              <a:rPr lang="en-US" dirty="0"/>
              <a:t> </a:t>
            </a:r>
            <a:r>
              <a:rPr lang="en-US" dirty="0" err="1"/>
              <a:t>yatırılıp</a:t>
            </a:r>
            <a:r>
              <a:rPr lang="en-US" dirty="0"/>
              <a:t> </a:t>
            </a:r>
            <a:r>
              <a:rPr lang="en-US" dirty="0" err="1"/>
              <a:t>kıyafetleri</a:t>
            </a:r>
            <a:r>
              <a:rPr lang="en-US" dirty="0"/>
              <a:t> </a:t>
            </a:r>
            <a:r>
              <a:rPr lang="en-US" dirty="0" err="1"/>
              <a:t>gevşetilmeli</a:t>
            </a:r>
            <a:r>
              <a:rPr lang="en-US" dirty="0"/>
              <a:t>,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rahat</a:t>
            </a:r>
            <a:r>
              <a:rPr lang="en-US" dirty="0"/>
              <a:t> </a:t>
            </a:r>
            <a:r>
              <a:rPr lang="en-US" dirty="0" err="1"/>
              <a:t>nefes</a:t>
            </a:r>
            <a:r>
              <a:rPr lang="en-US" dirty="0"/>
              <a:t> </a:t>
            </a:r>
            <a:r>
              <a:rPr lang="en-US" dirty="0" err="1"/>
              <a:t>alabilmesi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; </a:t>
            </a:r>
            <a:r>
              <a:rPr lang="en-US" dirty="0" err="1"/>
              <a:t>bir</a:t>
            </a:r>
            <a:r>
              <a:rPr lang="en-US" dirty="0"/>
              <a:t> el </a:t>
            </a:r>
            <a:r>
              <a:rPr lang="en-US" dirty="0" err="1"/>
              <a:t>enseye</a:t>
            </a:r>
            <a:r>
              <a:rPr lang="en-US" dirty="0"/>
              <a:t> </a:t>
            </a:r>
            <a:r>
              <a:rPr lang="en-US" dirty="0" err="1"/>
              <a:t>konularak</a:t>
            </a:r>
            <a:r>
              <a:rPr lang="en-US" dirty="0"/>
              <a:t> </a:t>
            </a:r>
            <a:r>
              <a:rPr lang="en-US" dirty="0" err="1"/>
              <a:t>baş</a:t>
            </a:r>
            <a:r>
              <a:rPr lang="en-US" dirty="0"/>
              <a:t> </a:t>
            </a:r>
            <a:r>
              <a:rPr lang="en-US" dirty="0" err="1"/>
              <a:t>hafifçe</a:t>
            </a:r>
            <a:r>
              <a:rPr lang="en-US" dirty="0"/>
              <a:t> </a:t>
            </a:r>
            <a:r>
              <a:rPr lang="en-US" dirty="0" err="1"/>
              <a:t>kaldırılmalı</a:t>
            </a:r>
            <a:r>
              <a:rPr lang="en-US" dirty="0"/>
              <a:t> </a:t>
            </a:r>
            <a:r>
              <a:rPr lang="en-US" dirty="0" err="1"/>
              <a:t>diğer</a:t>
            </a:r>
            <a:r>
              <a:rPr lang="en-US" dirty="0"/>
              <a:t> </a:t>
            </a:r>
            <a:r>
              <a:rPr lang="en-US" dirty="0" err="1"/>
              <a:t>elin</a:t>
            </a:r>
            <a:r>
              <a:rPr lang="en-US" dirty="0"/>
              <a:t> </a:t>
            </a:r>
            <a:r>
              <a:rPr lang="en-US" dirty="0" err="1"/>
              <a:t>arkası</a:t>
            </a:r>
            <a:r>
              <a:rPr lang="en-US" dirty="0"/>
              <a:t> </a:t>
            </a:r>
            <a:r>
              <a:rPr lang="en-US" dirty="0" err="1"/>
              <a:t>alnına</a:t>
            </a:r>
            <a:r>
              <a:rPr lang="en-US" dirty="0"/>
              <a:t> </a:t>
            </a:r>
            <a:r>
              <a:rPr lang="en-US" dirty="0" err="1"/>
              <a:t>konulmalı</a:t>
            </a:r>
            <a:endParaRPr lang="en-US" dirty="0"/>
          </a:p>
          <a:p>
            <a:pPr marL="285750" indent="-285750">
              <a:lnSpc>
                <a:spcPct val="150000"/>
              </a:lnSpc>
              <a:spcBef>
                <a:spcPct val="50000"/>
              </a:spcBef>
              <a:buClr>
                <a:srgbClr val="002060"/>
              </a:buClr>
              <a:buFont typeface="Wingdings" pitchFamily="2" charset="2"/>
              <a:buChar char="§"/>
            </a:pPr>
            <a:r>
              <a:rPr lang="en-US" dirty="0" err="1"/>
              <a:t>Baş</a:t>
            </a:r>
            <a:r>
              <a:rPr lang="en-US" dirty="0"/>
              <a:t> </a:t>
            </a:r>
            <a:r>
              <a:rPr lang="en-US" dirty="0" err="1"/>
              <a:t>mümkün</a:t>
            </a:r>
            <a:r>
              <a:rPr lang="en-US" dirty="0"/>
              <a:t> </a:t>
            </a:r>
            <a:r>
              <a:rPr lang="en-US" dirty="0" err="1"/>
              <a:t>olduğunca</a:t>
            </a:r>
            <a:r>
              <a:rPr lang="en-US" dirty="0"/>
              <a:t> </a:t>
            </a:r>
            <a:r>
              <a:rPr lang="en-US" dirty="0" err="1"/>
              <a:t>geriye</a:t>
            </a:r>
            <a:r>
              <a:rPr lang="en-US" dirty="0"/>
              <a:t> </a:t>
            </a:r>
            <a:r>
              <a:rPr lang="en-US" dirty="0" err="1"/>
              <a:t>doğru</a:t>
            </a:r>
            <a:r>
              <a:rPr lang="en-US" dirty="0"/>
              <a:t> </a:t>
            </a:r>
            <a:r>
              <a:rPr lang="en-US" dirty="0" err="1"/>
              <a:t>eğilmeli</a:t>
            </a:r>
            <a:endParaRPr lang="en-US" dirty="0"/>
          </a:p>
          <a:p>
            <a:pPr marL="285750" indent="-285750">
              <a:lnSpc>
                <a:spcPct val="150000"/>
              </a:lnSpc>
              <a:spcBef>
                <a:spcPct val="50000"/>
              </a:spcBef>
              <a:buClr>
                <a:srgbClr val="002060"/>
              </a:buClr>
              <a:buFont typeface="Wingdings" pitchFamily="2" charset="2"/>
              <a:buChar char="§"/>
            </a:pPr>
            <a:r>
              <a:rPr lang="en-US" dirty="0" err="1"/>
              <a:t>Gerekirse</a:t>
            </a:r>
            <a:r>
              <a:rPr lang="en-US" dirty="0"/>
              <a:t> alt </a:t>
            </a:r>
            <a:r>
              <a:rPr lang="en-US" dirty="0" err="1"/>
              <a:t>çene</a:t>
            </a:r>
            <a:r>
              <a:rPr lang="en-US" dirty="0"/>
              <a:t> </a:t>
            </a:r>
            <a:r>
              <a:rPr lang="en-US" dirty="0" err="1"/>
              <a:t>açılarak</a:t>
            </a:r>
            <a:r>
              <a:rPr lang="en-US" dirty="0"/>
              <a:t> </a:t>
            </a:r>
            <a:r>
              <a:rPr lang="en-US" dirty="0" err="1"/>
              <a:t>nefes</a:t>
            </a:r>
            <a:r>
              <a:rPr lang="en-US" dirty="0"/>
              <a:t> </a:t>
            </a:r>
            <a:r>
              <a:rPr lang="en-US" dirty="0" err="1"/>
              <a:t>alması</a:t>
            </a:r>
            <a:r>
              <a:rPr lang="en-US" dirty="0"/>
              <a:t> </a:t>
            </a:r>
            <a:r>
              <a:rPr lang="en-US" dirty="0" err="1"/>
              <a:t>kolaylaştırılmalı</a:t>
            </a:r>
            <a:endParaRPr lang="en-US" dirty="0"/>
          </a:p>
          <a:p>
            <a:pPr marL="285750" indent="-285750">
              <a:lnSpc>
                <a:spcPct val="150000"/>
              </a:lnSpc>
              <a:spcBef>
                <a:spcPct val="50000"/>
              </a:spcBef>
              <a:buClr>
                <a:srgbClr val="002060"/>
              </a:buClr>
              <a:buFont typeface="Wingdings" pitchFamily="2" charset="2"/>
              <a:buChar char="§"/>
            </a:pPr>
            <a:r>
              <a:rPr lang="en-US" dirty="0" err="1"/>
              <a:t>Kazazede</a:t>
            </a:r>
            <a:r>
              <a:rPr lang="en-US" dirty="0"/>
              <a:t> </a:t>
            </a:r>
            <a:r>
              <a:rPr lang="en-US" dirty="0" err="1"/>
              <a:t>nefes</a:t>
            </a:r>
            <a:r>
              <a:rPr lang="en-US" dirty="0"/>
              <a:t> </a:t>
            </a:r>
            <a:r>
              <a:rPr lang="en-US" dirty="0" err="1"/>
              <a:t>almıyorsa</a:t>
            </a:r>
            <a:r>
              <a:rPr lang="en-US" dirty="0"/>
              <a:t> </a:t>
            </a:r>
            <a:r>
              <a:rPr lang="en-US" dirty="0" err="1"/>
              <a:t>tıbbi</a:t>
            </a:r>
            <a:r>
              <a:rPr lang="en-US" dirty="0"/>
              <a:t> </a:t>
            </a:r>
            <a:r>
              <a:rPr lang="en-US" dirty="0" err="1"/>
              <a:t>yardım</a:t>
            </a:r>
            <a:r>
              <a:rPr lang="en-US" dirty="0"/>
              <a:t> </a:t>
            </a:r>
            <a:r>
              <a:rPr lang="en-US" dirty="0" err="1"/>
              <a:t>gelene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suni </a:t>
            </a:r>
            <a:r>
              <a:rPr lang="en-US" dirty="0" err="1"/>
              <a:t>solunum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kalp</a:t>
            </a:r>
            <a:r>
              <a:rPr lang="en-US" dirty="0"/>
              <a:t> </a:t>
            </a:r>
            <a:r>
              <a:rPr lang="en-US" dirty="0" err="1"/>
              <a:t>masajı</a:t>
            </a:r>
            <a:r>
              <a:rPr lang="en-US" dirty="0"/>
              <a:t> </a:t>
            </a:r>
            <a:r>
              <a:rPr lang="en-US" dirty="0" err="1"/>
              <a:t>yapılmalı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826456"/>
      </p:ext>
    </p:extLst>
  </p:cSld>
  <p:clrMapOvr>
    <a:masterClrMapping/>
  </p:clrMapOvr>
  <p:transition spd="slow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0">
            <a:extLst>
              <a:ext uri="{FF2B5EF4-FFF2-40B4-BE49-F238E27FC236}">
                <a16:creationId xmlns:a16="http://schemas.microsoft.com/office/drawing/2014/main" id="{18FD74D4-C0F3-4E5B-9628-885593F0B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0B3A6B23-1DD0-BF41-A172-E36DDC01105B}"/>
              </a:ext>
            </a:extLst>
          </p:cNvPr>
          <p:cNvSpPr/>
          <p:nvPr/>
        </p:nvSpPr>
        <p:spPr>
          <a:xfrm>
            <a:off x="782650" y="434174"/>
            <a:ext cx="5201461" cy="13466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FF00"/>
              </a:buClr>
              <a:buSzPct val="85000"/>
              <a:defRPr/>
            </a:pPr>
            <a:r>
              <a:rPr lang="en-US" sz="3500" b="1" dirty="0" err="1">
                <a:latin typeface="+mj-lt"/>
                <a:ea typeface="+mj-ea"/>
                <a:cs typeface="+mj-cs"/>
              </a:rPr>
              <a:t>Elektrik</a:t>
            </a:r>
            <a:r>
              <a:rPr lang="en-US" sz="3500" b="1" dirty="0">
                <a:latin typeface="+mj-lt"/>
                <a:ea typeface="+mj-ea"/>
                <a:cs typeface="+mj-cs"/>
              </a:rPr>
              <a:t> </a:t>
            </a:r>
            <a:r>
              <a:rPr lang="en-US" sz="3500" b="1" dirty="0" err="1">
                <a:latin typeface="+mj-lt"/>
                <a:ea typeface="+mj-ea"/>
                <a:cs typeface="+mj-cs"/>
              </a:rPr>
              <a:t>şoku</a:t>
            </a:r>
            <a:r>
              <a:rPr lang="en-US" sz="3500" b="1" dirty="0">
                <a:latin typeface="+mj-lt"/>
                <a:ea typeface="+mj-ea"/>
                <a:cs typeface="+mj-cs"/>
              </a:rPr>
              <a:t> </a:t>
            </a:r>
            <a:r>
              <a:rPr lang="en-US" sz="3500" b="1" dirty="0" err="1">
                <a:latin typeface="+mj-lt"/>
                <a:ea typeface="+mj-ea"/>
                <a:cs typeface="+mj-cs"/>
              </a:rPr>
              <a:t>için</a:t>
            </a:r>
            <a:r>
              <a:rPr lang="en-US" sz="3500" b="1" dirty="0">
                <a:latin typeface="+mj-lt"/>
                <a:ea typeface="+mj-ea"/>
                <a:cs typeface="+mj-cs"/>
              </a:rPr>
              <a:t> ilk </a:t>
            </a:r>
            <a:r>
              <a:rPr lang="en-US" sz="3500" b="1" dirty="0" err="1">
                <a:latin typeface="+mj-lt"/>
                <a:ea typeface="+mj-ea"/>
                <a:cs typeface="+mj-cs"/>
              </a:rPr>
              <a:t>yardım</a:t>
            </a:r>
            <a:endParaRPr lang="en-US" sz="3500" b="1" dirty="0">
              <a:latin typeface="+mj-lt"/>
              <a:ea typeface="+mj-ea"/>
              <a:cs typeface="+mj-cs"/>
            </a:endParaRPr>
          </a:p>
        </p:txBody>
      </p:sp>
      <p:sp>
        <p:nvSpPr>
          <p:cNvPr id="40" name="Rectangle 32">
            <a:extLst>
              <a:ext uri="{FF2B5EF4-FFF2-40B4-BE49-F238E27FC236}">
                <a16:creationId xmlns:a16="http://schemas.microsoft.com/office/drawing/2014/main" id="{E64FA8EC-281F-4A47-AF2E-9F85F2AAB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41782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2 Dikdörtgen"/>
          <p:cNvSpPr>
            <a:spLocks noChangeArrowheads="1"/>
          </p:cNvSpPr>
          <p:nvPr/>
        </p:nvSpPr>
        <p:spPr bwMode="auto">
          <a:xfrm>
            <a:off x="696689" y="1574157"/>
            <a:ext cx="4407745" cy="42524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indent="-228600">
              <a:lnSpc>
                <a:spcPct val="150000"/>
              </a:lnSpc>
              <a:spcAft>
                <a:spcPts val="600"/>
              </a:spcAft>
              <a:buClr>
                <a:srgbClr val="002060"/>
              </a:buClr>
              <a:buSzPct val="85000"/>
              <a:buFont typeface="Arial" panose="020B0604020202020204" pitchFamily="34" charset="0"/>
              <a:buChar char="•"/>
              <a:defRPr/>
            </a:pPr>
            <a:endParaRPr lang="en-US" sz="1600" b="1" u="sng" dirty="0"/>
          </a:p>
          <a:p>
            <a:pPr marL="474300" indent="-228600">
              <a:lnSpc>
                <a:spcPct val="150000"/>
              </a:lnSpc>
              <a:spcAft>
                <a:spcPts val="600"/>
              </a:spcAft>
              <a:buClr>
                <a:srgbClr val="002060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en-US" sz="1600" dirty="0" err="1"/>
              <a:t>Kazazede</a:t>
            </a:r>
            <a:r>
              <a:rPr lang="en-US" sz="1600" dirty="0"/>
              <a:t> </a:t>
            </a:r>
            <a:r>
              <a:rPr lang="en-US" sz="1600" dirty="0" err="1"/>
              <a:t>elektrikle</a:t>
            </a:r>
            <a:r>
              <a:rPr lang="en-US" sz="1600" dirty="0"/>
              <a:t> </a:t>
            </a:r>
            <a:r>
              <a:rPr lang="en-US" sz="1600" dirty="0" err="1"/>
              <a:t>yüklü</a:t>
            </a:r>
            <a:r>
              <a:rPr lang="en-US" sz="1600" dirty="0"/>
              <a:t> </a:t>
            </a:r>
            <a:r>
              <a:rPr lang="en-US" sz="1600" dirty="0" err="1"/>
              <a:t>olduğundan</a:t>
            </a:r>
            <a:r>
              <a:rPr lang="en-US" sz="1600" dirty="0"/>
              <a:t> </a:t>
            </a:r>
            <a:r>
              <a:rPr lang="en-US" sz="1600" dirty="0" err="1"/>
              <a:t>yaklaşmadan</a:t>
            </a:r>
            <a:r>
              <a:rPr lang="en-US" sz="1600" dirty="0"/>
              <a:t> </a:t>
            </a:r>
            <a:r>
              <a:rPr lang="en-US" sz="1600" dirty="0" err="1"/>
              <a:t>önce</a:t>
            </a:r>
            <a:r>
              <a:rPr lang="en-US" sz="1600" dirty="0"/>
              <a:t> ana </a:t>
            </a:r>
            <a:r>
              <a:rPr lang="en-US" sz="1600" dirty="0" err="1"/>
              <a:t>kaynaktan</a:t>
            </a:r>
            <a:r>
              <a:rPr lang="en-US" sz="1600" dirty="0"/>
              <a:t> </a:t>
            </a:r>
            <a:r>
              <a:rPr lang="en-US" sz="1600" b="1" u="sng" dirty="0" err="1"/>
              <a:t>akım</a:t>
            </a:r>
            <a:r>
              <a:rPr lang="en-US" sz="1600" b="1" u="sng" dirty="0"/>
              <a:t> </a:t>
            </a:r>
            <a:r>
              <a:rPr lang="en-US" sz="1600" b="1" u="sng" dirty="0" err="1"/>
              <a:t>kesilmeli</a:t>
            </a:r>
            <a:r>
              <a:rPr lang="en-US" sz="1600" dirty="0"/>
              <a:t> </a:t>
            </a:r>
            <a:r>
              <a:rPr lang="en-US" sz="1600" dirty="0" err="1"/>
              <a:t>veya</a:t>
            </a:r>
            <a:r>
              <a:rPr lang="en-US" sz="1600" dirty="0"/>
              <a:t> </a:t>
            </a:r>
            <a:r>
              <a:rPr lang="en-US" sz="1600" b="1" u="sng" dirty="0" err="1"/>
              <a:t>fiş</a:t>
            </a:r>
            <a:r>
              <a:rPr lang="en-US" sz="1600" b="1" u="sng" dirty="0"/>
              <a:t> </a:t>
            </a:r>
            <a:r>
              <a:rPr lang="en-US" sz="1600" b="1" u="sng" dirty="0" err="1"/>
              <a:t>prizden</a:t>
            </a:r>
            <a:r>
              <a:rPr lang="en-US" sz="1600" b="1" u="sng" dirty="0"/>
              <a:t> </a:t>
            </a:r>
            <a:r>
              <a:rPr lang="en-US" sz="1600" b="1" u="sng" dirty="0" err="1"/>
              <a:t>çıkarılmalıdır</a:t>
            </a:r>
            <a:r>
              <a:rPr lang="en-US" sz="1600" dirty="0"/>
              <a:t> </a:t>
            </a:r>
          </a:p>
          <a:p>
            <a:pPr marL="17100">
              <a:lnSpc>
                <a:spcPct val="150000"/>
              </a:lnSpc>
              <a:spcAft>
                <a:spcPts val="600"/>
              </a:spcAft>
              <a:buClr>
                <a:srgbClr val="002060"/>
              </a:buClr>
              <a:buSzPct val="85000"/>
              <a:defRPr/>
            </a:pPr>
            <a:endParaRPr lang="en-US" sz="1600" dirty="0"/>
          </a:p>
          <a:p>
            <a:pPr marL="474300" indent="-228600">
              <a:lnSpc>
                <a:spcPct val="150000"/>
              </a:lnSpc>
              <a:spcAft>
                <a:spcPts val="600"/>
              </a:spcAft>
              <a:buClr>
                <a:srgbClr val="002060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Bu </a:t>
            </a:r>
            <a:r>
              <a:rPr lang="en-US" sz="1600" dirty="0" err="1"/>
              <a:t>yapılamıyorsa</a:t>
            </a:r>
            <a:r>
              <a:rPr lang="en-US" sz="1600" dirty="0"/>
              <a:t> </a:t>
            </a:r>
            <a:r>
              <a:rPr lang="en-US" sz="1600" dirty="0" err="1"/>
              <a:t>lastik</a:t>
            </a:r>
            <a:r>
              <a:rPr lang="en-US" sz="1600" dirty="0"/>
              <a:t> </a:t>
            </a:r>
            <a:r>
              <a:rPr lang="en-US" sz="1600" dirty="0" err="1"/>
              <a:t>çizme</a:t>
            </a:r>
            <a:r>
              <a:rPr lang="en-US" sz="1600" dirty="0"/>
              <a:t> </a:t>
            </a:r>
            <a:r>
              <a:rPr lang="en-US" sz="1600" dirty="0" err="1"/>
              <a:t>ya</a:t>
            </a:r>
            <a:r>
              <a:rPr lang="en-US" sz="1600" dirty="0"/>
              <a:t> da </a:t>
            </a:r>
            <a:r>
              <a:rPr lang="en-US" sz="1600" dirty="0" err="1"/>
              <a:t>eldivenle</a:t>
            </a:r>
            <a:r>
              <a:rPr lang="en-US" sz="1600" dirty="0"/>
              <a:t> </a:t>
            </a:r>
            <a:r>
              <a:rPr lang="en-US" sz="1600" dirty="0" err="1"/>
              <a:t>ya</a:t>
            </a:r>
            <a:r>
              <a:rPr lang="en-US" sz="1600" dirty="0"/>
              <a:t> da kuru </a:t>
            </a:r>
            <a:r>
              <a:rPr lang="en-US" sz="1600" dirty="0" err="1"/>
              <a:t>bir</a:t>
            </a:r>
            <a:r>
              <a:rPr lang="en-US" sz="1600" dirty="0"/>
              <a:t> </a:t>
            </a:r>
            <a:r>
              <a:rPr lang="en-US" sz="1600" dirty="0" err="1"/>
              <a:t>önlük</a:t>
            </a:r>
            <a:r>
              <a:rPr lang="en-US" sz="1600" dirty="0"/>
              <a:t> </a:t>
            </a:r>
            <a:r>
              <a:rPr lang="en-US" sz="1600" dirty="0" err="1"/>
              <a:t>üzerine</a:t>
            </a:r>
            <a:r>
              <a:rPr lang="en-US" sz="1600" dirty="0"/>
              <a:t> </a:t>
            </a:r>
            <a:r>
              <a:rPr lang="en-US" sz="1600" dirty="0" err="1"/>
              <a:t>basarak</a:t>
            </a:r>
            <a:r>
              <a:rPr lang="en-US" sz="1600" dirty="0"/>
              <a:t> </a:t>
            </a:r>
            <a:r>
              <a:rPr lang="en-US" sz="1600" dirty="0" err="1"/>
              <a:t>kazazedeye</a:t>
            </a:r>
            <a:r>
              <a:rPr lang="en-US" sz="1600" dirty="0"/>
              <a:t> </a:t>
            </a:r>
            <a:r>
              <a:rPr lang="en-US" sz="1600" dirty="0" err="1"/>
              <a:t>yaklaşılmalıdır</a:t>
            </a:r>
            <a:r>
              <a:rPr lang="en-US" sz="1600" dirty="0"/>
              <a:t>. </a:t>
            </a:r>
          </a:p>
          <a:p>
            <a:pPr marL="474300" indent="-228600">
              <a:lnSpc>
                <a:spcPct val="150000"/>
              </a:lnSpc>
              <a:spcAft>
                <a:spcPts val="600"/>
              </a:spcAft>
              <a:buClr>
                <a:srgbClr val="002060"/>
              </a:buClr>
              <a:buSzPct val="85000"/>
              <a:buFont typeface="Arial" panose="020B0604020202020204" pitchFamily="34" charset="0"/>
              <a:buChar char="•"/>
              <a:defRPr/>
            </a:pPr>
            <a:endParaRPr lang="en-US" sz="1600" dirty="0"/>
          </a:p>
          <a:p>
            <a:pPr marL="474300" indent="-228600">
              <a:lnSpc>
                <a:spcPct val="150000"/>
              </a:lnSpc>
              <a:spcAft>
                <a:spcPts val="600"/>
              </a:spcAft>
              <a:buClr>
                <a:srgbClr val="002060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en-US" sz="1600" dirty="0" err="1"/>
              <a:t>Elektrik</a:t>
            </a:r>
            <a:r>
              <a:rPr lang="en-US" sz="1600" dirty="0"/>
              <a:t> </a:t>
            </a:r>
            <a:r>
              <a:rPr lang="en-US" sz="1600" dirty="0" err="1"/>
              <a:t>cereyanı</a:t>
            </a:r>
            <a:r>
              <a:rPr lang="en-US" sz="1600" dirty="0"/>
              <a:t> </a:t>
            </a:r>
            <a:r>
              <a:rPr lang="en-US" sz="1600" dirty="0" err="1"/>
              <a:t>ile</a:t>
            </a:r>
            <a:r>
              <a:rPr lang="en-US" sz="1600" dirty="0"/>
              <a:t> </a:t>
            </a:r>
            <a:r>
              <a:rPr lang="en-US" sz="1600" dirty="0" err="1"/>
              <a:t>temas</a:t>
            </a:r>
            <a:r>
              <a:rPr lang="en-US" sz="1600" dirty="0"/>
              <a:t> </a:t>
            </a:r>
            <a:r>
              <a:rPr lang="en-US" sz="1600" dirty="0" err="1"/>
              <a:t>kesildikten</a:t>
            </a:r>
            <a:r>
              <a:rPr lang="en-US" sz="1600" dirty="0"/>
              <a:t> </a:t>
            </a:r>
            <a:r>
              <a:rPr lang="en-US" sz="1600" dirty="0" err="1"/>
              <a:t>sonra</a:t>
            </a:r>
            <a:r>
              <a:rPr lang="en-US" sz="1600" dirty="0"/>
              <a:t> </a:t>
            </a:r>
            <a:r>
              <a:rPr lang="en-US" sz="1600" dirty="0" err="1"/>
              <a:t>temiz</a:t>
            </a:r>
            <a:r>
              <a:rPr lang="en-US" sz="1600" dirty="0"/>
              <a:t> </a:t>
            </a:r>
            <a:r>
              <a:rPr lang="en-US" sz="1600" dirty="0" err="1"/>
              <a:t>havada</a:t>
            </a:r>
            <a:r>
              <a:rPr lang="en-US" sz="1600" dirty="0"/>
              <a:t> suni </a:t>
            </a:r>
            <a:r>
              <a:rPr lang="en-US" sz="1600" dirty="0" err="1"/>
              <a:t>teneffüs</a:t>
            </a:r>
            <a:r>
              <a:rPr lang="en-US" sz="1600" dirty="0"/>
              <a:t> </a:t>
            </a:r>
            <a:r>
              <a:rPr lang="en-US" sz="1600" dirty="0" err="1"/>
              <a:t>yaptırılmalı</a:t>
            </a:r>
            <a:r>
              <a:rPr lang="en-US" sz="1600" dirty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yakın</a:t>
            </a:r>
            <a:r>
              <a:rPr lang="en-US" sz="1600" dirty="0"/>
              <a:t> </a:t>
            </a:r>
            <a:r>
              <a:rPr lang="en-US" sz="1600" dirty="0" err="1"/>
              <a:t>hastaneye</a:t>
            </a:r>
            <a:r>
              <a:rPr lang="en-US" sz="1600" dirty="0"/>
              <a:t> </a:t>
            </a:r>
            <a:r>
              <a:rPr lang="en-US" sz="1600" dirty="0" err="1"/>
              <a:t>götürülmelidir</a:t>
            </a:r>
            <a:r>
              <a:rPr lang="en-US" sz="1600" dirty="0"/>
              <a:t>. 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01A4CE5D-86AF-724B-B3D6-D9F4461BB8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r="31504" b="-1"/>
          <a:stretch/>
        </p:blipFill>
        <p:spPr>
          <a:xfrm>
            <a:off x="5456029" y="2399100"/>
            <a:ext cx="2669893" cy="2786171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698935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Freeform: Shape 11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3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Başlık 1"/>
          <p:cNvSpPr txBox="1">
            <a:spLocks/>
          </p:cNvSpPr>
          <p:nvPr/>
        </p:nvSpPr>
        <p:spPr>
          <a:xfrm>
            <a:off x="628650" y="253397"/>
            <a:ext cx="7886700" cy="12732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kern="1200" cap="none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Ciddi</a:t>
            </a:r>
            <a:r>
              <a:rPr lang="en-US" b="1" kern="1200" cap="none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cap="none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Yaralanma</a:t>
            </a:r>
            <a:r>
              <a:rPr lang="en-US" b="1" kern="1200" cap="none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/</a:t>
            </a:r>
            <a:r>
              <a:rPr lang="en-US" b="1" kern="1200" cap="none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Kanamalar</a:t>
            </a:r>
            <a:endParaRPr lang="en-US" b="1" kern="1200" cap="none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628650" y="1958919"/>
            <a:ext cx="8029213" cy="4379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342900">
              <a:lnSpc>
                <a:spcPct val="150000"/>
              </a:lnSpc>
              <a:spcBef>
                <a:spcPct val="50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700" b="0" dirty="0" err="1"/>
              <a:t>Hemen</a:t>
            </a:r>
            <a:r>
              <a:rPr lang="en-US" sz="1700" b="0" dirty="0"/>
              <a:t> </a:t>
            </a:r>
            <a:r>
              <a:rPr lang="en-US" sz="1700" b="0" dirty="0" err="1"/>
              <a:t>tıbbi</a:t>
            </a:r>
            <a:r>
              <a:rPr lang="en-US" sz="1700" b="0" dirty="0"/>
              <a:t> </a:t>
            </a:r>
            <a:r>
              <a:rPr lang="en-US" sz="1700" b="0" dirty="0" err="1"/>
              <a:t>yardım</a:t>
            </a:r>
            <a:r>
              <a:rPr lang="en-US" sz="1700" b="0" dirty="0"/>
              <a:t> </a:t>
            </a:r>
            <a:r>
              <a:rPr lang="en-US" sz="1700" b="0" dirty="0" err="1"/>
              <a:t>istenmeli</a:t>
            </a:r>
            <a:endParaRPr lang="en-US" sz="1700" b="0" dirty="0"/>
          </a:p>
          <a:p>
            <a:pPr marL="114300" indent="-342900">
              <a:lnSpc>
                <a:spcPct val="150000"/>
              </a:lnSpc>
              <a:spcBef>
                <a:spcPct val="50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700" b="0" dirty="0" err="1"/>
              <a:t>Kazazede</a:t>
            </a:r>
            <a:r>
              <a:rPr lang="en-US" sz="1700" b="0" dirty="0"/>
              <a:t> </a:t>
            </a:r>
            <a:r>
              <a:rPr lang="en-US" sz="1700" b="0" dirty="0" err="1"/>
              <a:t>yatırılmalı</a:t>
            </a:r>
            <a:r>
              <a:rPr lang="en-US" sz="1700" b="0" dirty="0"/>
              <a:t> </a:t>
            </a:r>
            <a:r>
              <a:rPr lang="en-US" sz="1700" b="0" dirty="0" err="1"/>
              <a:t>ve</a:t>
            </a:r>
            <a:r>
              <a:rPr lang="en-US" sz="1700" b="0" dirty="0"/>
              <a:t> </a:t>
            </a:r>
            <a:r>
              <a:rPr lang="en-US" sz="1700" b="0" dirty="0" err="1"/>
              <a:t>sakinleştirilmeli</a:t>
            </a:r>
            <a:endParaRPr lang="en-US" sz="1700" b="0" dirty="0"/>
          </a:p>
          <a:p>
            <a:pPr marL="114300" indent="-342900">
              <a:lnSpc>
                <a:spcPct val="150000"/>
              </a:lnSpc>
              <a:spcBef>
                <a:spcPct val="50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700" b="0" u="sng" dirty="0" err="1"/>
              <a:t>Vücuduna</a:t>
            </a:r>
            <a:r>
              <a:rPr lang="en-US" sz="1700" b="0" u="sng" dirty="0"/>
              <a:t> </a:t>
            </a:r>
            <a:r>
              <a:rPr lang="en-US" sz="1700" b="0" u="sng" dirty="0" err="1"/>
              <a:t>saplanmış</a:t>
            </a:r>
            <a:r>
              <a:rPr lang="en-US" sz="1700" b="0" u="sng" dirty="0"/>
              <a:t> </a:t>
            </a:r>
            <a:r>
              <a:rPr lang="en-US" sz="1700" b="0" u="sng" dirty="0" err="1"/>
              <a:t>olan</a:t>
            </a:r>
            <a:r>
              <a:rPr lang="en-US" sz="1700" b="0" u="sng" dirty="0"/>
              <a:t> </a:t>
            </a:r>
            <a:r>
              <a:rPr lang="en-US" sz="1700" b="0" u="sng" dirty="0" err="1"/>
              <a:t>nesneler</a:t>
            </a:r>
            <a:r>
              <a:rPr lang="en-US" sz="1700" b="0" u="sng" dirty="0"/>
              <a:t> </a:t>
            </a:r>
            <a:r>
              <a:rPr lang="en-US" sz="1700" b="0" u="sng" dirty="0" err="1"/>
              <a:t>kesinlikle</a:t>
            </a:r>
            <a:r>
              <a:rPr lang="en-US" sz="1700" b="0" u="sng" dirty="0"/>
              <a:t> </a:t>
            </a:r>
            <a:r>
              <a:rPr lang="en-US" sz="1700" b="0" u="sng" dirty="0" err="1"/>
              <a:t>çıkarılmamalı</a:t>
            </a:r>
            <a:endParaRPr lang="en-US" sz="1700" b="0" u="sng" dirty="0"/>
          </a:p>
          <a:p>
            <a:pPr marL="114300" indent="-342900">
              <a:lnSpc>
                <a:spcPct val="150000"/>
              </a:lnSpc>
              <a:spcBef>
                <a:spcPct val="50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700" b="0" dirty="0" err="1"/>
              <a:t>Kanamayı</a:t>
            </a:r>
            <a:r>
              <a:rPr lang="en-US" sz="1700" b="0" dirty="0"/>
              <a:t> </a:t>
            </a:r>
            <a:r>
              <a:rPr lang="en-US" sz="1700" b="0" dirty="0" err="1"/>
              <a:t>durdurabilmek</a:t>
            </a:r>
            <a:r>
              <a:rPr lang="en-US" sz="1700" b="0" dirty="0"/>
              <a:t> </a:t>
            </a:r>
            <a:r>
              <a:rPr lang="en-US" sz="1700" b="0" dirty="0" err="1"/>
              <a:t>ya</a:t>
            </a:r>
            <a:r>
              <a:rPr lang="en-US" sz="1700" b="0" dirty="0"/>
              <a:t> da </a:t>
            </a:r>
            <a:r>
              <a:rPr lang="en-US" sz="1700" b="0" dirty="0" err="1"/>
              <a:t>en</a:t>
            </a:r>
            <a:r>
              <a:rPr lang="en-US" sz="1700" b="0" dirty="0"/>
              <a:t> </a:t>
            </a:r>
            <a:r>
              <a:rPr lang="en-US" sz="1700" b="0" dirty="0" err="1"/>
              <a:t>azından</a:t>
            </a:r>
            <a:r>
              <a:rPr lang="en-US" sz="1700" b="0" dirty="0"/>
              <a:t> </a:t>
            </a:r>
            <a:r>
              <a:rPr lang="en-US" sz="1700" b="0" dirty="0" err="1"/>
              <a:t>yavaşlatabilmek</a:t>
            </a:r>
            <a:r>
              <a:rPr lang="en-US" sz="1700" b="0" dirty="0"/>
              <a:t> </a:t>
            </a:r>
            <a:r>
              <a:rPr lang="en-US" sz="1700" b="0" dirty="0" err="1"/>
              <a:t>için</a:t>
            </a:r>
            <a:r>
              <a:rPr lang="en-US" sz="1700" b="0" dirty="0"/>
              <a:t> </a:t>
            </a:r>
            <a:r>
              <a:rPr lang="en-US" sz="1700" b="0" dirty="0" err="1"/>
              <a:t>steril</a:t>
            </a:r>
            <a:r>
              <a:rPr lang="en-US" sz="1700" b="0" dirty="0"/>
              <a:t> </a:t>
            </a:r>
            <a:r>
              <a:rPr lang="en-US" sz="1700" b="0" dirty="0" err="1"/>
              <a:t>bir</a:t>
            </a:r>
            <a:r>
              <a:rPr lang="en-US" sz="1700" b="0" dirty="0"/>
              <a:t> </a:t>
            </a:r>
            <a:r>
              <a:rPr lang="en-US" sz="1700" b="0" dirty="0" err="1"/>
              <a:t>bandaj</a:t>
            </a:r>
            <a:r>
              <a:rPr lang="en-US" sz="1700" b="0" dirty="0"/>
              <a:t> </a:t>
            </a:r>
            <a:r>
              <a:rPr lang="en-US" sz="1700" b="0" dirty="0" err="1"/>
              <a:t>veya</a:t>
            </a:r>
            <a:r>
              <a:rPr lang="en-US" sz="1700" b="0" dirty="0"/>
              <a:t> </a:t>
            </a:r>
            <a:r>
              <a:rPr lang="en-US" sz="1700" b="0" dirty="0" err="1"/>
              <a:t>temiz</a:t>
            </a:r>
            <a:r>
              <a:rPr lang="en-US" sz="1700" b="0" dirty="0"/>
              <a:t> </a:t>
            </a:r>
            <a:r>
              <a:rPr lang="en-US" sz="1700" b="0" dirty="0" err="1"/>
              <a:t>bir</a:t>
            </a:r>
            <a:r>
              <a:rPr lang="en-US" sz="1700" b="0" dirty="0"/>
              <a:t> bez </a:t>
            </a:r>
            <a:r>
              <a:rPr lang="en-US" sz="1700" b="0" dirty="0" err="1"/>
              <a:t>ile</a:t>
            </a:r>
            <a:r>
              <a:rPr lang="en-US" sz="1700" b="0" dirty="0"/>
              <a:t> </a:t>
            </a:r>
            <a:r>
              <a:rPr lang="en-US" sz="1700" b="0" dirty="0" err="1"/>
              <a:t>yara</a:t>
            </a:r>
            <a:r>
              <a:rPr lang="en-US" sz="1700" b="0" dirty="0"/>
              <a:t> </a:t>
            </a:r>
            <a:r>
              <a:rPr lang="en-US" sz="1700" b="0" dirty="0" err="1"/>
              <a:t>üzerine</a:t>
            </a:r>
            <a:r>
              <a:rPr lang="en-US" sz="1700" b="0" dirty="0"/>
              <a:t> </a:t>
            </a:r>
            <a:r>
              <a:rPr lang="en-US" sz="1700" b="0" dirty="0" err="1"/>
              <a:t>baskı</a:t>
            </a:r>
            <a:r>
              <a:rPr lang="en-US" sz="1700" b="0" dirty="0"/>
              <a:t> </a:t>
            </a:r>
            <a:r>
              <a:rPr lang="en-US" sz="1700" b="0" dirty="0" err="1"/>
              <a:t>uygulanmalı</a:t>
            </a:r>
            <a:r>
              <a:rPr lang="en-US" sz="1700" b="0" dirty="0"/>
              <a:t>. </a:t>
            </a:r>
            <a:r>
              <a:rPr lang="en-US" sz="1700" b="0" u="sng" dirty="0"/>
              <a:t>Yara </a:t>
            </a:r>
            <a:r>
              <a:rPr lang="en-US" sz="1700" b="0" u="sng" dirty="0" err="1"/>
              <a:t>mümkünse</a:t>
            </a:r>
            <a:r>
              <a:rPr lang="en-US" sz="1700" b="0" u="sng" dirty="0"/>
              <a:t> </a:t>
            </a:r>
            <a:r>
              <a:rPr lang="en-US" sz="1700" b="0" u="sng" dirty="0" err="1"/>
              <a:t>kalp</a:t>
            </a:r>
            <a:r>
              <a:rPr lang="en-US" sz="1700" b="0" u="sng" dirty="0"/>
              <a:t> </a:t>
            </a:r>
            <a:r>
              <a:rPr lang="en-US" sz="1700" b="0" u="sng" dirty="0" err="1"/>
              <a:t>seviyesinin</a:t>
            </a:r>
            <a:r>
              <a:rPr lang="en-US" sz="1700" b="0" u="sng" dirty="0"/>
              <a:t> </a:t>
            </a:r>
            <a:r>
              <a:rPr lang="en-US" sz="1700" b="0" u="sng" dirty="0" err="1"/>
              <a:t>üstünde</a:t>
            </a:r>
            <a:r>
              <a:rPr lang="en-US" sz="1700" b="0" u="sng" dirty="0"/>
              <a:t> </a:t>
            </a:r>
            <a:r>
              <a:rPr lang="en-US" sz="1700" b="0" u="sng" dirty="0" err="1"/>
              <a:t>tutulmalı</a:t>
            </a:r>
            <a:endParaRPr lang="en-US" sz="1700" b="0" u="sng" dirty="0"/>
          </a:p>
          <a:p>
            <a:pPr marL="114300" indent="-342900">
              <a:lnSpc>
                <a:spcPct val="150000"/>
              </a:lnSpc>
              <a:spcBef>
                <a:spcPct val="50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700" b="0" dirty="0" err="1"/>
              <a:t>Eğer</a:t>
            </a:r>
            <a:r>
              <a:rPr lang="en-US" sz="1700" b="0" dirty="0"/>
              <a:t> </a:t>
            </a:r>
            <a:r>
              <a:rPr lang="en-US" sz="1700" b="0" dirty="0" err="1"/>
              <a:t>kanama</a:t>
            </a:r>
            <a:r>
              <a:rPr lang="en-US" sz="1700" b="0" dirty="0"/>
              <a:t> </a:t>
            </a:r>
            <a:r>
              <a:rPr lang="en-US" sz="1700" b="0" dirty="0" err="1"/>
              <a:t>çok</a:t>
            </a:r>
            <a:r>
              <a:rPr lang="en-US" sz="1700" b="0" dirty="0"/>
              <a:t> </a:t>
            </a:r>
            <a:r>
              <a:rPr lang="en-US" sz="1700" b="0" dirty="0" err="1"/>
              <a:t>şiddetli</a:t>
            </a:r>
            <a:r>
              <a:rPr lang="en-US" sz="1700" b="0" dirty="0"/>
              <a:t> </a:t>
            </a:r>
            <a:r>
              <a:rPr lang="en-US" sz="1700" b="0" dirty="0" err="1"/>
              <a:t>ise</a:t>
            </a:r>
            <a:r>
              <a:rPr lang="en-US" sz="1700" b="0" dirty="0"/>
              <a:t> </a:t>
            </a:r>
            <a:r>
              <a:rPr lang="en-US" sz="1700" b="0" dirty="0" err="1"/>
              <a:t>kazazede</a:t>
            </a:r>
            <a:r>
              <a:rPr lang="en-US" sz="1700" b="0" dirty="0"/>
              <a:t> </a:t>
            </a:r>
            <a:r>
              <a:rPr lang="en-US" sz="1700" b="0" dirty="0" err="1"/>
              <a:t>bir</a:t>
            </a:r>
            <a:r>
              <a:rPr lang="en-US" sz="1700" b="0" dirty="0"/>
              <a:t> </a:t>
            </a:r>
            <a:r>
              <a:rPr lang="en-US" sz="1700" b="0" dirty="0" err="1"/>
              <a:t>battaniye</a:t>
            </a:r>
            <a:r>
              <a:rPr lang="en-US" sz="1700" b="0" dirty="0"/>
              <a:t> </a:t>
            </a:r>
            <a:r>
              <a:rPr lang="en-US" sz="1700" b="0" dirty="0" err="1"/>
              <a:t>ile</a:t>
            </a:r>
            <a:r>
              <a:rPr lang="en-US" sz="1700" b="0" dirty="0"/>
              <a:t> </a:t>
            </a:r>
            <a:r>
              <a:rPr lang="en-US" sz="1700" b="0" dirty="0" err="1"/>
              <a:t>sarılmalı</a:t>
            </a:r>
            <a:r>
              <a:rPr lang="en-US" sz="1700" b="0" dirty="0"/>
              <a:t> </a:t>
            </a:r>
            <a:r>
              <a:rPr lang="en-US" sz="1700" b="0" dirty="0" err="1"/>
              <a:t>ve</a:t>
            </a:r>
            <a:r>
              <a:rPr lang="en-US" sz="1700" b="0" dirty="0"/>
              <a:t> </a:t>
            </a:r>
            <a:r>
              <a:rPr lang="en-US" sz="1700" b="0" dirty="0" err="1"/>
              <a:t>bacakları</a:t>
            </a:r>
            <a:r>
              <a:rPr lang="en-US" sz="1700" b="0" dirty="0"/>
              <a:t> </a:t>
            </a:r>
            <a:r>
              <a:rPr lang="en-US" sz="1700" b="0" dirty="0" err="1"/>
              <a:t>bir</a:t>
            </a:r>
            <a:r>
              <a:rPr lang="en-US" sz="1700" b="0" dirty="0"/>
              <a:t> </a:t>
            </a:r>
            <a:r>
              <a:rPr lang="en-US" sz="1700" b="0" dirty="0" err="1"/>
              <a:t>ayak</a:t>
            </a:r>
            <a:r>
              <a:rPr lang="en-US" sz="1700" b="0" dirty="0"/>
              <a:t> </a:t>
            </a:r>
            <a:r>
              <a:rPr lang="en-US" sz="1700" b="0" dirty="0" err="1"/>
              <a:t>boyu</a:t>
            </a:r>
            <a:r>
              <a:rPr lang="en-US" sz="1700" b="0" dirty="0"/>
              <a:t> </a:t>
            </a:r>
            <a:r>
              <a:rPr lang="en-US" sz="1700" b="0" dirty="0" err="1"/>
              <a:t>havaya</a:t>
            </a:r>
            <a:r>
              <a:rPr lang="en-US" sz="1700" b="0" dirty="0"/>
              <a:t> </a:t>
            </a:r>
            <a:r>
              <a:rPr lang="en-US" sz="1700" b="0" dirty="0" err="1"/>
              <a:t>kaldırılmalı</a:t>
            </a:r>
            <a:r>
              <a:rPr lang="en-US" sz="1700" b="0" dirty="0"/>
              <a:t> </a:t>
            </a:r>
          </a:p>
          <a:p>
            <a:pPr marL="114300" indent="-342900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US" sz="1700" b="0" dirty="0"/>
          </a:p>
        </p:txBody>
      </p:sp>
    </p:spTree>
    <p:extLst>
      <p:ext uri="{BB962C8B-B14F-4D97-AF65-F5344CB8AC3E}">
        <p14:creationId xmlns:p14="http://schemas.microsoft.com/office/powerpoint/2010/main" val="1511817532"/>
      </p:ext>
    </p:extLst>
  </p:cSld>
  <p:clrMapOvr>
    <a:masterClrMapping/>
  </p:clrMapOvr>
  <p:transition spd="slow">
    <p:randomBar dir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28">
            <a:extLst>
              <a:ext uri="{FF2B5EF4-FFF2-40B4-BE49-F238E27FC236}">
                <a16:creationId xmlns:a16="http://schemas.microsoft.com/office/drawing/2014/main" id="{72B886CF-D3D5-4CDE-A0D0-35994223D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30">
            <a:extLst>
              <a:ext uri="{FF2B5EF4-FFF2-40B4-BE49-F238E27FC236}">
                <a16:creationId xmlns:a16="http://schemas.microsoft.com/office/drawing/2014/main" id="{C3E975A9-E5F4-41D1-8B17-BBC67C713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41782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1FE0689-A7DE-FE4E-9299-3785C0CA38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6"/>
          <a:stretch/>
        </p:blipFill>
        <p:spPr>
          <a:xfrm>
            <a:off x="1021613" y="980776"/>
            <a:ext cx="3083400" cy="2196216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490A50B-5BAB-4A49-8B15-217E5E291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42" y="4004455"/>
            <a:ext cx="3083400" cy="1541700"/>
          </a:xfrm>
          <a:prstGeom prst="rect">
            <a:avLst/>
          </a:prstGeom>
        </p:spPr>
      </p:pic>
      <p:sp>
        <p:nvSpPr>
          <p:cNvPr id="46" name="Rectangle 32">
            <a:extLst>
              <a:ext uri="{FF2B5EF4-FFF2-40B4-BE49-F238E27FC236}">
                <a16:creationId xmlns:a16="http://schemas.microsoft.com/office/drawing/2014/main" id="{3ED4DDBF-257C-4116-AECA-9F2940B66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0808" y="891540"/>
            <a:ext cx="4573192" cy="50711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ikdörtgen 3"/>
          <p:cNvSpPr/>
          <p:nvPr/>
        </p:nvSpPr>
        <p:spPr>
          <a:xfrm>
            <a:off x="4186036" y="601884"/>
            <a:ext cx="4729705" cy="54664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 err="1"/>
              <a:t>Bayılma</a:t>
            </a:r>
            <a:r>
              <a:rPr lang="en-US" sz="1400" b="1" dirty="0"/>
              <a:t>; </a:t>
            </a:r>
            <a:r>
              <a:rPr lang="en-US" sz="1400" b="1" dirty="0" err="1"/>
              <a:t>kısa</a:t>
            </a:r>
            <a:r>
              <a:rPr lang="en-US" sz="1400" b="1" dirty="0"/>
              <a:t> </a:t>
            </a:r>
            <a:r>
              <a:rPr lang="en-US" sz="1400" b="1" dirty="0" err="1"/>
              <a:t>süreli</a:t>
            </a:r>
            <a:r>
              <a:rPr lang="en-US" sz="1400" b="1" dirty="0"/>
              <a:t> </a:t>
            </a:r>
            <a:r>
              <a:rPr lang="en-US" sz="1400" b="1" dirty="0" err="1"/>
              <a:t>bilinç</a:t>
            </a:r>
            <a:r>
              <a:rPr lang="en-US" sz="1400" b="1" dirty="0"/>
              <a:t> </a:t>
            </a:r>
            <a:r>
              <a:rPr lang="en-US" sz="1400" b="1" dirty="0" err="1"/>
              <a:t>kayıplarıdır</a:t>
            </a:r>
            <a:r>
              <a:rPr lang="en-US" sz="1400" b="1" dirty="0"/>
              <a:t>!</a:t>
            </a: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Nedeni</a:t>
            </a:r>
            <a:r>
              <a:rPr lang="en-US" sz="1400" dirty="0"/>
              <a:t> </a:t>
            </a:r>
            <a:r>
              <a:rPr lang="en-US" sz="1400" b="1" dirty="0" err="1"/>
              <a:t>kan</a:t>
            </a:r>
            <a:r>
              <a:rPr lang="en-US" sz="1400" b="1" dirty="0"/>
              <a:t> </a:t>
            </a:r>
            <a:r>
              <a:rPr lang="en-US" sz="1400" b="1" dirty="0" err="1"/>
              <a:t>basıncının</a:t>
            </a:r>
            <a:r>
              <a:rPr lang="en-US" sz="1400" b="1" dirty="0"/>
              <a:t> </a:t>
            </a:r>
            <a:r>
              <a:rPr lang="en-US" sz="1400" b="1" dirty="0" err="1"/>
              <a:t>düşmesi</a:t>
            </a:r>
            <a:r>
              <a:rPr lang="en-US" sz="1400" b="1" dirty="0"/>
              <a:t>, </a:t>
            </a:r>
            <a:r>
              <a:rPr lang="en-US" sz="1400" b="1" dirty="0" err="1"/>
              <a:t>açlık</a:t>
            </a:r>
            <a:r>
              <a:rPr lang="en-US" sz="1400" b="1" dirty="0"/>
              <a:t>, </a:t>
            </a:r>
            <a:r>
              <a:rPr lang="en-US" sz="1400" b="1" dirty="0" err="1"/>
              <a:t>havasız</a:t>
            </a:r>
            <a:r>
              <a:rPr lang="en-US" sz="1400" b="1" dirty="0"/>
              <a:t> </a:t>
            </a:r>
            <a:r>
              <a:rPr lang="en-US" sz="1400" b="1" dirty="0" err="1"/>
              <a:t>kalma</a:t>
            </a:r>
            <a:r>
              <a:rPr lang="en-US" sz="1400" b="1" dirty="0"/>
              <a:t>, </a:t>
            </a:r>
            <a:r>
              <a:rPr lang="en-US" sz="1400" b="1" dirty="0" err="1"/>
              <a:t>aşırı</a:t>
            </a:r>
            <a:r>
              <a:rPr lang="en-US" sz="1400" b="1" dirty="0"/>
              <a:t> </a:t>
            </a:r>
            <a:r>
              <a:rPr lang="en-US" sz="1400" b="1" dirty="0" err="1"/>
              <a:t>sevinç</a:t>
            </a:r>
            <a:r>
              <a:rPr lang="en-US" sz="1400" b="1" dirty="0"/>
              <a:t> </a:t>
            </a:r>
            <a:r>
              <a:rPr lang="en-US" sz="1400" b="1" dirty="0" err="1"/>
              <a:t>ya</a:t>
            </a:r>
            <a:r>
              <a:rPr lang="en-US" sz="1400" b="1" dirty="0"/>
              <a:t> da </a:t>
            </a:r>
            <a:r>
              <a:rPr lang="en-US" sz="1400" b="1" dirty="0" err="1"/>
              <a:t>aşırı</a:t>
            </a:r>
            <a:r>
              <a:rPr lang="en-US" sz="1400" b="1" dirty="0"/>
              <a:t> </a:t>
            </a:r>
            <a:r>
              <a:rPr lang="en-US" sz="1400" b="1" dirty="0" err="1"/>
              <a:t>üzüntü</a:t>
            </a:r>
            <a:r>
              <a:rPr lang="en-US" sz="1400" dirty="0"/>
              <a:t> </a:t>
            </a:r>
            <a:r>
              <a:rPr lang="en-US" sz="1400" dirty="0" err="1"/>
              <a:t>gibi</a:t>
            </a:r>
            <a:r>
              <a:rPr lang="en-US" sz="1400" dirty="0"/>
              <a:t> </a:t>
            </a:r>
            <a:r>
              <a:rPr lang="en-US" sz="1400" dirty="0" err="1"/>
              <a:t>duygusal</a:t>
            </a:r>
            <a:r>
              <a:rPr lang="en-US" sz="1400" dirty="0"/>
              <a:t> </a:t>
            </a:r>
            <a:r>
              <a:rPr lang="en-US" sz="1400" dirty="0" err="1"/>
              <a:t>durumdaki</a:t>
            </a:r>
            <a:r>
              <a:rPr lang="en-US" sz="1400" dirty="0"/>
              <a:t> ani </a:t>
            </a:r>
            <a:r>
              <a:rPr lang="en-US" sz="1400" dirty="0" err="1"/>
              <a:t>değişiklikler</a:t>
            </a:r>
            <a:r>
              <a:rPr lang="en-US" sz="1400" dirty="0"/>
              <a:t> </a:t>
            </a:r>
            <a:r>
              <a:rPr lang="en-US" sz="1400" dirty="0" err="1"/>
              <a:t>olabilir</a:t>
            </a:r>
            <a:r>
              <a:rPr lang="en-US" sz="1400" dirty="0"/>
              <a:t>. </a:t>
            </a: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Bayılma</a:t>
            </a:r>
            <a:r>
              <a:rPr lang="en-US" sz="1400" dirty="0"/>
              <a:t> </a:t>
            </a:r>
            <a:r>
              <a:rPr lang="en-US" sz="1400" dirty="0" err="1"/>
              <a:t>durumlarında</a:t>
            </a:r>
            <a:r>
              <a:rPr lang="en-US" sz="1400" dirty="0"/>
              <a:t> </a:t>
            </a:r>
            <a:r>
              <a:rPr lang="en-US" sz="1400" dirty="0" err="1"/>
              <a:t>önce</a:t>
            </a:r>
            <a:r>
              <a:rPr lang="en-US" sz="1400" dirty="0"/>
              <a:t> </a:t>
            </a:r>
            <a:r>
              <a:rPr lang="en-US" sz="1400" dirty="0" err="1"/>
              <a:t>hastanın</a:t>
            </a:r>
            <a:r>
              <a:rPr lang="en-US" sz="1400" dirty="0"/>
              <a:t> </a:t>
            </a:r>
            <a:r>
              <a:rPr lang="en-US" sz="1400" dirty="0" err="1"/>
              <a:t>nabız</a:t>
            </a:r>
            <a:r>
              <a:rPr lang="en-US" sz="1400" dirty="0"/>
              <a:t> </a:t>
            </a:r>
            <a:r>
              <a:rPr lang="en-US" sz="1400" dirty="0" err="1"/>
              <a:t>ve</a:t>
            </a:r>
            <a:r>
              <a:rPr lang="en-US" sz="1400" dirty="0"/>
              <a:t> </a:t>
            </a:r>
            <a:r>
              <a:rPr lang="en-US" sz="1400" dirty="0" err="1"/>
              <a:t>solunum</a:t>
            </a:r>
            <a:r>
              <a:rPr lang="en-US" sz="1400" dirty="0"/>
              <a:t> </a:t>
            </a:r>
            <a:r>
              <a:rPr lang="en-US" sz="1400" dirty="0" err="1"/>
              <a:t>kontrolünün</a:t>
            </a:r>
            <a:r>
              <a:rPr lang="en-US" sz="1400" dirty="0"/>
              <a:t> </a:t>
            </a:r>
            <a:r>
              <a:rPr lang="en-US" sz="1400" dirty="0" err="1"/>
              <a:t>yapılması</a:t>
            </a:r>
            <a:r>
              <a:rPr lang="en-US" sz="1400" dirty="0"/>
              <a:t> </a:t>
            </a:r>
            <a:r>
              <a:rPr lang="en-US" sz="1400" dirty="0" err="1"/>
              <a:t>gerekir</a:t>
            </a:r>
            <a:r>
              <a:rPr lang="en-US" sz="1400" dirty="0"/>
              <a:t>. 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Hastanın</a:t>
            </a:r>
            <a:r>
              <a:rPr lang="en-US" sz="1400" dirty="0"/>
              <a:t> </a:t>
            </a:r>
            <a:r>
              <a:rPr lang="en-US" sz="1400" dirty="0" err="1"/>
              <a:t>nabzı</a:t>
            </a:r>
            <a:r>
              <a:rPr lang="en-US" sz="1400" dirty="0"/>
              <a:t> </a:t>
            </a:r>
            <a:r>
              <a:rPr lang="en-US" sz="1400" dirty="0" err="1"/>
              <a:t>ve</a:t>
            </a:r>
            <a:r>
              <a:rPr lang="en-US" sz="1400" dirty="0"/>
              <a:t> </a:t>
            </a:r>
            <a:r>
              <a:rPr lang="en-US" sz="1400" dirty="0" err="1"/>
              <a:t>solunumu</a:t>
            </a:r>
            <a:r>
              <a:rPr lang="en-US" sz="1400" dirty="0"/>
              <a:t> </a:t>
            </a:r>
            <a:r>
              <a:rPr lang="en-US" sz="1400" dirty="0" err="1"/>
              <a:t>düzenli</a:t>
            </a:r>
            <a:r>
              <a:rPr lang="en-US" sz="1400" dirty="0"/>
              <a:t> </a:t>
            </a:r>
            <a:r>
              <a:rPr lang="en-US" sz="1400" dirty="0" err="1"/>
              <a:t>ise</a:t>
            </a:r>
            <a:r>
              <a:rPr lang="en-US" sz="1400" dirty="0"/>
              <a:t> </a:t>
            </a:r>
            <a:r>
              <a:rPr lang="en-US" sz="1400" dirty="0" err="1"/>
              <a:t>sırt</a:t>
            </a:r>
            <a:r>
              <a:rPr lang="en-US" sz="1400" dirty="0"/>
              <a:t> </a:t>
            </a:r>
            <a:r>
              <a:rPr lang="en-US" sz="1400" dirty="0" err="1"/>
              <a:t>üstü</a:t>
            </a:r>
            <a:r>
              <a:rPr lang="en-US" sz="1400" dirty="0"/>
              <a:t> </a:t>
            </a:r>
            <a:r>
              <a:rPr lang="en-US" sz="1400" dirty="0" err="1"/>
              <a:t>yatırılarak</a:t>
            </a:r>
            <a:r>
              <a:rPr lang="en-US" sz="1400" dirty="0"/>
              <a:t> </a:t>
            </a:r>
            <a:r>
              <a:rPr lang="en-US" sz="1400" dirty="0" err="1"/>
              <a:t>ayakları</a:t>
            </a:r>
            <a:r>
              <a:rPr lang="en-US" sz="1400" dirty="0"/>
              <a:t> </a:t>
            </a:r>
            <a:r>
              <a:rPr lang="en-US" sz="1400" dirty="0" err="1"/>
              <a:t>biraz</a:t>
            </a:r>
            <a:r>
              <a:rPr lang="en-US" sz="1400" dirty="0"/>
              <a:t> </a:t>
            </a:r>
            <a:r>
              <a:rPr lang="en-US" sz="1400" dirty="0" err="1"/>
              <a:t>yükseltilir</a:t>
            </a:r>
            <a:r>
              <a:rPr lang="en-US" sz="1400" dirty="0"/>
              <a:t> </a:t>
            </a:r>
            <a:r>
              <a:rPr lang="en-US" sz="1400" dirty="0" err="1"/>
              <a:t>ve</a:t>
            </a:r>
            <a:r>
              <a:rPr lang="en-US" sz="1400" dirty="0"/>
              <a:t> </a:t>
            </a:r>
            <a:r>
              <a:rPr lang="en-US" sz="1400" dirty="0" err="1"/>
              <a:t>hareket</a:t>
            </a:r>
            <a:r>
              <a:rPr lang="en-US" sz="1400" dirty="0"/>
              <a:t> </a:t>
            </a:r>
            <a:r>
              <a:rPr lang="en-US" sz="1400" dirty="0" err="1"/>
              <a:t>etmemesi</a:t>
            </a:r>
            <a:r>
              <a:rPr lang="en-US" sz="1400" dirty="0"/>
              <a:t> </a:t>
            </a:r>
            <a:r>
              <a:rPr lang="en-US" sz="1400" dirty="0" err="1"/>
              <a:t>sağlanır</a:t>
            </a:r>
            <a:r>
              <a:rPr lang="en-US" sz="1400" dirty="0"/>
              <a:t>. 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Üzerindeki</a:t>
            </a:r>
            <a:r>
              <a:rPr lang="en-US" sz="1400" dirty="0"/>
              <a:t> </a:t>
            </a:r>
            <a:r>
              <a:rPr lang="en-US" sz="1400" dirty="0" err="1"/>
              <a:t>sıkı</a:t>
            </a:r>
            <a:r>
              <a:rPr lang="en-US" sz="1400" dirty="0"/>
              <a:t> </a:t>
            </a:r>
            <a:r>
              <a:rPr lang="en-US" sz="1400" dirty="0" err="1"/>
              <a:t>kıyafetler</a:t>
            </a:r>
            <a:r>
              <a:rPr lang="en-US" sz="1400" dirty="0"/>
              <a:t> </a:t>
            </a:r>
            <a:r>
              <a:rPr lang="en-US" sz="1400" dirty="0" err="1"/>
              <a:t>gevşetilir</a:t>
            </a:r>
            <a:r>
              <a:rPr lang="en-US" sz="1400" dirty="0"/>
              <a:t>, </a:t>
            </a:r>
            <a:r>
              <a:rPr lang="en-US" sz="1400" dirty="0" err="1"/>
              <a:t>kapalı</a:t>
            </a:r>
            <a:r>
              <a:rPr lang="en-US" sz="1400" dirty="0"/>
              <a:t> </a:t>
            </a:r>
            <a:r>
              <a:rPr lang="en-US" sz="1400" dirty="0" err="1"/>
              <a:t>ve</a:t>
            </a:r>
            <a:r>
              <a:rPr lang="en-US" sz="1400" dirty="0"/>
              <a:t> </a:t>
            </a:r>
            <a:r>
              <a:rPr lang="en-US" sz="1400" dirty="0" err="1"/>
              <a:t>kalabalık</a:t>
            </a:r>
            <a:r>
              <a:rPr lang="en-US" sz="1400" dirty="0"/>
              <a:t> </a:t>
            </a:r>
            <a:r>
              <a:rPr lang="en-US" sz="1400" dirty="0" err="1"/>
              <a:t>bir</a:t>
            </a:r>
            <a:r>
              <a:rPr lang="en-US" sz="1400" dirty="0"/>
              <a:t> </a:t>
            </a:r>
            <a:r>
              <a:rPr lang="en-US" sz="1400" dirty="0" err="1"/>
              <a:t>ortamdaysa</a:t>
            </a:r>
            <a:r>
              <a:rPr lang="en-US" sz="1400" dirty="0"/>
              <a:t> </a:t>
            </a:r>
            <a:r>
              <a:rPr lang="en-US" sz="1400" dirty="0" err="1"/>
              <a:t>sakin</a:t>
            </a:r>
            <a:r>
              <a:rPr lang="en-US" sz="1400" dirty="0"/>
              <a:t> </a:t>
            </a:r>
            <a:r>
              <a:rPr lang="en-US" sz="1400" dirty="0" err="1"/>
              <a:t>ve</a:t>
            </a:r>
            <a:r>
              <a:rPr lang="en-US" sz="1400" dirty="0"/>
              <a:t> </a:t>
            </a:r>
            <a:r>
              <a:rPr lang="en-US" sz="1400" dirty="0" err="1"/>
              <a:t>açık</a:t>
            </a:r>
            <a:r>
              <a:rPr lang="en-US" sz="1400" dirty="0"/>
              <a:t> </a:t>
            </a:r>
            <a:r>
              <a:rPr lang="en-US" sz="1400" dirty="0" err="1"/>
              <a:t>bir</a:t>
            </a:r>
            <a:r>
              <a:rPr lang="en-US" sz="1400" dirty="0"/>
              <a:t> </a:t>
            </a:r>
            <a:r>
              <a:rPr lang="en-US" sz="1400" dirty="0" err="1"/>
              <a:t>alana</a:t>
            </a:r>
            <a:r>
              <a:rPr lang="en-US" sz="1400" dirty="0"/>
              <a:t> </a:t>
            </a:r>
            <a:r>
              <a:rPr lang="en-US" sz="1400" dirty="0" err="1"/>
              <a:t>alınır</a:t>
            </a:r>
            <a:r>
              <a:rPr lang="en-US" sz="1400" dirty="0"/>
              <a:t>. 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Kişi</a:t>
            </a:r>
            <a:r>
              <a:rPr lang="en-US" sz="1400" dirty="0"/>
              <a:t> 5 </a:t>
            </a:r>
            <a:r>
              <a:rPr lang="en-US" sz="1400" dirty="0" err="1"/>
              <a:t>dakika</a:t>
            </a:r>
            <a:r>
              <a:rPr lang="en-US" sz="1400" dirty="0"/>
              <a:t> </a:t>
            </a:r>
            <a:r>
              <a:rPr lang="en-US" sz="1400" dirty="0" err="1"/>
              <a:t>içinde</a:t>
            </a:r>
            <a:r>
              <a:rPr lang="en-US" sz="1400" dirty="0"/>
              <a:t> </a:t>
            </a:r>
            <a:r>
              <a:rPr lang="en-US" sz="1400" dirty="0" err="1"/>
              <a:t>kendine</a:t>
            </a:r>
            <a:r>
              <a:rPr lang="en-US" sz="1400" dirty="0"/>
              <a:t> </a:t>
            </a:r>
            <a:r>
              <a:rPr lang="en-US" sz="1400" dirty="0" err="1"/>
              <a:t>gelmediyse</a:t>
            </a:r>
            <a:r>
              <a:rPr lang="en-US" sz="1400" dirty="0"/>
              <a:t> </a:t>
            </a:r>
            <a:r>
              <a:rPr lang="en-US" sz="1400" dirty="0" err="1"/>
              <a:t>sağlık</a:t>
            </a:r>
            <a:r>
              <a:rPr lang="en-US" sz="1400" dirty="0"/>
              <a:t> </a:t>
            </a:r>
            <a:r>
              <a:rPr lang="en-US" sz="1400" dirty="0" err="1"/>
              <a:t>ekiplerini</a:t>
            </a:r>
            <a:r>
              <a:rPr lang="en-US" sz="1400" dirty="0"/>
              <a:t> </a:t>
            </a:r>
            <a:r>
              <a:rPr lang="en-US" sz="1400" dirty="0" err="1"/>
              <a:t>çağırmak</a:t>
            </a:r>
            <a:r>
              <a:rPr lang="en-US" sz="1400" dirty="0"/>
              <a:t> </a:t>
            </a:r>
            <a:r>
              <a:rPr lang="en-US" sz="1400" dirty="0" err="1"/>
              <a:t>ya</a:t>
            </a:r>
            <a:r>
              <a:rPr lang="en-US" sz="1400" dirty="0"/>
              <a:t> da </a:t>
            </a:r>
            <a:r>
              <a:rPr lang="en-US" sz="1400" dirty="0" err="1"/>
              <a:t>dikkatlice</a:t>
            </a:r>
            <a:r>
              <a:rPr lang="en-US" sz="1400" dirty="0"/>
              <a:t> </a:t>
            </a:r>
            <a:r>
              <a:rPr lang="en-US" sz="1400" dirty="0" err="1"/>
              <a:t>hastaneye</a:t>
            </a:r>
            <a:r>
              <a:rPr lang="en-US" sz="1400" dirty="0"/>
              <a:t> </a:t>
            </a:r>
            <a:r>
              <a:rPr lang="en-US" sz="1400" dirty="0" err="1"/>
              <a:t>götürmek</a:t>
            </a:r>
            <a:r>
              <a:rPr lang="en-US" sz="1400" dirty="0"/>
              <a:t> </a:t>
            </a:r>
            <a:r>
              <a:rPr lang="en-US" sz="1400" dirty="0" err="1"/>
              <a:t>en</a:t>
            </a:r>
            <a:r>
              <a:rPr lang="en-US" sz="1400" dirty="0"/>
              <a:t> </a:t>
            </a:r>
            <a:r>
              <a:rPr lang="en-US" sz="1400" dirty="0" err="1"/>
              <a:t>doğrusudur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716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1659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9" y="613954"/>
            <a:ext cx="8180615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aşlık 2"/>
          <p:cNvSpPr txBox="1">
            <a:spLocks/>
          </p:cNvSpPr>
          <p:nvPr/>
        </p:nvSpPr>
        <p:spPr>
          <a:xfrm>
            <a:off x="782723" y="809898"/>
            <a:ext cx="7457037" cy="1554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kern="1200" cap="none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Kişisel</a:t>
            </a:r>
            <a:r>
              <a:rPr lang="en-US" b="1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cap="none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Dikkat</a:t>
            </a:r>
            <a:r>
              <a:rPr lang="en-US" b="1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: </a:t>
            </a:r>
            <a:br>
              <a:rPr lang="en-US" b="1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b="1" kern="1200" cap="none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Laboratuvardan</a:t>
            </a:r>
            <a:r>
              <a:rPr lang="en-US" b="1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cap="none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Ayrılmadan</a:t>
            </a:r>
            <a:r>
              <a:rPr lang="en-US" b="1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cap="none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Önce</a:t>
            </a:r>
            <a:r>
              <a:rPr lang="en-US" b="1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!...</a:t>
            </a:r>
          </a:p>
        </p:txBody>
      </p:sp>
      <p:sp>
        <p:nvSpPr>
          <p:cNvPr id="4" name="İçerik Yer Tutucusu 1"/>
          <p:cNvSpPr txBox="1">
            <a:spLocks/>
          </p:cNvSpPr>
          <p:nvPr/>
        </p:nvSpPr>
        <p:spPr>
          <a:xfrm>
            <a:off x="782723" y="2787602"/>
            <a:ext cx="7455989" cy="3124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 fontAlgn="base">
              <a:lnSpc>
                <a:spcPct val="90000"/>
              </a:lnSpc>
              <a:spcAft>
                <a:spcPct val="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</a:pPr>
            <a:r>
              <a:rPr lang="en-US" sz="1900" b="0" dirty="0" err="1"/>
              <a:t>Talimatlara</a:t>
            </a:r>
            <a:r>
              <a:rPr lang="en-US" sz="1900" b="0" dirty="0"/>
              <a:t> </a:t>
            </a:r>
            <a:r>
              <a:rPr lang="en-US" sz="1900" b="0" dirty="0" err="1"/>
              <a:t>göre</a:t>
            </a:r>
            <a:r>
              <a:rPr lang="en-US" sz="1900" b="0" dirty="0"/>
              <a:t> </a:t>
            </a:r>
            <a:r>
              <a:rPr lang="en-US" sz="1900" b="0" dirty="0" err="1"/>
              <a:t>atıkları</a:t>
            </a:r>
            <a:r>
              <a:rPr lang="en-US" sz="1900" b="0" dirty="0"/>
              <a:t> </a:t>
            </a:r>
            <a:r>
              <a:rPr lang="en-US" sz="1900" b="0" dirty="0" err="1"/>
              <a:t>kontrol</a:t>
            </a:r>
            <a:r>
              <a:rPr lang="en-US" sz="1900" b="0" dirty="0"/>
              <a:t> </a:t>
            </a:r>
            <a:r>
              <a:rPr lang="en-US" sz="1900" b="0" dirty="0" err="1"/>
              <a:t>altında</a:t>
            </a:r>
            <a:r>
              <a:rPr lang="en-US" sz="1900" b="0" dirty="0"/>
              <a:t> </a:t>
            </a:r>
            <a:r>
              <a:rPr lang="en-US" sz="1900" b="0" dirty="0" err="1"/>
              <a:t>tutun</a:t>
            </a:r>
            <a:r>
              <a:rPr lang="en-US" sz="1900" b="0" dirty="0"/>
              <a:t>. </a:t>
            </a:r>
          </a:p>
          <a:p>
            <a:pPr marL="457200" indent="-342900" fontAlgn="base">
              <a:lnSpc>
                <a:spcPct val="90000"/>
              </a:lnSpc>
              <a:spcAft>
                <a:spcPct val="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</a:pPr>
            <a:endParaRPr lang="en-US" sz="1900" b="0" dirty="0"/>
          </a:p>
          <a:p>
            <a:pPr marL="457200" indent="-342900" fontAlgn="base">
              <a:lnSpc>
                <a:spcPct val="90000"/>
              </a:lnSpc>
              <a:spcAft>
                <a:spcPct val="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</a:pPr>
            <a:r>
              <a:rPr lang="en-US" sz="1900" b="0" dirty="0" err="1"/>
              <a:t>Tüm</a:t>
            </a:r>
            <a:r>
              <a:rPr lang="en-US" sz="1900" b="0" dirty="0"/>
              <a:t> </a:t>
            </a:r>
            <a:r>
              <a:rPr lang="en-US" sz="1900" b="0" dirty="0" err="1"/>
              <a:t>masaları</a:t>
            </a:r>
            <a:r>
              <a:rPr lang="en-US" sz="1900" b="0" dirty="0"/>
              <a:t> , cam </a:t>
            </a:r>
            <a:r>
              <a:rPr lang="en-US" sz="1900" b="0" dirty="0" err="1"/>
              <a:t>malzemeleri</a:t>
            </a:r>
            <a:r>
              <a:rPr lang="en-US" sz="1900" b="0" dirty="0"/>
              <a:t> , </a:t>
            </a:r>
            <a:r>
              <a:rPr lang="en-US" sz="1900" b="0" dirty="0" err="1"/>
              <a:t>çeker</a:t>
            </a:r>
            <a:r>
              <a:rPr lang="en-US" sz="1900" b="0" dirty="0"/>
              <a:t> </a:t>
            </a:r>
            <a:r>
              <a:rPr lang="en-US" sz="1900" b="0" dirty="0" err="1"/>
              <a:t>ocakları</a:t>
            </a:r>
            <a:r>
              <a:rPr lang="en-US" sz="1900" b="0" dirty="0"/>
              <a:t> </a:t>
            </a:r>
            <a:r>
              <a:rPr lang="en-US" sz="1900" b="0" dirty="0" err="1"/>
              <a:t>v.b.</a:t>
            </a:r>
            <a:r>
              <a:rPr lang="en-US" sz="1900" b="0" dirty="0"/>
              <a:t> </a:t>
            </a:r>
            <a:r>
              <a:rPr lang="en-US" sz="1900" b="0" dirty="0" err="1"/>
              <a:t>temizleyin</a:t>
            </a:r>
            <a:r>
              <a:rPr lang="en-US" sz="1900" b="0" dirty="0"/>
              <a:t>. </a:t>
            </a:r>
          </a:p>
          <a:p>
            <a:pPr marL="457200" indent="-342900" fontAlgn="base">
              <a:lnSpc>
                <a:spcPct val="90000"/>
              </a:lnSpc>
              <a:spcAft>
                <a:spcPct val="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</a:pPr>
            <a:endParaRPr lang="en-US" sz="1900" b="0" dirty="0"/>
          </a:p>
          <a:p>
            <a:pPr marL="457200" indent="-342900" fontAlgn="base">
              <a:lnSpc>
                <a:spcPct val="90000"/>
              </a:lnSpc>
              <a:spcAft>
                <a:spcPct val="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</a:pPr>
            <a:r>
              <a:rPr lang="en-US" sz="1900" b="0" dirty="0" err="1"/>
              <a:t>Laboratuvarda</a:t>
            </a:r>
            <a:r>
              <a:rPr lang="en-US" sz="1900" b="0" dirty="0"/>
              <a:t> lab </a:t>
            </a:r>
            <a:r>
              <a:rPr lang="en-US" sz="1900" b="0" dirty="0" err="1"/>
              <a:t>önlüklerini</a:t>
            </a:r>
            <a:r>
              <a:rPr lang="en-US" sz="1900" b="0" dirty="0"/>
              <a:t> , </a:t>
            </a:r>
            <a:r>
              <a:rPr lang="en-US" sz="1900" b="0" dirty="0" err="1"/>
              <a:t>koruyucu</a:t>
            </a:r>
            <a:r>
              <a:rPr lang="en-US" sz="1900" b="0" dirty="0"/>
              <a:t> </a:t>
            </a:r>
            <a:r>
              <a:rPr lang="en-US" sz="1900" b="0" dirty="0" err="1"/>
              <a:t>gözlükleri</a:t>
            </a:r>
            <a:r>
              <a:rPr lang="en-US" sz="1900" b="0" dirty="0"/>
              <a:t> </a:t>
            </a:r>
            <a:r>
              <a:rPr lang="en-US" sz="1900" b="0" dirty="0" err="1"/>
              <a:t>ve</a:t>
            </a:r>
            <a:r>
              <a:rPr lang="en-US" sz="1900" b="0" dirty="0"/>
              <a:t> </a:t>
            </a:r>
            <a:r>
              <a:rPr lang="en-US" sz="1900" b="0" dirty="0" err="1"/>
              <a:t>eldivenleri</a:t>
            </a:r>
            <a:r>
              <a:rPr lang="en-US" sz="1900" b="0" dirty="0"/>
              <a:t> </a:t>
            </a:r>
            <a:r>
              <a:rPr lang="en-US" sz="1900" b="0" dirty="0" err="1"/>
              <a:t>kaldırınız</a:t>
            </a:r>
            <a:r>
              <a:rPr lang="en-US" sz="1900" b="0" dirty="0"/>
              <a:t>.</a:t>
            </a:r>
          </a:p>
          <a:p>
            <a:pPr marL="457200" indent="-342900" fontAlgn="base">
              <a:lnSpc>
                <a:spcPct val="90000"/>
              </a:lnSpc>
              <a:spcAft>
                <a:spcPct val="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</a:pPr>
            <a:endParaRPr lang="en-US" sz="1900" b="0" dirty="0"/>
          </a:p>
          <a:p>
            <a:pPr marL="457200" indent="-342900" fontAlgn="base">
              <a:lnSpc>
                <a:spcPct val="90000"/>
              </a:lnSpc>
              <a:spcAft>
                <a:spcPct val="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</a:pPr>
            <a:r>
              <a:rPr lang="en-US" sz="1900" b="0" dirty="0" err="1"/>
              <a:t>Laboratuvardan</a:t>
            </a:r>
            <a:r>
              <a:rPr lang="en-US" sz="1900" b="0" dirty="0"/>
              <a:t> </a:t>
            </a:r>
            <a:r>
              <a:rPr lang="en-US" sz="1900" b="0" dirty="0" err="1"/>
              <a:t>ayrılmadan</a:t>
            </a:r>
            <a:r>
              <a:rPr lang="en-US" sz="1900" b="0" dirty="0"/>
              <a:t> </a:t>
            </a:r>
            <a:r>
              <a:rPr lang="en-US" sz="1900" b="0" dirty="0" err="1"/>
              <a:t>önce</a:t>
            </a:r>
            <a:r>
              <a:rPr lang="en-US" sz="1900" b="0" dirty="0"/>
              <a:t> </a:t>
            </a:r>
            <a:r>
              <a:rPr lang="en-US" sz="1900" b="0" dirty="0" err="1"/>
              <a:t>ellerinizi</a:t>
            </a:r>
            <a:r>
              <a:rPr lang="en-US" sz="1900" b="0" dirty="0"/>
              <a:t> </a:t>
            </a:r>
            <a:r>
              <a:rPr lang="en-US" sz="1900" b="0" dirty="0" err="1"/>
              <a:t>sabun</a:t>
            </a:r>
            <a:r>
              <a:rPr lang="en-US" sz="1900" b="0" dirty="0"/>
              <a:t> </a:t>
            </a:r>
            <a:r>
              <a:rPr lang="en-US" sz="1900" b="0" dirty="0" err="1"/>
              <a:t>ve</a:t>
            </a:r>
            <a:r>
              <a:rPr lang="en-US" sz="1900" b="0" dirty="0"/>
              <a:t> </a:t>
            </a:r>
            <a:r>
              <a:rPr lang="en-US" sz="1900" b="0" dirty="0" err="1"/>
              <a:t>suyla</a:t>
            </a:r>
            <a:r>
              <a:rPr lang="en-US" sz="1900" b="0" dirty="0"/>
              <a:t> </a:t>
            </a:r>
            <a:r>
              <a:rPr lang="en-US" sz="1900" b="0" dirty="0" err="1"/>
              <a:t>yıkayın</a:t>
            </a:r>
            <a:r>
              <a:rPr lang="en-US" sz="1900" b="0" dirty="0"/>
              <a:t>.</a:t>
            </a:r>
          </a:p>
          <a:p>
            <a:pPr marL="114300" indent="-342900">
              <a:lnSpc>
                <a:spcPct val="90000"/>
              </a:lnSpc>
              <a:buClr>
                <a:srgbClr val="002060"/>
              </a:buClr>
              <a:buFont typeface="Wingdings" pitchFamily="2" charset="2"/>
              <a:buChar char="§"/>
            </a:pPr>
            <a:endParaRPr lang="en-US" sz="1900" b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6485313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55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aşlık 2"/>
          <p:cNvSpPr txBox="1">
            <a:spLocks/>
          </p:cNvSpPr>
          <p:nvPr/>
        </p:nvSpPr>
        <p:spPr>
          <a:xfrm>
            <a:off x="595246" y="386930"/>
            <a:ext cx="7549592" cy="12984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200" b="1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Ortak Duyarlılık</a:t>
            </a:r>
            <a:endParaRPr lang="en-US" sz="4200" b="1" cap="none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1" y="1998845"/>
            <a:ext cx="859094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İçerik Yer Tutucusu 1"/>
          <p:cNvSpPr txBox="1">
            <a:spLocks/>
          </p:cNvSpPr>
          <p:nvPr/>
        </p:nvSpPr>
        <p:spPr>
          <a:xfrm>
            <a:off x="468652" y="2479952"/>
            <a:ext cx="3773748" cy="3714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228600" fontAlgn="base">
              <a:lnSpc>
                <a:spcPct val="150000"/>
              </a:lnSpc>
              <a:spcAft>
                <a:spcPct val="0"/>
              </a:spcAft>
              <a:buClr>
                <a:srgbClr val="C00000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1800" b="0" dirty="0" err="1"/>
              <a:t>Laboratuvar</a:t>
            </a:r>
            <a:r>
              <a:rPr lang="en-US" sz="1800" b="0" dirty="0"/>
              <a:t> </a:t>
            </a:r>
            <a:r>
              <a:rPr lang="en-US" sz="1800" b="0" dirty="0" err="1"/>
              <a:t>çalışanları</a:t>
            </a:r>
            <a:r>
              <a:rPr lang="en-US" sz="1800" b="0" dirty="0"/>
              <a:t> </a:t>
            </a:r>
            <a:r>
              <a:rPr lang="en-US" sz="1800" b="0" dirty="0" err="1"/>
              <a:t>dikkatli</a:t>
            </a:r>
            <a:r>
              <a:rPr lang="en-US" sz="1800" b="0" dirty="0"/>
              <a:t>, </a:t>
            </a:r>
            <a:r>
              <a:rPr lang="en-US" sz="1800" b="0" dirty="0" err="1"/>
              <a:t>sorumlu</a:t>
            </a:r>
            <a:r>
              <a:rPr lang="en-US" sz="1800" b="0" dirty="0"/>
              <a:t> </a:t>
            </a:r>
            <a:r>
              <a:rPr lang="en-US" sz="1800" b="0" dirty="0" err="1"/>
              <a:t>ve</a:t>
            </a:r>
            <a:r>
              <a:rPr lang="en-US" sz="1800" b="0" dirty="0"/>
              <a:t> </a:t>
            </a:r>
            <a:r>
              <a:rPr lang="en-US" sz="1800" b="0" dirty="0" err="1"/>
              <a:t>eğitimli</a:t>
            </a:r>
            <a:r>
              <a:rPr lang="en-US" sz="1800" b="0" dirty="0"/>
              <a:t> </a:t>
            </a:r>
            <a:r>
              <a:rPr lang="en-US" sz="1800" b="0" dirty="0" err="1"/>
              <a:t>olmalıdır</a:t>
            </a:r>
            <a:r>
              <a:rPr lang="en-US" sz="1800" b="0" dirty="0"/>
              <a:t>.</a:t>
            </a:r>
          </a:p>
          <a:p>
            <a:pPr marL="342900" indent="-228600" fontAlgn="base">
              <a:lnSpc>
                <a:spcPct val="150000"/>
              </a:lnSpc>
              <a:spcAft>
                <a:spcPct val="0"/>
              </a:spcAft>
              <a:buClr>
                <a:srgbClr val="C00000"/>
              </a:buClr>
              <a:buSzPct val="90000"/>
              <a:buFont typeface="Arial" panose="020B0604020202020204" pitchFamily="34" charset="0"/>
              <a:buChar char="•"/>
            </a:pPr>
            <a:endParaRPr lang="en-US" sz="1800" b="0" dirty="0"/>
          </a:p>
          <a:p>
            <a:pPr marL="342900" indent="-228600" fontAlgn="base">
              <a:lnSpc>
                <a:spcPct val="150000"/>
              </a:lnSpc>
              <a:spcAft>
                <a:spcPct val="0"/>
              </a:spcAft>
              <a:buClr>
                <a:srgbClr val="C00000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1800" b="0" dirty="0" err="1"/>
              <a:t>Herkes</a:t>
            </a:r>
            <a:r>
              <a:rPr lang="en-US" sz="1800" b="0" dirty="0"/>
              <a:t> </a:t>
            </a:r>
            <a:r>
              <a:rPr lang="en-US" sz="1800" b="0" dirty="0" err="1"/>
              <a:t>diğer</a:t>
            </a:r>
            <a:r>
              <a:rPr lang="en-US" sz="1800" b="0" dirty="0"/>
              <a:t> </a:t>
            </a:r>
            <a:r>
              <a:rPr lang="en-US" sz="1800" b="0" dirty="0" err="1"/>
              <a:t>çalışanların</a:t>
            </a:r>
            <a:r>
              <a:rPr lang="en-US" sz="1800" b="0" dirty="0"/>
              <a:t> </a:t>
            </a:r>
            <a:r>
              <a:rPr lang="en-US" sz="1800" b="0" dirty="0" err="1"/>
              <a:t>yaptıklarından</a:t>
            </a:r>
            <a:r>
              <a:rPr lang="en-US" sz="1800" b="0" dirty="0"/>
              <a:t> </a:t>
            </a:r>
            <a:r>
              <a:rPr lang="en-US" sz="1800" b="0" dirty="0" err="1"/>
              <a:t>haberdar</a:t>
            </a:r>
            <a:r>
              <a:rPr lang="en-US" sz="1800" b="0" dirty="0"/>
              <a:t> </a:t>
            </a:r>
            <a:r>
              <a:rPr lang="en-US" sz="1800" b="0" dirty="0" err="1"/>
              <a:t>olmalıdır</a:t>
            </a:r>
            <a:r>
              <a:rPr lang="en-US" sz="1800" b="0" dirty="0"/>
              <a:t>.</a:t>
            </a:r>
          </a:p>
          <a:p>
            <a:pPr marL="342900" indent="-228600" fontAlgn="base">
              <a:lnSpc>
                <a:spcPct val="150000"/>
              </a:lnSpc>
              <a:spcAft>
                <a:spcPct val="0"/>
              </a:spcAft>
              <a:buClr>
                <a:srgbClr val="C00000"/>
              </a:buClr>
              <a:buSzPct val="90000"/>
              <a:buFont typeface="Arial" panose="020B0604020202020204" pitchFamily="34" charset="0"/>
              <a:buChar char="•"/>
            </a:pPr>
            <a:endParaRPr lang="en-US" sz="1800" b="0" dirty="0"/>
          </a:p>
          <a:p>
            <a:pPr marL="342900" indent="-228600" fontAlgn="base">
              <a:lnSpc>
                <a:spcPct val="150000"/>
              </a:lnSpc>
              <a:spcAft>
                <a:spcPct val="0"/>
              </a:spcAft>
              <a:buClr>
                <a:srgbClr val="C00000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1800" b="0" dirty="0" err="1"/>
              <a:t>Aksi</a:t>
            </a:r>
            <a:r>
              <a:rPr lang="en-US" sz="1800" b="0" dirty="0"/>
              <a:t> </a:t>
            </a:r>
            <a:r>
              <a:rPr lang="en-US" sz="1800" b="0" dirty="0" err="1"/>
              <a:t>halde</a:t>
            </a:r>
            <a:r>
              <a:rPr lang="en-US" sz="1800" b="0" dirty="0"/>
              <a:t> , </a:t>
            </a:r>
            <a:r>
              <a:rPr lang="en-US" sz="1800" b="0" dirty="0" err="1"/>
              <a:t>dikkatli</a:t>
            </a:r>
            <a:r>
              <a:rPr lang="en-US" sz="1800" b="0" dirty="0"/>
              <a:t> </a:t>
            </a:r>
            <a:r>
              <a:rPr lang="en-US" sz="1800" b="0" dirty="0" err="1"/>
              <a:t>bir</a:t>
            </a:r>
            <a:r>
              <a:rPr lang="en-US" sz="1800" b="0" dirty="0"/>
              <a:t> </a:t>
            </a:r>
            <a:r>
              <a:rPr lang="en-US" sz="1800" b="0" dirty="0" err="1"/>
              <a:t>şekilde</a:t>
            </a:r>
            <a:r>
              <a:rPr lang="en-US" sz="1800" b="0" dirty="0"/>
              <a:t> </a:t>
            </a:r>
            <a:r>
              <a:rPr lang="en-US" sz="1800" b="0" dirty="0" err="1"/>
              <a:t>çalışsanız</a:t>
            </a:r>
            <a:r>
              <a:rPr lang="en-US" sz="1800" b="0" dirty="0"/>
              <a:t> bile </a:t>
            </a:r>
            <a:r>
              <a:rPr lang="en-US" sz="1800" b="0" dirty="0" err="1"/>
              <a:t>başka</a:t>
            </a:r>
            <a:r>
              <a:rPr lang="en-US" sz="1800" b="0" dirty="0"/>
              <a:t> </a:t>
            </a:r>
            <a:r>
              <a:rPr lang="en-US" sz="1800" b="0" dirty="0" err="1"/>
              <a:t>birisinin</a:t>
            </a:r>
            <a:r>
              <a:rPr lang="en-US" sz="1800" b="0" dirty="0"/>
              <a:t> </a:t>
            </a:r>
            <a:r>
              <a:rPr lang="en-US" sz="1800" b="0" dirty="0" err="1"/>
              <a:t>bir</a:t>
            </a:r>
            <a:r>
              <a:rPr lang="en-US" sz="1800" b="0" dirty="0"/>
              <a:t> </a:t>
            </a:r>
            <a:r>
              <a:rPr lang="en-US" sz="1800" b="0" dirty="0" err="1"/>
              <a:t>mağduru</a:t>
            </a:r>
            <a:r>
              <a:rPr lang="en-US" sz="1800" b="0" dirty="0"/>
              <a:t> </a:t>
            </a:r>
            <a:r>
              <a:rPr lang="en-US" sz="1800" b="0" dirty="0" err="1"/>
              <a:t>olabilirsiniz</a:t>
            </a:r>
            <a:r>
              <a:rPr lang="en-US" sz="1800" b="0" dirty="0"/>
              <a:t>. </a:t>
            </a:r>
          </a:p>
          <a:p>
            <a:pPr indent="-22860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1800" b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1" r="-3" b="-3"/>
          <a:stretch/>
        </p:blipFill>
        <p:spPr bwMode="auto">
          <a:xfrm>
            <a:off x="4433649" y="2484255"/>
            <a:ext cx="3862707" cy="371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23318" y="2332075"/>
            <a:ext cx="781700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66291"/>
      </p:ext>
    </p:extLst>
  </p:cSld>
  <p:clrMapOvr>
    <a:masterClrMapping/>
  </p:clrMapOvr>
  <p:transition spd="slow">
    <p:randomBar dir="vert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1"/>
          <p:cNvSpPr txBox="1">
            <a:spLocks/>
          </p:cNvSpPr>
          <p:nvPr/>
        </p:nvSpPr>
        <p:spPr>
          <a:xfrm>
            <a:off x="1348396" y="656481"/>
            <a:ext cx="6079849" cy="83175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dirty="0">
              <a:solidFill>
                <a:srgbClr val="00B050"/>
              </a:solidFill>
            </a:endParaRPr>
          </a:p>
          <a:p>
            <a:pPr marL="109728" algn="ctr"/>
            <a:r>
              <a:rPr lang="tr-TR" u="sng" dirty="0">
                <a:solidFill>
                  <a:srgbClr val="00B050"/>
                </a:solidFill>
                <a:cs typeface="Times New Roman" pitchFamily="18" charset="0"/>
              </a:rPr>
              <a:t>Küçük bir HF asit yanığı ve sonuçları</a:t>
            </a:r>
          </a:p>
        </p:txBody>
      </p:sp>
      <p:sp>
        <p:nvSpPr>
          <p:cNvPr id="5" name="Başlık 2"/>
          <p:cNvSpPr txBox="1">
            <a:spLocks/>
          </p:cNvSpPr>
          <p:nvPr/>
        </p:nvSpPr>
        <p:spPr>
          <a:xfrm>
            <a:off x="457200" y="-993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cap="none" dirty="0">
                <a:solidFill>
                  <a:srgbClr val="002060"/>
                </a:solidFill>
                <a:cs typeface="Times New Roman" pitchFamily="18" charset="0"/>
              </a:rPr>
              <a:t>Yaşanmış Laboratuvar Kazaları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2376264" cy="163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916832"/>
            <a:ext cx="2592288" cy="154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7" y="1916832"/>
            <a:ext cx="2153790" cy="154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65104"/>
            <a:ext cx="2376264" cy="178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469" y="4221088"/>
            <a:ext cx="2847975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365104"/>
            <a:ext cx="2520280" cy="183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Dikdörtgen 3"/>
          <p:cNvSpPr/>
          <p:nvPr/>
        </p:nvSpPr>
        <p:spPr>
          <a:xfrm>
            <a:off x="77403" y="3343826"/>
            <a:ext cx="307808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>
              <a:solidFill>
                <a:srgbClr val="000000"/>
              </a:solidFill>
              <a:latin typeface="Verdana"/>
            </a:endParaRPr>
          </a:p>
          <a:p>
            <a:pPr marR="0" algn="ctr"/>
            <a:r>
              <a:rPr lang="tr-TR" b="1" dirty="0">
                <a:solidFill>
                  <a:srgbClr val="000000"/>
                </a:solidFill>
                <a:latin typeface="Verdana"/>
              </a:rPr>
              <a:t>Zarar görmü</a:t>
            </a:r>
            <a:r>
              <a:rPr lang="tr-TR" b="1" dirty="0">
                <a:solidFill>
                  <a:srgbClr val="000000"/>
                </a:solidFill>
                <a:latin typeface="Arial"/>
              </a:rPr>
              <a:t>ş </a:t>
            </a:r>
            <a:r>
              <a:rPr lang="tr-TR" b="1" dirty="0">
                <a:solidFill>
                  <a:srgbClr val="000000"/>
                </a:solidFill>
                <a:latin typeface="Verdana"/>
              </a:rPr>
              <a:t>eldiven</a:t>
            </a:r>
            <a:endParaRPr lang="tr-TR" dirty="0"/>
          </a:p>
        </p:txBody>
      </p:sp>
      <p:sp>
        <p:nvSpPr>
          <p:cNvPr id="13" name="Dikdörtgen 4"/>
          <p:cNvSpPr/>
          <p:nvPr/>
        </p:nvSpPr>
        <p:spPr>
          <a:xfrm>
            <a:off x="3294112" y="3212976"/>
            <a:ext cx="286206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>
              <a:solidFill>
                <a:srgbClr val="000000"/>
              </a:solidFill>
              <a:latin typeface="Verdana"/>
            </a:endParaRPr>
          </a:p>
          <a:p>
            <a:pPr marR="0" algn="ctr"/>
            <a:r>
              <a:rPr lang="tr-TR" b="1" dirty="0">
                <a:solidFill>
                  <a:srgbClr val="000000"/>
                </a:solidFill>
                <a:latin typeface="Verdana"/>
              </a:rPr>
              <a:t>2 saat sonra</a:t>
            </a:r>
            <a:endParaRPr lang="tr-TR" dirty="0"/>
          </a:p>
        </p:txBody>
      </p:sp>
      <p:sp>
        <p:nvSpPr>
          <p:cNvPr id="14" name="Dikdörtgen 5"/>
          <p:cNvSpPr/>
          <p:nvPr/>
        </p:nvSpPr>
        <p:spPr>
          <a:xfrm>
            <a:off x="5921896" y="3212976"/>
            <a:ext cx="32221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>
              <a:solidFill>
                <a:srgbClr val="000000"/>
              </a:solidFill>
              <a:latin typeface="Verdana"/>
            </a:endParaRPr>
          </a:p>
          <a:p>
            <a:pPr marR="0" algn="ctr"/>
            <a:r>
              <a:rPr lang="tr-TR" b="1" dirty="0">
                <a:solidFill>
                  <a:srgbClr val="000000"/>
                </a:solidFill>
                <a:latin typeface="Verdana"/>
              </a:rPr>
              <a:t>1 gün sonra</a:t>
            </a:r>
            <a:endParaRPr lang="tr-TR" dirty="0"/>
          </a:p>
        </p:txBody>
      </p:sp>
      <p:sp>
        <p:nvSpPr>
          <p:cNvPr id="15" name="Dikdörtgen 6"/>
          <p:cNvSpPr/>
          <p:nvPr/>
        </p:nvSpPr>
        <p:spPr>
          <a:xfrm>
            <a:off x="0" y="6153894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tr-TR" b="1" dirty="0">
                <a:latin typeface="Verdana"/>
              </a:rPr>
              <a:t>3 gün sonra </a:t>
            </a:r>
            <a:endParaRPr lang="tr-TR" dirty="0"/>
          </a:p>
        </p:txBody>
      </p:sp>
      <p:sp>
        <p:nvSpPr>
          <p:cNvPr id="16" name="Dikdörtgen 7"/>
          <p:cNvSpPr/>
          <p:nvPr/>
        </p:nvSpPr>
        <p:spPr>
          <a:xfrm>
            <a:off x="3780013" y="6414208"/>
            <a:ext cx="1890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000000"/>
                </a:solidFill>
                <a:latin typeface="Verdana"/>
              </a:rPr>
              <a:t>12 gün sonra</a:t>
            </a:r>
            <a:endParaRPr lang="tr-TR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7" name="Dikdörtgen 8"/>
          <p:cNvSpPr/>
          <p:nvPr/>
        </p:nvSpPr>
        <p:spPr>
          <a:xfrm>
            <a:off x="6412768" y="6000006"/>
            <a:ext cx="243914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>
              <a:solidFill>
                <a:srgbClr val="000000"/>
              </a:solidFill>
              <a:latin typeface="Verdana"/>
            </a:endParaRPr>
          </a:p>
          <a:p>
            <a:pPr marR="0" algn="ctr"/>
            <a:r>
              <a:rPr lang="tr-TR" b="1" dirty="0">
                <a:solidFill>
                  <a:srgbClr val="000000"/>
                </a:solidFill>
                <a:latin typeface="Verdana"/>
              </a:rPr>
              <a:t>3 ay sonra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692186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aşlık 2"/>
          <p:cNvSpPr>
            <a:spLocks noGrp="1"/>
          </p:cNvSpPr>
          <p:nvPr>
            <p:ph type="title"/>
          </p:nvPr>
        </p:nvSpPr>
        <p:spPr>
          <a:xfrm>
            <a:off x="267804" y="368100"/>
            <a:ext cx="8028552" cy="1298448"/>
          </a:xfrm>
        </p:spPr>
        <p:txBody>
          <a:bodyPr anchor="b">
            <a:normAutofit/>
          </a:bodyPr>
          <a:lstStyle/>
          <a:p>
            <a:r>
              <a:rPr lang="tr-TR" sz="3200" b="1" kern="0" cap="none" dirty="0">
                <a:effectLst/>
              </a:rPr>
              <a:t>Ohio </a:t>
            </a:r>
            <a:r>
              <a:rPr lang="tr-TR" sz="3200" b="1" kern="0" cap="none" dirty="0" err="1">
                <a:effectLst/>
              </a:rPr>
              <a:t>State</a:t>
            </a:r>
            <a:r>
              <a:rPr lang="tr-TR" sz="3200" b="1" kern="0" cap="none" dirty="0">
                <a:effectLst/>
              </a:rPr>
              <a:t> Üniversitesi’nde Yangın ve Patlama (ABD, 2005)</a:t>
            </a:r>
            <a:endParaRPr lang="tr-TR" sz="3200" b="1" cap="none" dirty="0">
              <a:effectLst/>
            </a:endParaRP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1" y="1998845"/>
            <a:ext cx="859094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İçerik Yer Tutucusu 1"/>
          <p:cNvSpPr>
            <a:spLocks noGrp="1"/>
          </p:cNvSpPr>
          <p:nvPr>
            <p:ph idx="1"/>
          </p:nvPr>
        </p:nvSpPr>
        <p:spPr>
          <a:xfrm>
            <a:off x="214017" y="2203079"/>
            <a:ext cx="3978467" cy="3639450"/>
          </a:xfrm>
        </p:spPr>
        <p:txBody>
          <a:bodyPr anchor="ctr">
            <a:norm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</a:pPr>
            <a:r>
              <a:rPr lang="tr-TR" sz="1600" b="0" kern="0" dirty="0">
                <a:cs typeface="Times New Roman" pitchFamily="18" charset="0"/>
              </a:rPr>
              <a:t>8 nisan Cuma akşamı Ohio </a:t>
            </a:r>
            <a:r>
              <a:rPr lang="tr-TR" sz="1600" b="0" kern="0" dirty="0" err="1">
                <a:cs typeface="Times New Roman" pitchFamily="18" charset="0"/>
              </a:rPr>
              <a:t>State</a:t>
            </a:r>
            <a:r>
              <a:rPr lang="tr-TR" sz="1600" b="0" kern="0" dirty="0">
                <a:cs typeface="Times New Roman" pitchFamily="18" charset="0"/>
              </a:rPr>
              <a:t> Üniversitesi’nde Prof. Robert S. </a:t>
            </a:r>
            <a:r>
              <a:rPr lang="tr-TR" sz="1600" b="0" kern="0" dirty="0" err="1">
                <a:cs typeface="Times New Roman" pitchFamily="18" charset="0"/>
              </a:rPr>
              <a:t>Coleman’ın</a:t>
            </a:r>
            <a:r>
              <a:rPr lang="tr-TR" sz="1600" b="0" kern="0" dirty="0">
                <a:cs typeface="Times New Roman" pitchFamily="18" charset="0"/>
              </a:rPr>
              <a:t> laboratuvarında kimya öğrencileri için günlük işlerin bitirildiği sıradan bir gündü. 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</a:pPr>
            <a:endParaRPr lang="tr-TR" sz="1600" b="0" kern="0" dirty="0">
              <a:cs typeface="Times New Roman" pitchFamily="18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</a:pPr>
            <a:r>
              <a:rPr lang="tr-TR" sz="1600" b="0" kern="0" dirty="0">
                <a:cs typeface="Times New Roman" pitchFamily="18" charset="0"/>
              </a:rPr>
              <a:t>Bazı öğrenciler tezgah başında idi </a:t>
            </a:r>
            <a:r>
              <a:rPr lang="en-US" sz="1600" b="0" kern="0" dirty="0">
                <a:cs typeface="Times New Roman" pitchFamily="18" charset="0"/>
              </a:rPr>
              <a:t>;</a:t>
            </a:r>
            <a:r>
              <a:rPr lang="tr-TR" sz="1600" b="0" kern="0" dirty="0">
                <a:cs typeface="Times New Roman" pitchFamily="18" charset="0"/>
              </a:rPr>
              <a:t> diğerleri sipariş edilen </a:t>
            </a:r>
            <a:r>
              <a:rPr lang="tr-TR" sz="1600" b="0" kern="0" dirty="0" err="1">
                <a:cs typeface="Times New Roman" pitchFamily="18" charset="0"/>
              </a:rPr>
              <a:t>hekzan’ı</a:t>
            </a:r>
            <a:r>
              <a:rPr lang="tr-TR" sz="1600" b="0" kern="0" dirty="0">
                <a:cs typeface="Times New Roman" pitchFamily="18" charset="0"/>
              </a:rPr>
              <a:t> depodaki çözücü dolabına yerleştirmeye çalışıyorlardı. 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</a:pPr>
            <a:endParaRPr lang="tr-TR" sz="1600" b="0" kern="0" dirty="0">
              <a:cs typeface="Times New Roman" pitchFamily="18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</a:pPr>
            <a:r>
              <a:rPr lang="tr-TR" sz="1600" b="0" kern="0" dirty="0">
                <a:cs typeface="Times New Roman" pitchFamily="18" charset="0"/>
              </a:rPr>
              <a:t>O esnada bir kıvılcım patlamaya neden oldu   ve laboratuvardaki öğrenciler ancak hayatlarını kurtarabildiler.</a:t>
            </a:r>
            <a:endParaRPr lang="en-US" sz="1600" b="0" kern="0" dirty="0">
              <a:cs typeface="Times New Roman" pitchFamily="18" charset="0"/>
            </a:endParaRPr>
          </a:p>
          <a:p>
            <a:endParaRPr lang="tr-TR" sz="1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3" r="23848" b="2"/>
          <a:stretch/>
        </p:blipFill>
        <p:spPr bwMode="auto">
          <a:xfrm>
            <a:off x="4433649" y="2484255"/>
            <a:ext cx="3862707" cy="371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23318" y="2332075"/>
            <a:ext cx="781700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67804" y="5372714"/>
            <a:ext cx="400561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Laboratuvardaki her şey  tamamen yok oldu ; araştırmaları içeren her şey, laboratuvar  notları </a:t>
            </a:r>
            <a:r>
              <a:rPr lang="tr-TR" sz="1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Coleman</a:t>
            </a:r>
            <a:r>
              <a:rPr lang="tr-TR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öğrencilerinin diğer çalışmaları da bu arada yok oldu.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4650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1022350"/>
            <a:ext cx="532209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837744"/>
            <a:ext cx="302419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495" y="640894"/>
            <a:ext cx="126206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417402" y="635716"/>
            <a:ext cx="246459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041" y="635715"/>
            <a:ext cx="8180897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Başlık 2"/>
          <p:cNvSpPr>
            <a:spLocks noGrp="1"/>
          </p:cNvSpPr>
          <p:nvPr>
            <p:ph type="title"/>
          </p:nvPr>
        </p:nvSpPr>
        <p:spPr>
          <a:xfrm>
            <a:off x="718879" y="800392"/>
            <a:ext cx="7698523" cy="12121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200" b="1" kern="1200" cap="none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Deney</a:t>
            </a:r>
            <a:r>
              <a:rPr lang="en-US" sz="3200" b="1" kern="1200" cap="none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cap="none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Tüpü</a:t>
            </a:r>
            <a:r>
              <a:rPr lang="en-US" sz="3200" b="1" kern="1200" cap="none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cap="none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Patladı</a:t>
            </a:r>
            <a:r>
              <a:rPr lang="en-US" sz="3200" b="1" kern="1200" cap="none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, Bir </a:t>
            </a:r>
            <a:r>
              <a:rPr lang="en-US" sz="3200" b="1" kern="1200" cap="none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Öğrenci</a:t>
            </a:r>
            <a:r>
              <a:rPr lang="en-US" sz="3200" b="1" kern="1200" cap="none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cap="none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Gözünü</a:t>
            </a:r>
            <a:r>
              <a:rPr lang="en-US" sz="3200" b="1" kern="1200" cap="none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cap="none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Kaybetti</a:t>
            </a:r>
            <a:r>
              <a:rPr lang="en-US" sz="3200" b="1" kern="1200" cap="none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(</a:t>
            </a:r>
            <a:r>
              <a:rPr lang="en-US" sz="3200" b="1" kern="1200" cap="none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Türkiye</a:t>
            </a:r>
            <a:r>
              <a:rPr lang="en-US" sz="3200" b="1" kern="1200" cap="none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, 2008).</a:t>
            </a:r>
          </a:p>
        </p:txBody>
      </p:sp>
      <p:sp>
        <p:nvSpPr>
          <p:cNvPr id="5" name="Dikdörtgen 3"/>
          <p:cNvSpPr/>
          <p:nvPr/>
        </p:nvSpPr>
        <p:spPr>
          <a:xfrm>
            <a:off x="916983" y="2490435"/>
            <a:ext cx="7281746" cy="3567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342900" lvl="0" indent="-2286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100" dirty="0" err="1"/>
              <a:t>Öğrenciler</a:t>
            </a:r>
            <a:r>
              <a:rPr lang="en-US" sz="2100" dirty="0"/>
              <a:t> </a:t>
            </a:r>
            <a:r>
              <a:rPr lang="en-US" sz="2100" dirty="0" err="1"/>
              <a:t>sınav</a:t>
            </a:r>
            <a:r>
              <a:rPr lang="en-US" sz="2100" dirty="0"/>
              <a:t> </a:t>
            </a:r>
            <a:r>
              <a:rPr lang="en-US" sz="2100" dirty="0" err="1"/>
              <a:t>için</a:t>
            </a:r>
            <a:r>
              <a:rPr lang="en-US" sz="2100" dirty="0"/>
              <a:t> </a:t>
            </a:r>
            <a:r>
              <a:rPr lang="en-US" sz="2100" dirty="0" err="1"/>
              <a:t>laboratuvara</a:t>
            </a:r>
            <a:r>
              <a:rPr lang="en-US" sz="2100" dirty="0"/>
              <a:t> </a:t>
            </a:r>
            <a:r>
              <a:rPr lang="en-US" sz="2100" dirty="0" err="1"/>
              <a:t>girdi</a:t>
            </a:r>
            <a:r>
              <a:rPr lang="en-US" sz="2100" dirty="0"/>
              <a:t>. </a:t>
            </a:r>
            <a:r>
              <a:rPr lang="en-US" sz="2100" dirty="0" err="1"/>
              <a:t>Sınav</a:t>
            </a:r>
            <a:r>
              <a:rPr lang="en-US" sz="2100" dirty="0"/>
              <a:t> </a:t>
            </a:r>
            <a:r>
              <a:rPr lang="en-US" sz="2100" dirty="0" err="1"/>
              <a:t>başladıktan</a:t>
            </a:r>
            <a:r>
              <a:rPr lang="en-US" sz="2100" dirty="0"/>
              <a:t> </a:t>
            </a:r>
            <a:r>
              <a:rPr lang="en-US" sz="2100" dirty="0" err="1"/>
              <a:t>sadece</a:t>
            </a:r>
            <a:r>
              <a:rPr lang="en-US" sz="2100" dirty="0"/>
              <a:t> </a:t>
            </a:r>
            <a:r>
              <a:rPr lang="en-US" sz="2100" dirty="0" err="1"/>
              <a:t>beş</a:t>
            </a:r>
            <a:r>
              <a:rPr lang="en-US" sz="2100" dirty="0"/>
              <a:t> </a:t>
            </a:r>
            <a:r>
              <a:rPr lang="en-US" sz="2100" dirty="0" err="1"/>
              <a:t>dakika</a:t>
            </a:r>
            <a:r>
              <a:rPr lang="en-US" sz="2100" dirty="0"/>
              <a:t> </a:t>
            </a:r>
            <a:r>
              <a:rPr lang="en-US" sz="2100" dirty="0" err="1"/>
              <a:t>sonra</a:t>
            </a:r>
            <a:r>
              <a:rPr lang="en-US" sz="2100" dirty="0"/>
              <a:t> </a:t>
            </a:r>
            <a:r>
              <a:rPr lang="en-US" sz="2100" dirty="0" err="1"/>
              <a:t>bir</a:t>
            </a:r>
            <a:r>
              <a:rPr lang="en-US" sz="2100" dirty="0"/>
              <a:t> </a:t>
            </a:r>
            <a:r>
              <a:rPr lang="en-US" sz="2100" dirty="0" err="1"/>
              <a:t>deney</a:t>
            </a:r>
            <a:r>
              <a:rPr lang="en-US" sz="2100" dirty="0"/>
              <a:t> </a:t>
            </a:r>
            <a:r>
              <a:rPr lang="en-US" sz="2100" dirty="0" err="1"/>
              <a:t>tüpü</a:t>
            </a:r>
            <a:r>
              <a:rPr lang="en-US" sz="2100" dirty="0"/>
              <a:t> </a:t>
            </a:r>
            <a:r>
              <a:rPr lang="en-US" sz="2100" dirty="0" err="1"/>
              <a:t>patladı</a:t>
            </a:r>
            <a:r>
              <a:rPr lang="en-US" sz="2100" dirty="0"/>
              <a:t>.</a:t>
            </a:r>
          </a:p>
          <a:p>
            <a:pPr marL="342900" lvl="0" indent="-2286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100" dirty="0" err="1"/>
              <a:t>Patlamada</a:t>
            </a:r>
            <a:r>
              <a:rPr lang="en-US" sz="2100" dirty="0"/>
              <a:t> </a:t>
            </a:r>
            <a:r>
              <a:rPr lang="en-US" sz="2100" dirty="0" err="1"/>
              <a:t>oluşan</a:t>
            </a:r>
            <a:r>
              <a:rPr lang="en-US" sz="2100" dirty="0"/>
              <a:t> cam </a:t>
            </a:r>
            <a:r>
              <a:rPr lang="en-US" sz="2100" dirty="0" err="1"/>
              <a:t>parçacıkları</a:t>
            </a:r>
            <a:r>
              <a:rPr lang="en-US" sz="2100" dirty="0"/>
              <a:t> </a:t>
            </a:r>
            <a:r>
              <a:rPr lang="en-US" sz="2100" dirty="0" err="1"/>
              <a:t>bir</a:t>
            </a:r>
            <a:r>
              <a:rPr lang="en-US" sz="2100" dirty="0"/>
              <a:t> </a:t>
            </a:r>
            <a:r>
              <a:rPr lang="en-US" sz="2100" dirty="0" err="1"/>
              <a:t>kız</a:t>
            </a:r>
            <a:r>
              <a:rPr lang="en-US" sz="2100" dirty="0"/>
              <a:t> </a:t>
            </a:r>
            <a:r>
              <a:rPr lang="en-US" sz="2100" dirty="0" err="1"/>
              <a:t>öğrencinin</a:t>
            </a:r>
            <a:r>
              <a:rPr lang="en-US" sz="2100" dirty="0"/>
              <a:t> </a:t>
            </a:r>
            <a:r>
              <a:rPr lang="en-US" sz="2100" dirty="0" err="1"/>
              <a:t>sağ</a:t>
            </a:r>
            <a:r>
              <a:rPr lang="en-US" sz="2100" dirty="0"/>
              <a:t> </a:t>
            </a:r>
            <a:r>
              <a:rPr lang="en-US" sz="2100" dirty="0" err="1"/>
              <a:t>gözüne</a:t>
            </a:r>
            <a:r>
              <a:rPr lang="en-US" sz="2100" dirty="0"/>
              <a:t> </a:t>
            </a:r>
            <a:r>
              <a:rPr lang="en-US" sz="2100" dirty="0" err="1"/>
              <a:t>saplandı</a:t>
            </a:r>
            <a:r>
              <a:rPr lang="en-US" sz="2100" dirty="0"/>
              <a:t>.</a:t>
            </a:r>
          </a:p>
          <a:p>
            <a:pPr marL="342900" lvl="0" indent="-2286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100" dirty="0" err="1"/>
              <a:t>Ameliyat</a:t>
            </a:r>
            <a:r>
              <a:rPr lang="en-US" sz="2100" dirty="0"/>
              <a:t> </a:t>
            </a:r>
            <a:r>
              <a:rPr lang="en-US" sz="2100" dirty="0" err="1"/>
              <a:t>olmasına</a:t>
            </a:r>
            <a:r>
              <a:rPr lang="en-US" sz="2100" dirty="0"/>
              <a:t> </a:t>
            </a:r>
            <a:r>
              <a:rPr lang="en-US" sz="2100" dirty="0" err="1"/>
              <a:t>rağmen</a:t>
            </a:r>
            <a:r>
              <a:rPr lang="en-US" sz="2100" dirty="0"/>
              <a:t> </a:t>
            </a:r>
            <a:r>
              <a:rPr lang="en-US" sz="2100" dirty="0" err="1"/>
              <a:t>kız</a:t>
            </a:r>
            <a:r>
              <a:rPr lang="en-US" sz="2100" dirty="0"/>
              <a:t> </a:t>
            </a:r>
            <a:r>
              <a:rPr lang="en-US" sz="2100" dirty="0" err="1"/>
              <a:t>öğrenci</a:t>
            </a:r>
            <a:r>
              <a:rPr lang="en-US" sz="2100" dirty="0"/>
              <a:t> </a:t>
            </a:r>
            <a:r>
              <a:rPr lang="en-US" sz="2100" dirty="0" err="1"/>
              <a:t>sağ</a:t>
            </a:r>
            <a:r>
              <a:rPr lang="en-US" sz="2100" dirty="0"/>
              <a:t> </a:t>
            </a:r>
            <a:r>
              <a:rPr lang="en-US" sz="2100" dirty="0" err="1"/>
              <a:t>gözündeki</a:t>
            </a:r>
            <a:r>
              <a:rPr lang="en-US" sz="2100" dirty="0"/>
              <a:t> </a:t>
            </a:r>
            <a:r>
              <a:rPr lang="en-US" sz="2100" dirty="0" err="1"/>
              <a:t>görme</a:t>
            </a:r>
            <a:r>
              <a:rPr lang="en-US" sz="2100" dirty="0"/>
              <a:t> </a:t>
            </a:r>
            <a:r>
              <a:rPr lang="en-US" sz="2100" dirty="0" err="1"/>
              <a:t>yeteneğini</a:t>
            </a:r>
            <a:r>
              <a:rPr lang="en-US" sz="2100" dirty="0"/>
              <a:t> </a:t>
            </a:r>
            <a:r>
              <a:rPr lang="en-US" sz="2100" dirty="0" err="1"/>
              <a:t>kaybetti</a:t>
            </a:r>
            <a:r>
              <a:rPr lang="en-US" sz="2100" dirty="0"/>
              <a:t>.</a:t>
            </a:r>
          </a:p>
          <a:p>
            <a:pPr marL="342900" lvl="0" indent="-2286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100" dirty="0" err="1"/>
              <a:t>Tüp</a:t>
            </a:r>
            <a:r>
              <a:rPr lang="en-US" sz="2100" dirty="0"/>
              <a:t> </a:t>
            </a:r>
            <a:r>
              <a:rPr lang="en-US" sz="2100" dirty="0" err="1"/>
              <a:t>patlamasının</a:t>
            </a:r>
            <a:r>
              <a:rPr lang="en-US" sz="2100" dirty="0"/>
              <a:t> </a:t>
            </a:r>
            <a:r>
              <a:rPr lang="en-US" sz="2100" dirty="0" err="1"/>
              <a:t>nedeni</a:t>
            </a:r>
            <a:r>
              <a:rPr lang="en-US" sz="2100" dirty="0"/>
              <a:t> </a:t>
            </a:r>
            <a:r>
              <a:rPr lang="en-US" sz="2100" dirty="0" err="1"/>
              <a:t>laboratuvarda</a:t>
            </a:r>
            <a:r>
              <a:rPr lang="en-US" sz="2100" dirty="0"/>
              <a:t> </a:t>
            </a:r>
            <a:r>
              <a:rPr lang="en-US" sz="2100" dirty="0" err="1"/>
              <a:t>önceki</a:t>
            </a:r>
            <a:r>
              <a:rPr lang="en-US" sz="2100" dirty="0"/>
              <a:t> </a:t>
            </a:r>
            <a:r>
              <a:rPr lang="en-US" sz="2100" dirty="0" err="1"/>
              <a:t>günden</a:t>
            </a:r>
            <a:r>
              <a:rPr lang="en-US" sz="2100" dirty="0"/>
              <a:t> </a:t>
            </a:r>
            <a:r>
              <a:rPr lang="en-US" sz="2100" dirty="0" err="1"/>
              <a:t>kalan</a:t>
            </a:r>
            <a:r>
              <a:rPr lang="en-US" sz="2100" dirty="0"/>
              <a:t> </a:t>
            </a:r>
            <a:r>
              <a:rPr lang="en-US" sz="2100" dirty="0" err="1"/>
              <a:t>deney</a:t>
            </a:r>
            <a:r>
              <a:rPr lang="en-US" sz="2100" dirty="0"/>
              <a:t>  </a:t>
            </a:r>
            <a:r>
              <a:rPr lang="en-US" sz="2100" dirty="0" err="1"/>
              <a:t>tüpünün</a:t>
            </a:r>
            <a:r>
              <a:rPr lang="en-US" sz="2100" dirty="0"/>
              <a:t> </a:t>
            </a:r>
            <a:r>
              <a:rPr lang="en-US" sz="2100" dirty="0" err="1"/>
              <a:t>içindeki</a:t>
            </a:r>
            <a:r>
              <a:rPr lang="en-US" sz="2100" dirty="0"/>
              <a:t> </a:t>
            </a:r>
            <a:r>
              <a:rPr lang="en-US" sz="2100" dirty="0" err="1"/>
              <a:t>kalıntının</a:t>
            </a:r>
            <a:r>
              <a:rPr lang="en-US" sz="2100" dirty="0"/>
              <a:t> </a:t>
            </a:r>
            <a:r>
              <a:rPr lang="en-US" sz="2100" dirty="0" err="1"/>
              <a:t>temizlenmemesiydi</a:t>
            </a:r>
            <a:r>
              <a:rPr lang="en-US" sz="2100" dirty="0"/>
              <a:t>.</a:t>
            </a:r>
          </a:p>
          <a:p>
            <a:pPr marL="342900" lvl="0" indent="-2286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100" i="1" u="sng" dirty="0" err="1"/>
              <a:t>Selçuk</a:t>
            </a:r>
            <a:r>
              <a:rPr lang="en-US" sz="2100" i="1" u="sng" dirty="0"/>
              <a:t> </a:t>
            </a:r>
            <a:r>
              <a:rPr lang="en-US" sz="2100" i="1" u="sng" dirty="0" err="1"/>
              <a:t>Üniversitesi</a:t>
            </a:r>
            <a:r>
              <a:rPr lang="en-US" sz="2100" i="1" u="sng" dirty="0"/>
              <a:t> (SÜ) </a:t>
            </a:r>
            <a:r>
              <a:rPr lang="en-US" sz="2100" i="1" u="sng" dirty="0" err="1"/>
              <a:t>Kimya</a:t>
            </a:r>
            <a:r>
              <a:rPr lang="en-US" sz="2100" i="1" u="sng" dirty="0"/>
              <a:t> </a:t>
            </a:r>
            <a:r>
              <a:rPr lang="en-US" sz="2100" i="1" u="sng" dirty="0" err="1"/>
              <a:t>Bölümü</a:t>
            </a:r>
            <a:r>
              <a:rPr lang="en-US" sz="2100" i="1" u="sng" dirty="0"/>
              <a:t> 3. </a:t>
            </a:r>
            <a:r>
              <a:rPr lang="en-US" sz="2100" i="1" u="sng" dirty="0" err="1"/>
              <a:t>sınıf</a:t>
            </a:r>
            <a:r>
              <a:rPr lang="en-US" sz="2100" i="1" u="sng" dirty="0"/>
              <a:t> </a:t>
            </a:r>
            <a:r>
              <a:rPr lang="en-US" sz="2100" i="1" u="sng" dirty="0" err="1"/>
              <a:t>öğrencisi</a:t>
            </a:r>
            <a:endParaRPr lang="en-US" sz="2100" i="1" u="sng" dirty="0"/>
          </a:p>
        </p:txBody>
      </p:sp>
    </p:spTree>
    <p:extLst>
      <p:ext uri="{BB962C8B-B14F-4D97-AF65-F5344CB8AC3E}">
        <p14:creationId xmlns:p14="http://schemas.microsoft.com/office/powerpoint/2010/main" val="17374925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0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12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181" y="633619"/>
            <a:ext cx="3209537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Başlık 2"/>
          <p:cNvSpPr>
            <a:spLocks noGrp="1"/>
          </p:cNvSpPr>
          <p:nvPr>
            <p:ph type="title"/>
          </p:nvPr>
        </p:nvSpPr>
        <p:spPr>
          <a:xfrm>
            <a:off x="630935" y="978619"/>
            <a:ext cx="2558034" cy="1106424"/>
          </a:xfrm>
        </p:spPr>
        <p:txBody>
          <a:bodyPr>
            <a:normAutofit/>
          </a:bodyPr>
          <a:lstStyle/>
          <a:p>
            <a:r>
              <a:rPr lang="tr-TR" sz="1700" b="1" kern="0" cap="none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Vermont’da Laboratuvar  Çalışanı Yalnız Çalışırken Az Daha Ölüyordu (ABD, 2007)</a:t>
            </a:r>
            <a:endParaRPr lang="tr-TR" sz="1700" b="1" cap="none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9175" y="117043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094" y="2121408"/>
            <a:ext cx="2496312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İçerik Yer Tutucusu 1"/>
          <p:cNvSpPr>
            <a:spLocks noGrp="1"/>
          </p:cNvSpPr>
          <p:nvPr>
            <p:ph idx="1"/>
          </p:nvPr>
        </p:nvSpPr>
        <p:spPr>
          <a:xfrm>
            <a:off x="355186" y="2359152"/>
            <a:ext cx="3020025" cy="3806757"/>
          </a:xfrm>
        </p:spPr>
        <p:txBody>
          <a:bodyPr>
            <a:normAutofit fontScale="85000" lnSpcReduction="20000"/>
          </a:bodyPr>
          <a:lstStyle/>
          <a:p>
            <a:pPr marL="342900" lvl="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Blip>
                <a:blip r:embed="rId2"/>
              </a:buBlip>
            </a:pPr>
            <a:r>
              <a:rPr lang="en-US" sz="1600" b="0" kern="0" dirty="0">
                <a:cs typeface="Times New Roman" pitchFamily="18" charset="0"/>
              </a:rPr>
              <a:t>Vermont</a:t>
            </a:r>
            <a:r>
              <a:rPr lang="tr-TR" sz="1600" b="0" kern="0" dirty="0">
                <a:cs typeface="Times New Roman" pitchFamily="18" charset="0"/>
              </a:rPr>
              <a:t> üniversitesinde tecrübeli bir araştırmacı laboratuvarda yalnız çalışırken az daha ölüyordu.</a:t>
            </a:r>
          </a:p>
          <a:p>
            <a:pPr marL="342900" lvl="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Blip>
                <a:blip r:embed="rId2"/>
              </a:buBlip>
            </a:pPr>
            <a:r>
              <a:rPr lang="tr-TR" sz="1600" b="0" kern="0" dirty="0">
                <a:cs typeface="Times New Roman" pitchFamily="18" charset="0"/>
              </a:rPr>
              <a:t>Araştırmacı, 250 ml ‘den  daha az </a:t>
            </a:r>
            <a:r>
              <a:rPr lang="tr-TR" sz="1600" b="0" kern="0" dirty="0" err="1">
                <a:cs typeface="Times New Roman" pitchFamily="18" charset="0"/>
              </a:rPr>
              <a:t>metanol</a:t>
            </a:r>
            <a:r>
              <a:rPr lang="tr-TR" sz="1600" b="0" kern="0" dirty="0">
                <a:cs typeface="Times New Roman" pitchFamily="18" charset="0"/>
              </a:rPr>
              <a:t> ve biraz eter ile çalışıyordu.</a:t>
            </a:r>
          </a:p>
          <a:p>
            <a:pPr marL="342900" lvl="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Blip>
                <a:blip r:embed="rId2"/>
              </a:buBlip>
            </a:pPr>
            <a:r>
              <a:rPr lang="tr-TR" sz="1600" b="0" kern="0" dirty="0">
                <a:cs typeface="Times New Roman" pitchFamily="18" charset="0"/>
              </a:rPr>
              <a:t>Bu çözücüleri  daha önce yüzlerce kez kullanmıştı.</a:t>
            </a:r>
          </a:p>
          <a:p>
            <a:pPr marL="342900" lvl="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Blip>
                <a:blip r:embed="rId2"/>
              </a:buBlip>
            </a:pPr>
            <a:r>
              <a:rPr lang="tr-TR" sz="1600" b="0" kern="0" dirty="0">
                <a:cs typeface="Times New Roman" pitchFamily="18" charset="0"/>
              </a:rPr>
              <a:t>Fakat </a:t>
            </a:r>
            <a:r>
              <a:rPr lang="tr-TR" sz="1600" b="0" kern="0" dirty="0" err="1">
                <a:cs typeface="Times New Roman" pitchFamily="18" charset="0"/>
              </a:rPr>
              <a:t>distilasyon</a:t>
            </a:r>
            <a:r>
              <a:rPr lang="tr-TR" sz="1600" b="0" kern="0" dirty="0">
                <a:cs typeface="Times New Roman" pitchFamily="18" charset="0"/>
              </a:rPr>
              <a:t> şişesi patladı.</a:t>
            </a:r>
          </a:p>
          <a:p>
            <a:pPr marL="342900" lvl="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Blip>
                <a:blip r:embed="rId2"/>
              </a:buBlip>
            </a:pPr>
            <a:r>
              <a:rPr lang="tr-TR" sz="1600" b="0" kern="0" dirty="0">
                <a:cs typeface="Times New Roman" pitchFamily="18" charset="0"/>
              </a:rPr>
              <a:t>Patlama nedeni, muhtemelen, eter içinde havayla oluşan küçük bir miktar peroksitti.</a:t>
            </a:r>
            <a:endParaRPr lang="en-US" sz="1600" b="0" kern="0" dirty="0"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tr-TR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r="15774" b="2"/>
          <a:stretch/>
        </p:blipFill>
        <p:spPr bwMode="auto">
          <a:xfrm>
            <a:off x="3843337" y="634382"/>
            <a:ext cx="4992910" cy="549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729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aşlık 2"/>
          <p:cNvSpPr>
            <a:spLocks noGrp="1"/>
          </p:cNvSpPr>
          <p:nvPr>
            <p:ph type="title"/>
          </p:nvPr>
        </p:nvSpPr>
        <p:spPr>
          <a:xfrm>
            <a:off x="723899" y="851517"/>
            <a:ext cx="3848096" cy="1461778"/>
          </a:xfrm>
        </p:spPr>
        <p:txBody>
          <a:bodyPr>
            <a:normAutofit/>
          </a:bodyPr>
          <a:lstStyle/>
          <a:p>
            <a:r>
              <a:rPr lang="tr-TR" sz="3200" b="1" cap="none">
                <a:latin typeface="Calibri" panose="020F0502020204030204" pitchFamily="34" charset="0"/>
                <a:cs typeface="Calibri" panose="020F0502020204030204" pitchFamily="34" charset="0"/>
              </a:rPr>
              <a:t>Laboratuvar Güvenliğini Bozan Etmenler</a:t>
            </a:r>
          </a:p>
        </p:txBody>
      </p:sp>
      <p:sp>
        <p:nvSpPr>
          <p:cNvPr id="4" name="İçerik Yer Tutucusu 1"/>
          <p:cNvSpPr>
            <a:spLocks noGrp="1"/>
          </p:cNvSpPr>
          <p:nvPr>
            <p:ph idx="1"/>
          </p:nvPr>
        </p:nvSpPr>
        <p:spPr>
          <a:xfrm>
            <a:off x="723900" y="2724893"/>
            <a:ext cx="3036258" cy="3536236"/>
          </a:xfrm>
        </p:spPr>
        <p:txBody>
          <a:bodyPr>
            <a:normAutofit/>
          </a:bodyPr>
          <a:lstStyle/>
          <a:p>
            <a:pPr marL="514350" indent="-514350">
              <a:buClr>
                <a:srgbClr val="C00000"/>
              </a:buClr>
              <a:buFont typeface="Wingdings" pitchFamily="2" charset="2"/>
              <a:buChar char="§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Fiziksel etmenler</a:t>
            </a:r>
          </a:p>
          <a:p>
            <a:pPr marL="514350" indent="-514350">
              <a:buClr>
                <a:srgbClr val="C00000"/>
              </a:buClr>
              <a:buFont typeface="Wingdings" pitchFamily="2" charset="2"/>
              <a:buChar char="§"/>
            </a:pP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Clr>
                <a:srgbClr val="C00000"/>
              </a:buClr>
              <a:buFont typeface="Wingdings" pitchFamily="2" charset="2"/>
              <a:buChar char="§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Kimyasal etmenler</a:t>
            </a:r>
          </a:p>
          <a:p>
            <a:pPr marL="514350" indent="-514350">
              <a:buClr>
                <a:srgbClr val="C00000"/>
              </a:buClr>
              <a:buFont typeface="Wingdings" pitchFamily="2" charset="2"/>
              <a:buChar char="§"/>
            </a:pP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Clr>
                <a:srgbClr val="C00000"/>
              </a:buClr>
              <a:buFont typeface="Wingdings" pitchFamily="2" charset="2"/>
              <a:buChar char="§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Biyolojik etmenler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4BFF304C-05DC-9242-A4D9-D7B9618B29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" t="-1" r="1359" b="7520"/>
          <a:stretch/>
        </p:blipFill>
        <p:spPr>
          <a:xfrm>
            <a:off x="4132776" y="731201"/>
            <a:ext cx="4638606" cy="4767231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1732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4">
            <a:extLst>
              <a:ext uri="{FF2B5EF4-FFF2-40B4-BE49-F238E27FC236}">
                <a16:creationId xmlns:a16="http://schemas.microsoft.com/office/drawing/2014/main" id="{2ABE1108-6423-4E53-85A1-817683043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3B194D93-57DB-4149-9322-0F2D75A89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5024" y="543070"/>
            <a:ext cx="5153216" cy="16756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500" b="1" kern="1200" cap="none">
                <a:solidFill>
                  <a:schemeClr val="tx1"/>
                </a:solidFill>
                <a:latin typeface="+mj-lt"/>
                <a:ea typeface="+mj-ea"/>
                <a:cs typeface="+mj-cs"/>
              </a:rPr>
              <a:t>Yalova Mesleki Ve Teknik Anadolu Lisesi</a:t>
            </a:r>
            <a:br>
              <a:rPr lang="en-US"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(T</a:t>
            </a:r>
            <a:r>
              <a:rPr lang="en-US" sz="3500" b="1" kern="1200" cap="none">
                <a:solidFill>
                  <a:schemeClr val="tx1"/>
                </a:solidFill>
                <a:latin typeface="+mj-lt"/>
                <a:ea typeface="+mj-ea"/>
                <a:cs typeface="+mj-cs"/>
              </a:rPr>
              <a:t>ürkiye</a:t>
            </a:r>
            <a:r>
              <a:rPr lang="en-US"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2015)</a:t>
            </a:r>
            <a:endParaRPr lang="en-US" sz="35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1CD74F3-882C-7141-8BAF-97E3E5DFD8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" r="14690" b="-2"/>
          <a:stretch/>
        </p:blipFill>
        <p:spPr>
          <a:xfrm>
            <a:off x="20" y="1"/>
            <a:ext cx="3140313" cy="2164321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93C7A5FF-9D59-334A-BE3D-196B8A2DB5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2" r="4411" b="-2"/>
          <a:stretch/>
        </p:blipFill>
        <p:spPr>
          <a:xfrm>
            <a:off x="20" y="2342320"/>
            <a:ext cx="3140313" cy="2164321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3A1BCE61-05C6-C44B-8C07-E7905FC347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2" r="6831" b="-2"/>
          <a:stretch/>
        </p:blipFill>
        <p:spPr>
          <a:xfrm>
            <a:off x="20" y="4693680"/>
            <a:ext cx="3140313" cy="2164321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C7EB903C-7E54-044B-93BB-28EDF7DB4DB6}"/>
              </a:ext>
            </a:extLst>
          </p:cNvPr>
          <p:cNvSpPr/>
          <p:nvPr/>
        </p:nvSpPr>
        <p:spPr>
          <a:xfrm>
            <a:off x="3625024" y="2661069"/>
            <a:ext cx="5153216" cy="2919460"/>
          </a:xfrm>
          <a:prstGeom prst="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20000"/>
          </a:bodyPr>
          <a:lstStyle/>
          <a:p>
            <a:pPr algn="just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700" i="1" dirty="0" err="1">
                <a:solidFill>
                  <a:schemeClr val="tx1"/>
                </a:solidFill>
              </a:rPr>
              <a:t>Annesinin</a:t>
            </a:r>
            <a:r>
              <a:rPr lang="en-US" sz="1700" i="1" dirty="0">
                <a:solidFill>
                  <a:schemeClr val="tx1"/>
                </a:solidFill>
              </a:rPr>
              <a:t> </a:t>
            </a:r>
            <a:r>
              <a:rPr lang="en-US" sz="1700" i="1" dirty="0" err="1">
                <a:solidFill>
                  <a:schemeClr val="tx1"/>
                </a:solidFill>
              </a:rPr>
              <a:t>açıklamaları</a:t>
            </a:r>
            <a:r>
              <a:rPr lang="en-US" sz="1700" i="1" dirty="0">
                <a:solidFill>
                  <a:schemeClr val="tx1"/>
                </a:solidFill>
              </a:rPr>
              <a:t>: </a:t>
            </a:r>
          </a:p>
          <a:p>
            <a:pPr algn="just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700" i="1" dirty="0">
                <a:solidFill>
                  <a:schemeClr val="tx1"/>
                </a:solidFill>
              </a:rPr>
              <a:t>"</a:t>
            </a:r>
            <a:r>
              <a:rPr lang="en-US" sz="1700" i="1" dirty="0" err="1">
                <a:solidFill>
                  <a:schemeClr val="tx1"/>
                </a:solidFill>
              </a:rPr>
              <a:t>Oğlum</a:t>
            </a:r>
            <a:r>
              <a:rPr lang="en-US" sz="1700" i="1" dirty="0">
                <a:solidFill>
                  <a:schemeClr val="tx1"/>
                </a:solidFill>
              </a:rPr>
              <a:t> </a:t>
            </a:r>
            <a:r>
              <a:rPr lang="en-US" sz="1700" i="1" dirty="0" err="1">
                <a:solidFill>
                  <a:schemeClr val="tx1"/>
                </a:solidFill>
              </a:rPr>
              <a:t>gözlerinden</a:t>
            </a:r>
            <a:r>
              <a:rPr lang="en-US" sz="1700" i="1" dirty="0">
                <a:solidFill>
                  <a:schemeClr val="tx1"/>
                </a:solidFill>
              </a:rPr>
              <a:t> </a:t>
            </a:r>
            <a:r>
              <a:rPr lang="en-US" sz="1700" i="1" dirty="0" err="1">
                <a:solidFill>
                  <a:schemeClr val="tx1"/>
                </a:solidFill>
              </a:rPr>
              <a:t>yaralanmış</a:t>
            </a:r>
            <a:r>
              <a:rPr lang="en-US" sz="1700" i="1" dirty="0">
                <a:solidFill>
                  <a:schemeClr val="tx1"/>
                </a:solidFill>
              </a:rPr>
              <a:t>. </a:t>
            </a:r>
            <a:r>
              <a:rPr lang="en-US" sz="1700" i="1" dirty="0" err="1">
                <a:solidFill>
                  <a:schemeClr val="tx1"/>
                </a:solidFill>
              </a:rPr>
              <a:t>Yaralı</a:t>
            </a:r>
            <a:r>
              <a:rPr lang="en-US" sz="1700" i="1" dirty="0">
                <a:solidFill>
                  <a:schemeClr val="tx1"/>
                </a:solidFill>
              </a:rPr>
              <a:t> </a:t>
            </a:r>
            <a:r>
              <a:rPr lang="en-US" sz="1700" i="1" dirty="0" err="1">
                <a:solidFill>
                  <a:schemeClr val="tx1"/>
                </a:solidFill>
              </a:rPr>
              <a:t>olan</a:t>
            </a:r>
            <a:r>
              <a:rPr lang="en-US" sz="1700" i="1" dirty="0">
                <a:solidFill>
                  <a:schemeClr val="tx1"/>
                </a:solidFill>
              </a:rPr>
              <a:t> </a:t>
            </a:r>
            <a:r>
              <a:rPr lang="en-US" sz="1700" i="1" dirty="0" err="1">
                <a:solidFill>
                  <a:schemeClr val="tx1"/>
                </a:solidFill>
              </a:rPr>
              <a:t>bir</a:t>
            </a:r>
            <a:r>
              <a:rPr lang="en-US" sz="1700" i="1" dirty="0">
                <a:solidFill>
                  <a:schemeClr val="tx1"/>
                </a:solidFill>
              </a:rPr>
              <a:t> </a:t>
            </a:r>
            <a:r>
              <a:rPr lang="en-US" sz="1700" i="1" dirty="0" err="1">
                <a:solidFill>
                  <a:schemeClr val="tx1"/>
                </a:solidFill>
              </a:rPr>
              <a:t>gözünde</a:t>
            </a:r>
            <a:r>
              <a:rPr lang="en-US" sz="1700" i="1" dirty="0">
                <a:solidFill>
                  <a:schemeClr val="tx1"/>
                </a:solidFill>
              </a:rPr>
              <a:t> </a:t>
            </a:r>
            <a:r>
              <a:rPr lang="en-US" sz="1700" i="1" dirty="0" err="1">
                <a:solidFill>
                  <a:schemeClr val="tx1"/>
                </a:solidFill>
              </a:rPr>
              <a:t>görememe</a:t>
            </a:r>
            <a:r>
              <a:rPr lang="en-US" sz="1700" i="1" dirty="0">
                <a:solidFill>
                  <a:schemeClr val="tx1"/>
                </a:solidFill>
              </a:rPr>
              <a:t> </a:t>
            </a:r>
            <a:r>
              <a:rPr lang="en-US" sz="1700" i="1" dirty="0" err="1">
                <a:solidFill>
                  <a:schemeClr val="tx1"/>
                </a:solidFill>
              </a:rPr>
              <a:t>riski</a:t>
            </a:r>
            <a:r>
              <a:rPr lang="en-US" sz="1700" i="1" dirty="0">
                <a:solidFill>
                  <a:schemeClr val="tx1"/>
                </a:solidFill>
              </a:rPr>
              <a:t> var. </a:t>
            </a:r>
            <a:r>
              <a:rPr lang="en-US" sz="1700" i="1" dirty="0" err="1">
                <a:solidFill>
                  <a:schemeClr val="tx1"/>
                </a:solidFill>
              </a:rPr>
              <a:t>Ayrıca</a:t>
            </a:r>
            <a:r>
              <a:rPr lang="en-US" sz="1700" i="1" dirty="0">
                <a:solidFill>
                  <a:schemeClr val="tx1"/>
                </a:solidFill>
              </a:rPr>
              <a:t> </a:t>
            </a:r>
            <a:r>
              <a:rPr lang="en-US" sz="1700" i="1" dirty="0" err="1">
                <a:solidFill>
                  <a:schemeClr val="tx1"/>
                </a:solidFill>
              </a:rPr>
              <a:t>suratı</a:t>
            </a:r>
            <a:r>
              <a:rPr lang="en-US" sz="1700" i="1" dirty="0">
                <a:solidFill>
                  <a:schemeClr val="tx1"/>
                </a:solidFill>
              </a:rPr>
              <a:t> da </a:t>
            </a:r>
            <a:r>
              <a:rPr lang="en-US" sz="1700" i="1" dirty="0" err="1">
                <a:solidFill>
                  <a:schemeClr val="tx1"/>
                </a:solidFill>
              </a:rPr>
              <a:t>yanık</a:t>
            </a:r>
            <a:r>
              <a:rPr lang="en-US" sz="1700" i="1" dirty="0">
                <a:solidFill>
                  <a:schemeClr val="tx1"/>
                </a:solidFill>
              </a:rPr>
              <a:t>. </a:t>
            </a:r>
            <a:r>
              <a:rPr lang="en-US" sz="1700" i="1" dirty="0" err="1">
                <a:solidFill>
                  <a:schemeClr val="tx1"/>
                </a:solidFill>
              </a:rPr>
              <a:t>Böyle</a:t>
            </a:r>
            <a:r>
              <a:rPr lang="en-US" sz="1700" i="1" dirty="0">
                <a:solidFill>
                  <a:schemeClr val="tx1"/>
                </a:solidFill>
              </a:rPr>
              <a:t> </a:t>
            </a:r>
            <a:r>
              <a:rPr lang="en-US" sz="1700" i="1" dirty="0" err="1">
                <a:solidFill>
                  <a:schemeClr val="tx1"/>
                </a:solidFill>
              </a:rPr>
              <a:t>deney</a:t>
            </a:r>
            <a:r>
              <a:rPr lang="en-US" sz="1700" i="1" dirty="0">
                <a:solidFill>
                  <a:schemeClr val="tx1"/>
                </a:solidFill>
              </a:rPr>
              <a:t> mi </a:t>
            </a:r>
            <a:r>
              <a:rPr lang="en-US" sz="1700" i="1" dirty="0" err="1">
                <a:solidFill>
                  <a:schemeClr val="tx1"/>
                </a:solidFill>
              </a:rPr>
              <a:t>olur</a:t>
            </a:r>
            <a:r>
              <a:rPr lang="en-US" sz="1700" i="1" dirty="0">
                <a:solidFill>
                  <a:schemeClr val="tx1"/>
                </a:solidFill>
              </a:rPr>
              <a:t>? </a:t>
            </a:r>
            <a:r>
              <a:rPr lang="en-US" sz="1700" b="1" i="1" dirty="0" err="1">
                <a:solidFill>
                  <a:schemeClr val="tx1"/>
                </a:solidFill>
              </a:rPr>
              <a:t>Çocukların</a:t>
            </a:r>
            <a:r>
              <a:rPr lang="en-US" sz="1700" b="1" i="1" dirty="0">
                <a:solidFill>
                  <a:schemeClr val="tx1"/>
                </a:solidFill>
              </a:rPr>
              <a:t> </a:t>
            </a:r>
            <a:r>
              <a:rPr lang="en-US" sz="1700" b="1" i="1" dirty="0" err="1">
                <a:solidFill>
                  <a:schemeClr val="tx1"/>
                </a:solidFill>
              </a:rPr>
              <a:t>eldivenleri</a:t>
            </a:r>
            <a:r>
              <a:rPr lang="en-US" sz="1700" b="1" i="1" dirty="0">
                <a:solidFill>
                  <a:schemeClr val="tx1"/>
                </a:solidFill>
              </a:rPr>
              <a:t> yok </a:t>
            </a:r>
            <a:r>
              <a:rPr lang="en-US" sz="1700" b="1" i="1" dirty="0" err="1">
                <a:solidFill>
                  <a:schemeClr val="tx1"/>
                </a:solidFill>
              </a:rPr>
              <a:t>gözlükleri</a:t>
            </a:r>
            <a:r>
              <a:rPr lang="en-US" sz="1700" b="1" i="1" dirty="0">
                <a:solidFill>
                  <a:schemeClr val="tx1"/>
                </a:solidFill>
              </a:rPr>
              <a:t> yok. </a:t>
            </a:r>
            <a:r>
              <a:rPr lang="en-US" sz="1700" b="1" i="1" dirty="0" err="1">
                <a:solidFill>
                  <a:schemeClr val="tx1"/>
                </a:solidFill>
              </a:rPr>
              <a:t>Çocuğu</a:t>
            </a:r>
            <a:r>
              <a:rPr lang="en-US" sz="1700" b="1" i="1" dirty="0">
                <a:solidFill>
                  <a:schemeClr val="tx1"/>
                </a:solidFill>
              </a:rPr>
              <a:t> </a:t>
            </a:r>
            <a:r>
              <a:rPr lang="en-US" sz="1700" b="1" i="1" dirty="0" err="1">
                <a:solidFill>
                  <a:schemeClr val="tx1"/>
                </a:solidFill>
              </a:rPr>
              <a:t>neden</a:t>
            </a:r>
            <a:r>
              <a:rPr lang="en-US" sz="1700" b="1" i="1" dirty="0">
                <a:solidFill>
                  <a:schemeClr val="tx1"/>
                </a:solidFill>
              </a:rPr>
              <a:t> </a:t>
            </a:r>
            <a:r>
              <a:rPr lang="en-US" sz="1700" b="1" i="1" dirty="0" err="1">
                <a:solidFill>
                  <a:schemeClr val="tx1"/>
                </a:solidFill>
              </a:rPr>
              <a:t>bu</a:t>
            </a:r>
            <a:r>
              <a:rPr lang="en-US" sz="1700" b="1" i="1" dirty="0">
                <a:solidFill>
                  <a:schemeClr val="tx1"/>
                </a:solidFill>
              </a:rPr>
              <a:t> </a:t>
            </a:r>
            <a:r>
              <a:rPr lang="en-US" sz="1700" b="1" i="1" dirty="0" err="1">
                <a:solidFill>
                  <a:schemeClr val="tx1"/>
                </a:solidFill>
              </a:rPr>
              <a:t>kadar</a:t>
            </a:r>
            <a:r>
              <a:rPr lang="en-US" sz="1700" b="1" i="1" dirty="0">
                <a:solidFill>
                  <a:schemeClr val="tx1"/>
                </a:solidFill>
              </a:rPr>
              <a:t> </a:t>
            </a:r>
            <a:r>
              <a:rPr lang="en-US" sz="1700" b="1" i="1" dirty="0" err="1">
                <a:solidFill>
                  <a:schemeClr val="tx1"/>
                </a:solidFill>
              </a:rPr>
              <a:t>yakınına</a:t>
            </a:r>
            <a:r>
              <a:rPr lang="en-US" sz="1700" b="1" i="1" dirty="0">
                <a:solidFill>
                  <a:schemeClr val="tx1"/>
                </a:solidFill>
              </a:rPr>
              <a:t> </a:t>
            </a:r>
            <a:r>
              <a:rPr lang="en-US" sz="1700" b="1" i="1" dirty="0" err="1">
                <a:solidFill>
                  <a:schemeClr val="tx1"/>
                </a:solidFill>
              </a:rPr>
              <a:t>aldı</a:t>
            </a:r>
            <a:r>
              <a:rPr lang="en-US" sz="1700" b="1" i="1" dirty="0">
                <a:solidFill>
                  <a:schemeClr val="tx1"/>
                </a:solidFill>
              </a:rPr>
              <a:t>? </a:t>
            </a:r>
            <a:r>
              <a:rPr lang="en-US" sz="1700" i="1" dirty="0">
                <a:solidFill>
                  <a:schemeClr val="tx1"/>
                </a:solidFill>
              </a:rPr>
              <a:t>Bu </a:t>
            </a:r>
            <a:r>
              <a:rPr lang="en-US" sz="1700" i="1" dirty="0" err="1">
                <a:solidFill>
                  <a:schemeClr val="tx1"/>
                </a:solidFill>
              </a:rPr>
              <a:t>olayda</a:t>
            </a:r>
            <a:r>
              <a:rPr lang="en-US" sz="1700" i="1" dirty="0">
                <a:solidFill>
                  <a:schemeClr val="tx1"/>
                </a:solidFill>
              </a:rPr>
              <a:t> </a:t>
            </a:r>
            <a:r>
              <a:rPr lang="en-US" sz="1700" i="1" dirty="0" err="1">
                <a:solidFill>
                  <a:schemeClr val="tx1"/>
                </a:solidFill>
              </a:rPr>
              <a:t>benim</a:t>
            </a:r>
            <a:r>
              <a:rPr lang="en-US" sz="1700" i="1" dirty="0">
                <a:solidFill>
                  <a:schemeClr val="tx1"/>
                </a:solidFill>
              </a:rPr>
              <a:t> </a:t>
            </a:r>
            <a:r>
              <a:rPr lang="en-US" sz="1700" i="1" dirty="0" err="1">
                <a:solidFill>
                  <a:schemeClr val="tx1"/>
                </a:solidFill>
              </a:rPr>
              <a:t>çocuğumun</a:t>
            </a:r>
            <a:r>
              <a:rPr lang="en-US" sz="1700" i="1" dirty="0">
                <a:solidFill>
                  <a:schemeClr val="tx1"/>
                </a:solidFill>
              </a:rPr>
              <a:t> </a:t>
            </a:r>
            <a:r>
              <a:rPr lang="en-US" sz="1700" i="1" dirty="0" err="1">
                <a:solidFill>
                  <a:schemeClr val="tx1"/>
                </a:solidFill>
              </a:rPr>
              <a:t>yerine</a:t>
            </a:r>
            <a:r>
              <a:rPr lang="en-US" sz="1700" i="1" dirty="0">
                <a:solidFill>
                  <a:schemeClr val="tx1"/>
                </a:solidFill>
              </a:rPr>
              <a:t> </a:t>
            </a:r>
            <a:r>
              <a:rPr lang="en-US" sz="1700" i="1" dirty="0" err="1">
                <a:solidFill>
                  <a:schemeClr val="tx1"/>
                </a:solidFill>
              </a:rPr>
              <a:t>bir</a:t>
            </a:r>
            <a:r>
              <a:rPr lang="en-US" sz="1700" i="1" dirty="0">
                <a:solidFill>
                  <a:schemeClr val="tx1"/>
                </a:solidFill>
              </a:rPr>
              <a:t> </a:t>
            </a:r>
            <a:r>
              <a:rPr lang="en-US" sz="1700" i="1" dirty="0" err="1">
                <a:solidFill>
                  <a:schemeClr val="tx1"/>
                </a:solidFill>
              </a:rPr>
              <a:t>başka</a:t>
            </a:r>
            <a:r>
              <a:rPr lang="en-US" sz="1700" i="1" dirty="0">
                <a:solidFill>
                  <a:schemeClr val="tx1"/>
                </a:solidFill>
              </a:rPr>
              <a:t> </a:t>
            </a:r>
            <a:r>
              <a:rPr lang="en-US" sz="1700" i="1" dirty="0" err="1">
                <a:solidFill>
                  <a:schemeClr val="tx1"/>
                </a:solidFill>
              </a:rPr>
              <a:t>çocukta</a:t>
            </a:r>
            <a:r>
              <a:rPr lang="en-US" sz="1700" i="1" dirty="0">
                <a:solidFill>
                  <a:schemeClr val="tx1"/>
                </a:solidFill>
              </a:rPr>
              <a:t> </a:t>
            </a:r>
            <a:r>
              <a:rPr lang="en-US" sz="1700" i="1" dirty="0" err="1">
                <a:solidFill>
                  <a:schemeClr val="tx1"/>
                </a:solidFill>
              </a:rPr>
              <a:t>olabilirdi</a:t>
            </a:r>
            <a:r>
              <a:rPr lang="en-US" sz="1700" i="1" dirty="0">
                <a:solidFill>
                  <a:schemeClr val="tx1"/>
                </a:solidFill>
              </a:rPr>
              <a:t>. </a:t>
            </a:r>
            <a:r>
              <a:rPr lang="en-US" sz="1700" i="1" dirty="0" err="1">
                <a:solidFill>
                  <a:schemeClr val="tx1"/>
                </a:solidFill>
              </a:rPr>
              <a:t>İhmali</a:t>
            </a:r>
            <a:r>
              <a:rPr lang="en-US" sz="1700" i="1" dirty="0">
                <a:solidFill>
                  <a:schemeClr val="tx1"/>
                </a:solidFill>
              </a:rPr>
              <a:t> </a:t>
            </a:r>
            <a:r>
              <a:rPr lang="en-US" sz="1700" i="1" dirty="0" err="1">
                <a:solidFill>
                  <a:schemeClr val="tx1"/>
                </a:solidFill>
              </a:rPr>
              <a:t>olanlardan</a:t>
            </a:r>
            <a:r>
              <a:rPr lang="en-US" sz="1700" i="1" dirty="0">
                <a:solidFill>
                  <a:schemeClr val="tx1"/>
                </a:solidFill>
              </a:rPr>
              <a:t> </a:t>
            </a:r>
            <a:r>
              <a:rPr lang="en-US" sz="1700" i="1" dirty="0" err="1">
                <a:solidFill>
                  <a:schemeClr val="tx1"/>
                </a:solidFill>
              </a:rPr>
              <a:t>davacıyım</a:t>
            </a:r>
            <a:r>
              <a:rPr lang="en-US" sz="1700" i="1" dirty="0">
                <a:solidFill>
                  <a:schemeClr val="tx1"/>
                </a:solidFill>
              </a:rPr>
              <a:t>" </a:t>
            </a:r>
          </a:p>
        </p:txBody>
      </p:sp>
    </p:spTree>
    <p:extLst>
      <p:ext uri="{BB962C8B-B14F-4D97-AF65-F5344CB8AC3E}">
        <p14:creationId xmlns:p14="http://schemas.microsoft.com/office/powerpoint/2010/main" val="237798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3EAA305-AAA1-4F9B-A2D4-9F9710848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8CA7C2-AEF8-4926-85DA-714F05EF2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2933772" cy="507111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9773" y="3497296"/>
            <a:ext cx="2223685" cy="101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DD9167AB-085F-3A40-800D-490E3065F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918" y="351076"/>
            <a:ext cx="3621464" cy="2586760"/>
          </a:xfrm>
          <a:prstGeom prst="rect">
            <a:avLst/>
          </a:prstGeom>
        </p:spPr>
      </p:pic>
      <p:pic>
        <p:nvPicPr>
          <p:cNvPr id="7" name="Picture 5" descr="Occupational Safety &amp; Health Administration"/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4918" y="5184186"/>
            <a:ext cx="4693834" cy="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DA4BAF1-EC77-4A4A-9D9E-96EBDA9E6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31655" y="891540"/>
            <a:ext cx="541782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999773" y="4517529"/>
            <a:ext cx="2683006" cy="582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tr-TR" dirty="0">
                <a:solidFill>
                  <a:srgbClr val="C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http://www.osha.gov/</a:t>
            </a:r>
            <a:r>
              <a:rPr lang="tr-TR" altLang="tr-TR" dirty="0">
                <a:solidFill>
                  <a:srgbClr val="C00000"/>
                </a:solidFill>
              </a:rPr>
              <a:t> </a:t>
            </a:r>
            <a:endParaRPr lang="en-US" altLang="tr-TR" dirty="0">
              <a:solidFill>
                <a:srgbClr val="C00000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999773" y="5762595"/>
            <a:ext cx="34507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altLang="tr-TR" sz="2000" dirty="0">
                <a:solidFill>
                  <a:srgbClr val="C00000"/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http://osha.europa.eu/en</a:t>
            </a:r>
            <a:r>
              <a:rPr lang="tr-TR" altLang="tr-TR" sz="1400" dirty="0">
                <a:solidFill>
                  <a:srgbClr val="C00000"/>
                </a:solidFill>
                <a:latin typeface="+mn-lt"/>
              </a:rPr>
              <a:t> </a:t>
            </a:r>
            <a:endParaRPr lang="en-US" altLang="tr-TR" sz="1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6FB956F2-E7A3-804E-8C4C-E9EB5C899705}"/>
              </a:ext>
            </a:extLst>
          </p:cNvPr>
          <p:cNvSpPr/>
          <p:nvPr/>
        </p:nvSpPr>
        <p:spPr>
          <a:xfrm>
            <a:off x="4014502" y="3026985"/>
            <a:ext cx="33121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solidFill>
                  <a:srgbClr val="C00000"/>
                </a:solidFill>
              </a:rPr>
              <a:t>http://</a:t>
            </a:r>
            <a:r>
              <a:rPr lang="tr-TR" sz="2000" b="1" dirty="0" err="1">
                <a:solidFill>
                  <a:srgbClr val="C00000"/>
                </a:solidFill>
              </a:rPr>
              <a:t>www.ilkyardim.org.tr</a:t>
            </a:r>
            <a:r>
              <a:rPr lang="tr-TR" sz="2000" b="1" dirty="0">
                <a:solidFill>
                  <a:srgbClr val="C00000"/>
                </a:solidFill>
              </a:rPr>
              <a:t>/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2012831F-FC0A-0146-86CB-5513F85D4EAC}"/>
              </a:ext>
            </a:extLst>
          </p:cNvPr>
          <p:cNvSpPr txBox="1">
            <a:spLocks noChangeArrowheads="1"/>
          </p:cNvSpPr>
          <p:nvPr/>
        </p:nvSpPr>
        <p:spPr>
          <a:xfrm>
            <a:off x="229661" y="1924600"/>
            <a:ext cx="2933772" cy="20264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altLang="tr-TR" sz="4800" b="1" dirty="0" err="1"/>
              <a:t>Daha</a:t>
            </a:r>
            <a:r>
              <a:rPr lang="en-US" altLang="tr-TR" sz="4800" b="1" dirty="0"/>
              <a:t> </a:t>
            </a:r>
            <a:r>
              <a:rPr lang="en-US" altLang="tr-TR" sz="4800" b="1" dirty="0" err="1"/>
              <a:t>İleri</a:t>
            </a:r>
            <a:r>
              <a:rPr lang="en-US" altLang="tr-TR" sz="4800" b="1" dirty="0"/>
              <a:t> </a:t>
            </a:r>
            <a:r>
              <a:rPr lang="en-US" altLang="tr-TR" sz="4800" b="1" dirty="0" err="1"/>
              <a:t>Bilgiler</a:t>
            </a:r>
            <a:r>
              <a:rPr lang="en-US" altLang="tr-TR" sz="48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944368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655" y="203012"/>
            <a:ext cx="6402639" cy="970151"/>
          </a:xfrm>
        </p:spPr>
        <p:txBody>
          <a:bodyPr>
            <a:noAutofit/>
          </a:bodyPr>
          <a:lstStyle/>
          <a:p>
            <a:pPr algn="ctr"/>
            <a:r>
              <a:rPr lang="tr-TR" altLang="tr-TR" sz="3600" b="1" cap="none" dirty="0">
                <a:solidFill>
                  <a:srgbClr val="C00000"/>
                </a:solidFill>
              </a:rPr>
              <a:t>İleri Okumalar için Kitaplar</a:t>
            </a:r>
            <a:endParaRPr lang="en-US" altLang="tr-TR" sz="2400" b="1" cap="none" dirty="0">
              <a:solidFill>
                <a:srgbClr val="C0000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9" t="29134" r="32370" b="4773"/>
          <a:stretch>
            <a:fillRect/>
          </a:stretch>
        </p:blipFill>
        <p:spPr>
          <a:xfrm>
            <a:off x="969963" y="1314450"/>
            <a:ext cx="1849437" cy="2519363"/>
          </a:xfrm>
          <a:prstGeom prst="rect">
            <a:avLst/>
          </a:prstGeom>
          <a:noFill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9" t="28888" r="32370" b="4773"/>
          <a:stretch>
            <a:fillRect/>
          </a:stretch>
        </p:blipFill>
        <p:spPr bwMode="auto">
          <a:xfrm>
            <a:off x="3581400" y="1295400"/>
            <a:ext cx="18351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287463"/>
            <a:ext cx="1655763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9" t="23622" r="26427" b="10039"/>
          <a:stretch>
            <a:fillRect/>
          </a:stretch>
        </p:blipFill>
        <p:spPr bwMode="auto">
          <a:xfrm>
            <a:off x="6248400" y="4038600"/>
            <a:ext cx="1766888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at_helm_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3" y="4038600"/>
            <a:ext cx="1690687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50" y="4033838"/>
            <a:ext cx="186055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123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841EA57-DEA6-4BE9-B11E-1FBCC76BE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151ADC8-EC9F-E745-B42B-C1E7FE7B2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40" r="-3" b="2302"/>
          <a:stretch/>
        </p:blipFill>
        <p:spPr>
          <a:xfrm flipH="1">
            <a:off x="4444680" y="10"/>
            <a:ext cx="4699318" cy="2285990"/>
          </a:xfrm>
          <a:custGeom>
            <a:avLst/>
            <a:gdLst/>
            <a:ahLst/>
            <a:cxnLst/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FDE87552-DE2A-FF4E-9FB1-7220B0AB9A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7" r="3" b="4290"/>
          <a:stretch/>
        </p:blipFill>
        <p:spPr>
          <a:xfrm>
            <a:off x="5241306" y="2286000"/>
            <a:ext cx="3902692" cy="2286000"/>
          </a:xfrm>
          <a:custGeom>
            <a:avLst/>
            <a:gdLst/>
            <a:ahLst/>
            <a:cxnLst/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F4F8E8CD-D997-CF48-A118-CC3DC56FDE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" r="7" b="1527"/>
          <a:stretch/>
        </p:blipFill>
        <p:spPr>
          <a:xfrm>
            <a:off x="6035713" y="4572000"/>
            <a:ext cx="3108287" cy="2286000"/>
          </a:xfrm>
          <a:custGeom>
            <a:avLst/>
            <a:gdLst/>
            <a:ahLst/>
            <a:cxnLst/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</p:spPr>
      </p:pic>
      <p:sp>
        <p:nvSpPr>
          <p:cNvPr id="19" name="Freeform 15">
            <a:extLst>
              <a:ext uri="{FF2B5EF4-FFF2-40B4-BE49-F238E27FC236}">
                <a16:creationId xmlns:a16="http://schemas.microsoft.com/office/drawing/2014/main" id="{A26922E4-CEB0-4BFE-BAD1-403E6A417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92652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F86758B-3106-4324-A03D-67715F7F1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26998" cy="6858000"/>
          </a:xfrm>
          <a:custGeom>
            <a:avLst/>
            <a:gdLst>
              <a:gd name="connsiteX0" fmla="*/ 0 w 9102664"/>
              <a:gd name="connsiteY0" fmla="*/ 0 h 6858000"/>
              <a:gd name="connsiteX1" fmla="*/ 5926510 w 9102664"/>
              <a:gd name="connsiteY1" fmla="*/ 0 h 6858000"/>
              <a:gd name="connsiteX2" fmla="*/ 9102664 w 9102664"/>
              <a:gd name="connsiteY2" fmla="*/ 6858000 h 6858000"/>
              <a:gd name="connsiteX3" fmla="*/ 0 w 910266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02664" h="6858000">
                <a:moveTo>
                  <a:pt x="0" y="0"/>
                </a:moveTo>
                <a:lnTo>
                  <a:pt x="5926510" y="0"/>
                </a:lnTo>
                <a:lnTo>
                  <a:pt x="910266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Dikdörtgen 10"/>
          <p:cNvSpPr/>
          <p:nvPr/>
        </p:nvSpPr>
        <p:spPr>
          <a:xfrm>
            <a:off x="454254" y="823091"/>
            <a:ext cx="44968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b="1" kern="1200" dirty="0" err="1">
                <a:solidFill>
                  <a:srgbClr val="000000"/>
                </a:solidFill>
                <a:ea typeface="+mj-ea"/>
                <a:cs typeface="+mj-cs"/>
              </a:rPr>
              <a:t>Laboratuvarlarda</a:t>
            </a:r>
            <a:r>
              <a:rPr lang="en-US" sz="2700" b="1" kern="1200" dirty="0">
                <a:solidFill>
                  <a:srgbClr val="000000"/>
                </a:solidFill>
                <a:ea typeface="+mj-ea"/>
                <a:cs typeface="+mj-cs"/>
              </a:rPr>
              <a:t> </a:t>
            </a:r>
            <a:r>
              <a:rPr lang="en-US" sz="2700" b="1" kern="1200" dirty="0" err="1">
                <a:solidFill>
                  <a:srgbClr val="000000"/>
                </a:solidFill>
                <a:ea typeface="+mj-ea"/>
                <a:cs typeface="+mj-cs"/>
              </a:rPr>
              <a:t>Karşılaşılabilecek</a:t>
            </a:r>
            <a:r>
              <a:rPr lang="en-US" sz="2700" b="1" kern="1200" dirty="0">
                <a:solidFill>
                  <a:srgbClr val="000000"/>
                </a:solidFill>
                <a:ea typeface="+mj-ea"/>
                <a:cs typeface="+mj-cs"/>
              </a:rPr>
              <a:t> </a:t>
            </a:r>
            <a:r>
              <a:rPr lang="en-US" sz="2700" b="1" kern="1200" dirty="0" err="1">
                <a:solidFill>
                  <a:srgbClr val="000000"/>
                </a:solidFill>
                <a:ea typeface="+mj-ea"/>
                <a:cs typeface="+mj-cs"/>
              </a:rPr>
              <a:t>Tehlikeler</a:t>
            </a:r>
            <a:endParaRPr lang="en-US" sz="2700" b="1" kern="1200" dirty="0">
              <a:solidFill>
                <a:srgbClr val="000000"/>
              </a:solidFill>
              <a:ea typeface="+mj-ea"/>
              <a:cs typeface="+mj-cs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454254" y="2622828"/>
            <a:ext cx="4496803" cy="2454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i="1" dirty="0" err="1">
                <a:solidFill>
                  <a:srgbClr val="000000"/>
                </a:solidFill>
              </a:rPr>
              <a:t>Yanıcı</a:t>
            </a:r>
            <a:r>
              <a:rPr lang="en-US" sz="1700" i="1" dirty="0">
                <a:solidFill>
                  <a:srgbClr val="000000"/>
                </a:solidFill>
              </a:rPr>
              <a:t> </a:t>
            </a:r>
            <a:r>
              <a:rPr lang="en-US" sz="1700" i="1" dirty="0" err="1">
                <a:solidFill>
                  <a:srgbClr val="000000"/>
                </a:solidFill>
              </a:rPr>
              <a:t>ve</a:t>
            </a:r>
            <a:r>
              <a:rPr lang="en-US" sz="1700" i="1" dirty="0">
                <a:solidFill>
                  <a:srgbClr val="000000"/>
                </a:solidFill>
              </a:rPr>
              <a:t> </a:t>
            </a:r>
            <a:r>
              <a:rPr lang="en-US" sz="1700" i="1" dirty="0" err="1">
                <a:solidFill>
                  <a:srgbClr val="000000"/>
                </a:solidFill>
              </a:rPr>
              <a:t>Yakıcı</a:t>
            </a:r>
            <a:r>
              <a:rPr lang="en-US" sz="1700" i="1" dirty="0">
                <a:solidFill>
                  <a:srgbClr val="000000"/>
                </a:solidFill>
              </a:rPr>
              <a:t> </a:t>
            </a:r>
            <a:r>
              <a:rPr lang="en-US" sz="1700" i="1" dirty="0" err="1">
                <a:solidFill>
                  <a:srgbClr val="000000"/>
                </a:solidFill>
              </a:rPr>
              <a:t>sıvılar</a:t>
            </a:r>
            <a:endParaRPr lang="en-US" sz="1700" i="1" dirty="0">
              <a:solidFill>
                <a:srgbClr val="000000"/>
              </a:solidFill>
            </a:endParaRPr>
          </a:p>
          <a:p>
            <a:pPr marL="342900" indent="-22860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i="1" dirty="0" err="1">
                <a:solidFill>
                  <a:srgbClr val="000000"/>
                </a:solidFill>
              </a:rPr>
              <a:t>Kimyasallar</a:t>
            </a:r>
            <a:endParaRPr lang="en-US" sz="1700" i="1" dirty="0">
              <a:solidFill>
                <a:srgbClr val="000000"/>
              </a:solidFill>
            </a:endParaRPr>
          </a:p>
          <a:p>
            <a:pPr marL="342900" indent="-22860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i="1" dirty="0" err="1">
                <a:solidFill>
                  <a:srgbClr val="000000"/>
                </a:solidFill>
              </a:rPr>
              <a:t>Kanserojen</a:t>
            </a:r>
            <a:r>
              <a:rPr lang="en-US" sz="1700" i="1" dirty="0">
                <a:solidFill>
                  <a:srgbClr val="000000"/>
                </a:solidFill>
              </a:rPr>
              <a:t> </a:t>
            </a:r>
            <a:r>
              <a:rPr lang="en-US" sz="1700" i="1" dirty="0" err="1">
                <a:solidFill>
                  <a:srgbClr val="000000"/>
                </a:solidFill>
              </a:rPr>
              <a:t>maddeler</a:t>
            </a:r>
            <a:endParaRPr lang="en-US" sz="1700" i="1" dirty="0">
              <a:solidFill>
                <a:srgbClr val="000000"/>
              </a:solidFill>
            </a:endParaRPr>
          </a:p>
          <a:p>
            <a:pPr marL="342900" indent="-22860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i="1" dirty="0" err="1">
                <a:solidFill>
                  <a:srgbClr val="000000"/>
                </a:solidFill>
              </a:rPr>
              <a:t>Elektrik</a:t>
            </a:r>
            <a:r>
              <a:rPr lang="en-US" sz="1700" i="1" dirty="0">
                <a:solidFill>
                  <a:srgbClr val="000000"/>
                </a:solidFill>
              </a:rPr>
              <a:t> </a:t>
            </a:r>
            <a:r>
              <a:rPr lang="en-US" sz="1700" i="1" dirty="0" err="1">
                <a:solidFill>
                  <a:srgbClr val="000000"/>
                </a:solidFill>
              </a:rPr>
              <a:t>kazaları</a:t>
            </a:r>
            <a:endParaRPr lang="en-US" sz="17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7751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19245A10-7F37-4569-80D2-2F692931E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8">
            <a:extLst>
              <a:ext uri="{FF2B5EF4-FFF2-40B4-BE49-F238E27FC236}">
                <a16:creationId xmlns:a16="http://schemas.microsoft.com/office/drawing/2014/main" id="{9267F70F-11C6-4597-9381-D0D80FC18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04614" y="2355786"/>
            <a:ext cx="3739311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Başlık 1"/>
          <p:cNvSpPr>
            <a:spLocks noGrp="1"/>
          </p:cNvSpPr>
          <p:nvPr>
            <p:ph type="title"/>
          </p:nvPr>
        </p:nvSpPr>
        <p:spPr>
          <a:xfrm>
            <a:off x="5669859" y="2723322"/>
            <a:ext cx="2632766" cy="22367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200" b="1" dirty="0">
                <a:solidFill>
                  <a:srgbClr val="FFFFFF"/>
                </a:solidFill>
              </a:rPr>
              <a:t>LABORATUVAR GENEL KURALLARI </a:t>
            </a:r>
          </a:p>
        </p:txBody>
      </p:sp>
      <p:sp>
        <p:nvSpPr>
          <p:cNvPr id="56" name="Freeform 5">
            <a:extLst>
              <a:ext uri="{FF2B5EF4-FFF2-40B4-BE49-F238E27FC236}">
                <a16:creationId xmlns:a16="http://schemas.microsoft.com/office/drawing/2014/main" id="{2C20A93E-E407-4683-A405-147DE2613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07336" y="1654168"/>
            <a:ext cx="616870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Freeform 6">
            <a:extLst>
              <a:ext uri="{FF2B5EF4-FFF2-40B4-BE49-F238E27FC236}">
                <a16:creationId xmlns:a16="http://schemas.microsoft.com/office/drawing/2014/main" id="{9E8E3DD9-D235-48D9-A0EC-D6817EC84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8390" y="1311136"/>
            <a:ext cx="515815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Freeform 7">
            <a:extLst>
              <a:ext uri="{FF2B5EF4-FFF2-40B4-BE49-F238E27FC236}">
                <a16:creationId xmlns:a16="http://schemas.microsoft.com/office/drawing/2014/main" id="{EA83A145-578D-4A0B-94A7-AEAB2027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8390" y="1126737"/>
            <a:ext cx="2604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" r="17718" b="3"/>
          <a:stretch/>
        </p:blipFill>
        <p:spPr bwMode="auto">
          <a:xfrm>
            <a:off x="944144" y="1120046"/>
            <a:ext cx="4226864" cy="350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1947759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11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Rectangle 13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6676" y="548640"/>
            <a:ext cx="7626096" cy="11795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500" b="1" kern="1200" cap="none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Laboratuvarlarda Öncelikli ve Kesinlikle </a:t>
            </a:r>
            <a:br>
              <a:rPr lang="en-US" sz="3500" b="1" kern="1200" cap="none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500" b="1" kern="1200" cap="none">
                <a:solidFill>
                  <a:schemeClr val="tx1"/>
                </a:solidFill>
                <a:latin typeface="+mj-lt"/>
                <a:ea typeface="+mj-ea"/>
                <a:cs typeface="+mj-cs"/>
              </a:rPr>
              <a:t>Uyulması Gerekli Kurallar </a:t>
            </a:r>
            <a:endParaRPr lang="en-US" sz="35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75895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466344" y="2118344"/>
            <a:ext cx="8366760" cy="43866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285750">
              <a:lnSpc>
                <a:spcPct val="150000"/>
              </a:lnSpc>
              <a:spcAft>
                <a:spcPts val="600"/>
              </a:spcAft>
              <a:buClr>
                <a:srgbClr val="941651"/>
              </a:buClr>
              <a:buFont typeface="Wingdings" pitchFamily="2" charset="2"/>
              <a:buChar char="ü"/>
            </a:pPr>
            <a:r>
              <a:rPr lang="en-US" sz="1600" dirty="0" err="1"/>
              <a:t>Tüm</a:t>
            </a:r>
            <a:r>
              <a:rPr lang="en-US" sz="1600" dirty="0"/>
              <a:t> </a:t>
            </a:r>
            <a:r>
              <a:rPr lang="en-US" sz="1600" dirty="0" err="1"/>
              <a:t>maddelerin</a:t>
            </a:r>
            <a:r>
              <a:rPr lang="en-US" sz="1600" dirty="0"/>
              <a:t> </a:t>
            </a:r>
            <a:r>
              <a:rPr lang="en-US" sz="1600" dirty="0" err="1"/>
              <a:t>potansiyel</a:t>
            </a:r>
            <a:r>
              <a:rPr lang="en-US" sz="1600" dirty="0"/>
              <a:t> </a:t>
            </a:r>
            <a:r>
              <a:rPr lang="en-US" sz="1600" dirty="0" err="1"/>
              <a:t>olarak</a:t>
            </a:r>
            <a:r>
              <a:rPr lang="en-US" sz="1600" dirty="0"/>
              <a:t> </a:t>
            </a:r>
            <a:r>
              <a:rPr lang="en-US" sz="1600" dirty="0" err="1"/>
              <a:t>tehlikeli</a:t>
            </a:r>
            <a:r>
              <a:rPr lang="en-US" sz="1600" dirty="0"/>
              <a:t> </a:t>
            </a:r>
            <a:r>
              <a:rPr lang="en-US" sz="1600" dirty="0" err="1"/>
              <a:t>olduğu</a:t>
            </a:r>
            <a:r>
              <a:rPr lang="en-US" sz="1600" dirty="0"/>
              <a:t> </a:t>
            </a:r>
            <a:r>
              <a:rPr lang="en-US" sz="1600" dirty="0" err="1"/>
              <a:t>düşünülmelidir</a:t>
            </a:r>
            <a:r>
              <a:rPr lang="en-US" sz="1600" dirty="0"/>
              <a:t>,</a:t>
            </a:r>
          </a:p>
          <a:p>
            <a:pPr marL="342900" indent="-285750">
              <a:lnSpc>
                <a:spcPct val="150000"/>
              </a:lnSpc>
              <a:spcAft>
                <a:spcPts val="600"/>
              </a:spcAft>
              <a:buClr>
                <a:srgbClr val="941651"/>
              </a:buClr>
              <a:buFont typeface="Wingdings" pitchFamily="2" charset="2"/>
              <a:buChar char="ü"/>
            </a:pPr>
            <a:r>
              <a:rPr lang="en-US" sz="1600" dirty="0" err="1"/>
              <a:t>Çalışma</a:t>
            </a:r>
            <a:r>
              <a:rPr lang="en-US" sz="1600" dirty="0"/>
              <a:t> </a:t>
            </a:r>
            <a:r>
              <a:rPr lang="en-US" sz="1600" dirty="0" err="1"/>
              <a:t>alanında</a:t>
            </a:r>
            <a:r>
              <a:rPr lang="en-US" sz="1600" dirty="0"/>
              <a:t> </a:t>
            </a:r>
            <a:r>
              <a:rPr lang="en-US" sz="1600" dirty="0" err="1"/>
              <a:t>gereksiz</a:t>
            </a:r>
            <a:r>
              <a:rPr lang="en-US" sz="1600" dirty="0"/>
              <a:t> </a:t>
            </a:r>
            <a:r>
              <a:rPr lang="en-US" sz="1600" dirty="0" err="1"/>
              <a:t>madde</a:t>
            </a:r>
            <a:r>
              <a:rPr lang="en-US" sz="1600" dirty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/>
              <a:t>aparatlar</a:t>
            </a:r>
            <a:r>
              <a:rPr lang="en-US" sz="1600" dirty="0"/>
              <a:t> </a:t>
            </a:r>
            <a:r>
              <a:rPr lang="en-US" sz="1600" dirty="0" err="1"/>
              <a:t>bulundurulmamalıdır</a:t>
            </a:r>
            <a:r>
              <a:rPr lang="en-US" sz="1600" dirty="0"/>
              <a:t>,</a:t>
            </a:r>
          </a:p>
          <a:p>
            <a:pPr marL="342900" indent="-285750">
              <a:lnSpc>
                <a:spcPct val="150000"/>
              </a:lnSpc>
              <a:spcAft>
                <a:spcPts val="600"/>
              </a:spcAft>
              <a:buClr>
                <a:srgbClr val="941651"/>
              </a:buClr>
              <a:buFont typeface="Wingdings" pitchFamily="2" charset="2"/>
              <a:buChar char="ü"/>
            </a:pPr>
            <a:r>
              <a:rPr lang="en-US" sz="1600" dirty="0" err="1"/>
              <a:t>Çalışmalar</a:t>
            </a:r>
            <a:r>
              <a:rPr lang="en-US" sz="1600" dirty="0"/>
              <a:t> </a:t>
            </a:r>
            <a:r>
              <a:rPr lang="en-US" sz="1600" dirty="0" err="1"/>
              <a:t>bitince</a:t>
            </a:r>
            <a:r>
              <a:rPr lang="en-US" sz="1600" dirty="0"/>
              <a:t> </a:t>
            </a:r>
            <a:r>
              <a:rPr lang="en-US" sz="1600" dirty="0" err="1"/>
              <a:t>çalışma</a:t>
            </a:r>
            <a:r>
              <a:rPr lang="en-US" sz="1600" dirty="0"/>
              <a:t> </a:t>
            </a:r>
            <a:r>
              <a:rPr lang="en-US" sz="1600" dirty="0" err="1"/>
              <a:t>alanı</a:t>
            </a:r>
            <a:r>
              <a:rPr lang="en-US" sz="1600" dirty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/>
              <a:t>kullanılan</a:t>
            </a:r>
            <a:r>
              <a:rPr lang="en-US" sz="1600" dirty="0"/>
              <a:t> </a:t>
            </a:r>
            <a:r>
              <a:rPr lang="en-US" sz="1600" dirty="0" err="1"/>
              <a:t>malzemeler</a:t>
            </a:r>
            <a:r>
              <a:rPr lang="en-US" sz="1600" dirty="0"/>
              <a:t> </a:t>
            </a:r>
            <a:r>
              <a:rPr lang="en-US" sz="1600" dirty="0" err="1"/>
              <a:t>temizlenmeli</a:t>
            </a:r>
            <a:r>
              <a:rPr lang="en-US" sz="1600" dirty="0"/>
              <a:t>, </a:t>
            </a:r>
            <a:r>
              <a:rPr lang="en-US" sz="1600" dirty="0" err="1"/>
              <a:t>tüm</a:t>
            </a:r>
            <a:r>
              <a:rPr lang="en-US" sz="1600" dirty="0"/>
              <a:t> </a:t>
            </a:r>
            <a:r>
              <a:rPr lang="en-US" sz="1600" dirty="0" err="1"/>
              <a:t>cihazlar</a:t>
            </a:r>
            <a:r>
              <a:rPr lang="en-US" sz="1600" dirty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/>
              <a:t>tesisat</a:t>
            </a:r>
            <a:r>
              <a:rPr lang="en-US" sz="1600" dirty="0"/>
              <a:t> </a:t>
            </a:r>
            <a:r>
              <a:rPr lang="en-US" sz="1600" dirty="0" err="1"/>
              <a:t>kapatılmalı</a:t>
            </a:r>
            <a:r>
              <a:rPr lang="en-US" sz="1600" dirty="0"/>
              <a:t>, </a:t>
            </a:r>
            <a:r>
              <a:rPr lang="en-US" sz="1600" dirty="0" err="1"/>
              <a:t>kullanılan</a:t>
            </a:r>
            <a:r>
              <a:rPr lang="en-US" sz="1600" dirty="0"/>
              <a:t> </a:t>
            </a:r>
            <a:r>
              <a:rPr lang="en-US" sz="1600" dirty="0" err="1"/>
              <a:t>malzemeler</a:t>
            </a:r>
            <a:r>
              <a:rPr lang="en-US" sz="1600" dirty="0"/>
              <a:t> </a:t>
            </a:r>
            <a:r>
              <a:rPr lang="en-US" sz="1600" dirty="0" err="1"/>
              <a:t>yerlerine</a:t>
            </a:r>
            <a:r>
              <a:rPr lang="en-US" sz="1600" dirty="0"/>
              <a:t> </a:t>
            </a:r>
            <a:r>
              <a:rPr lang="en-US" sz="1600" dirty="0" err="1"/>
              <a:t>konmalıdır</a:t>
            </a:r>
            <a:r>
              <a:rPr lang="en-US" sz="1600" dirty="0"/>
              <a:t>,</a:t>
            </a:r>
          </a:p>
          <a:p>
            <a:pPr marL="342900" indent="-285750">
              <a:lnSpc>
                <a:spcPct val="150000"/>
              </a:lnSpc>
              <a:spcAft>
                <a:spcPts val="600"/>
              </a:spcAft>
              <a:buClr>
                <a:srgbClr val="941651"/>
              </a:buClr>
              <a:buFont typeface="Wingdings" pitchFamily="2" charset="2"/>
              <a:buChar char="ü"/>
            </a:pPr>
            <a:r>
              <a:rPr lang="en-US" sz="1600" dirty="0" err="1"/>
              <a:t>Muhtemel</a:t>
            </a:r>
            <a:r>
              <a:rPr lang="en-US" sz="1600" dirty="0"/>
              <a:t> </a:t>
            </a:r>
            <a:r>
              <a:rPr lang="en-US" sz="1600" dirty="0" err="1"/>
              <a:t>tehlikelere</a:t>
            </a:r>
            <a:r>
              <a:rPr lang="en-US" sz="1600" dirty="0"/>
              <a:t> </a:t>
            </a:r>
            <a:r>
              <a:rPr lang="en-US" sz="1600" dirty="0" err="1"/>
              <a:t>karşı</a:t>
            </a:r>
            <a:r>
              <a:rPr lang="en-US" sz="1600" dirty="0"/>
              <a:t> </a:t>
            </a:r>
            <a:r>
              <a:rPr lang="en-US" sz="1600" dirty="0" err="1"/>
              <a:t>daima</a:t>
            </a:r>
            <a:r>
              <a:rPr lang="en-US" sz="1600" dirty="0"/>
              <a:t> </a:t>
            </a:r>
            <a:r>
              <a:rPr lang="en-US" sz="1600" dirty="0" err="1"/>
              <a:t>uyanık</a:t>
            </a:r>
            <a:r>
              <a:rPr lang="en-US" sz="1600" dirty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/>
              <a:t>hazırlıklı</a:t>
            </a:r>
            <a:r>
              <a:rPr lang="en-US" sz="1600" dirty="0"/>
              <a:t> </a:t>
            </a:r>
            <a:r>
              <a:rPr lang="en-US" sz="1600" dirty="0" err="1"/>
              <a:t>olunmalıdır</a:t>
            </a:r>
            <a:r>
              <a:rPr lang="en-US" sz="1600" dirty="0"/>
              <a:t>,</a:t>
            </a:r>
          </a:p>
          <a:p>
            <a:pPr marL="342900" indent="-285750">
              <a:lnSpc>
                <a:spcPct val="150000"/>
              </a:lnSpc>
              <a:spcAft>
                <a:spcPts val="600"/>
              </a:spcAft>
              <a:buClr>
                <a:srgbClr val="941651"/>
              </a:buClr>
              <a:buFont typeface="Wingdings" pitchFamily="2" charset="2"/>
              <a:buChar char="ü"/>
            </a:pPr>
            <a:r>
              <a:rPr lang="en-US" sz="1600" dirty="0" err="1"/>
              <a:t>Kişisel</a:t>
            </a:r>
            <a:r>
              <a:rPr lang="en-US" sz="1600" dirty="0"/>
              <a:t> </a:t>
            </a:r>
            <a:r>
              <a:rPr lang="en-US" sz="1600" dirty="0" err="1"/>
              <a:t>koruyucu</a:t>
            </a:r>
            <a:r>
              <a:rPr lang="en-US" sz="1600" dirty="0"/>
              <a:t> </a:t>
            </a:r>
            <a:r>
              <a:rPr lang="en-US" sz="1600" dirty="0" err="1"/>
              <a:t>kıyafet</a:t>
            </a:r>
            <a:r>
              <a:rPr lang="en-US" sz="1600" dirty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/>
              <a:t>malzemeler</a:t>
            </a:r>
            <a:r>
              <a:rPr lang="en-US" sz="1600" dirty="0"/>
              <a:t> </a:t>
            </a:r>
            <a:r>
              <a:rPr lang="en-US" sz="1600" dirty="0" err="1"/>
              <a:t>tüm</a:t>
            </a:r>
            <a:r>
              <a:rPr lang="en-US" sz="1600" dirty="0"/>
              <a:t> </a:t>
            </a:r>
            <a:r>
              <a:rPr lang="en-US" sz="1600" dirty="0" err="1"/>
              <a:t>laboratuvar</a:t>
            </a:r>
            <a:r>
              <a:rPr lang="en-US" sz="1600" dirty="0"/>
              <a:t> </a:t>
            </a:r>
            <a:r>
              <a:rPr lang="en-US" sz="1600" dirty="0" err="1"/>
              <a:t>çalışmalarında</a:t>
            </a:r>
            <a:r>
              <a:rPr lang="en-US" sz="1600" dirty="0"/>
              <a:t> </a:t>
            </a:r>
            <a:r>
              <a:rPr lang="en-US" sz="1600" dirty="0" err="1"/>
              <a:t>kullanılmalıdır</a:t>
            </a:r>
            <a:r>
              <a:rPr lang="en-US" sz="1600" dirty="0"/>
              <a:t>,</a:t>
            </a:r>
          </a:p>
          <a:p>
            <a:pPr marL="342900" indent="-285750">
              <a:lnSpc>
                <a:spcPct val="150000"/>
              </a:lnSpc>
              <a:spcAft>
                <a:spcPts val="600"/>
              </a:spcAft>
              <a:buClr>
                <a:srgbClr val="941651"/>
              </a:buClr>
              <a:buFont typeface="Wingdings" pitchFamily="2" charset="2"/>
              <a:buChar char="ü"/>
            </a:pPr>
            <a:r>
              <a:rPr lang="en-US" sz="1600" dirty="0" err="1"/>
              <a:t>Saçılma</a:t>
            </a:r>
            <a:r>
              <a:rPr lang="en-US" sz="1600" dirty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/>
              <a:t>sıçramalara</a:t>
            </a:r>
            <a:r>
              <a:rPr lang="en-US" sz="1600" dirty="0"/>
              <a:t> </a:t>
            </a:r>
            <a:r>
              <a:rPr lang="en-US" sz="1600" dirty="0" err="1"/>
              <a:t>karşı</a:t>
            </a:r>
            <a:r>
              <a:rPr lang="en-US" sz="1600" dirty="0"/>
              <a:t> </a:t>
            </a:r>
            <a:r>
              <a:rPr lang="en-US" sz="1600" dirty="0" err="1"/>
              <a:t>vücudu</a:t>
            </a:r>
            <a:r>
              <a:rPr lang="en-US" sz="1600" dirty="0"/>
              <a:t> </a:t>
            </a:r>
            <a:r>
              <a:rPr lang="en-US" sz="1600" dirty="0" err="1"/>
              <a:t>kaplayan</a:t>
            </a:r>
            <a:r>
              <a:rPr lang="en-US" sz="1600" dirty="0"/>
              <a:t> </a:t>
            </a:r>
            <a:r>
              <a:rPr lang="en-US" sz="1600" dirty="0" err="1"/>
              <a:t>kıyafetler</a:t>
            </a:r>
            <a:r>
              <a:rPr lang="en-US" sz="1600" dirty="0"/>
              <a:t> </a:t>
            </a:r>
            <a:r>
              <a:rPr lang="en-US" sz="1600" dirty="0" err="1"/>
              <a:t>giyilmelidir</a:t>
            </a:r>
            <a:r>
              <a:rPr lang="en-US" sz="1600" dirty="0"/>
              <a:t>,</a:t>
            </a:r>
          </a:p>
          <a:p>
            <a:pPr marL="342900" indent="-285750">
              <a:lnSpc>
                <a:spcPct val="150000"/>
              </a:lnSpc>
              <a:spcAft>
                <a:spcPts val="600"/>
              </a:spcAft>
              <a:buClr>
                <a:srgbClr val="941651"/>
              </a:buClr>
              <a:buFont typeface="Wingdings" pitchFamily="2" charset="2"/>
              <a:buChar char="ü"/>
            </a:pPr>
            <a:r>
              <a:rPr lang="en-US" sz="1600" dirty="0" err="1"/>
              <a:t>Laboratuvarda</a:t>
            </a:r>
            <a:r>
              <a:rPr lang="en-US" sz="1600" dirty="0"/>
              <a:t> </a:t>
            </a:r>
            <a:r>
              <a:rPr lang="en-US" sz="1600" dirty="0" err="1"/>
              <a:t>yiyecek</a:t>
            </a:r>
            <a:r>
              <a:rPr lang="en-US" sz="1600" dirty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/>
              <a:t>içecek</a:t>
            </a:r>
            <a:r>
              <a:rPr lang="en-US" sz="1600" dirty="0"/>
              <a:t> </a:t>
            </a:r>
            <a:r>
              <a:rPr lang="en-US" sz="1600" dirty="0" err="1"/>
              <a:t>tüketilmemelidir</a:t>
            </a:r>
            <a:r>
              <a:rPr lang="en-US" sz="1600" dirty="0"/>
              <a:t>,</a:t>
            </a:r>
          </a:p>
          <a:p>
            <a:pPr marL="342900" indent="-285750">
              <a:lnSpc>
                <a:spcPct val="150000"/>
              </a:lnSpc>
              <a:spcAft>
                <a:spcPts val="600"/>
              </a:spcAft>
              <a:buClr>
                <a:srgbClr val="941651"/>
              </a:buClr>
              <a:buFont typeface="Wingdings" pitchFamily="2" charset="2"/>
              <a:buChar char="ü"/>
            </a:pPr>
            <a:r>
              <a:rPr lang="en-US" sz="1600" dirty="0" err="1"/>
              <a:t>Laboratuvara</a:t>
            </a:r>
            <a:r>
              <a:rPr lang="en-US" sz="1600" dirty="0"/>
              <a:t> </a:t>
            </a:r>
            <a:r>
              <a:rPr lang="en-US" sz="1600" dirty="0" err="1"/>
              <a:t>giren</a:t>
            </a:r>
            <a:r>
              <a:rPr lang="en-US" sz="1600" dirty="0"/>
              <a:t> </a:t>
            </a:r>
            <a:r>
              <a:rPr lang="en-US" sz="1600" dirty="0" err="1"/>
              <a:t>öğrenciler</a:t>
            </a:r>
            <a:r>
              <a:rPr lang="en-US" sz="1600" dirty="0"/>
              <a:t>; </a:t>
            </a:r>
            <a:r>
              <a:rPr lang="en-US" sz="1600" dirty="0" err="1"/>
              <a:t>uzunsa</a:t>
            </a:r>
            <a:r>
              <a:rPr lang="en-US" sz="1600" dirty="0"/>
              <a:t> </a:t>
            </a:r>
            <a:r>
              <a:rPr lang="en-US" sz="1600" dirty="0" err="1"/>
              <a:t>saçları</a:t>
            </a:r>
            <a:r>
              <a:rPr lang="en-US" sz="1600" dirty="0"/>
              <a:t> </a:t>
            </a:r>
            <a:r>
              <a:rPr lang="en-US" sz="1600" dirty="0" err="1"/>
              <a:t>toplanmıs</a:t>
            </a:r>
            <a:r>
              <a:rPr lang="en-US" sz="1600" dirty="0"/>
              <a:t>̧ </a:t>
            </a:r>
            <a:r>
              <a:rPr lang="en-US" sz="1600" dirty="0" err="1"/>
              <a:t>olmalı</a:t>
            </a:r>
            <a:r>
              <a:rPr lang="en-US" sz="1600" dirty="0"/>
              <a:t>, </a:t>
            </a:r>
            <a:r>
              <a:rPr lang="en-US" sz="1600" dirty="0" err="1"/>
              <a:t>kimyasal</a:t>
            </a:r>
            <a:r>
              <a:rPr lang="en-US" sz="1600" dirty="0"/>
              <a:t> </a:t>
            </a:r>
            <a:r>
              <a:rPr lang="en-US" sz="1600" dirty="0" err="1"/>
              <a:t>madde</a:t>
            </a:r>
            <a:r>
              <a:rPr lang="en-US" sz="1600" dirty="0"/>
              <a:t> </a:t>
            </a:r>
            <a:r>
              <a:rPr lang="en-US" sz="1600" dirty="0" err="1"/>
              <a:t>kalıntısı</a:t>
            </a:r>
            <a:r>
              <a:rPr lang="en-US" sz="1600" dirty="0"/>
              <a:t> </a:t>
            </a:r>
            <a:r>
              <a:rPr lang="en-US" sz="1600" dirty="0" err="1"/>
              <a:t>biriktirecek</a:t>
            </a:r>
            <a:r>
              <a:rPr lang="en-US" sz="1600" dirty="0"/>
              <a:t> </a:t>
            </a:r>
            <a:r>
              <a:rPr lang="en-US" sz="1600" dirty="0" err="1"/>
              <a:t>olan</a:t>
            </a:r>
            <a:r>
              <a:rPr lang="en-US" sz="1600" dirty="0"/>
              <a:t> </a:t>
            </a:r>
            <a:r>
              <a:rPr lang="en-US" sz="1600" dirty="0" err="1"/>
              <a:t>tırnaklar</a:t>
            </a:r>
            <a:r>
              <a:rPr lang="en-US" sz="1600" dirty="0"/>
              <a:t> </a:t>
            </a:r>
            <a:r>
              <a:rPr lang="en-US" sz="1600" dirty="0" err="1"/>
              <a:t>kesilmiş</a:t>
            </a:r>
            <a:r>
              <a:rPr lang="en-US" sz="1600" dirty="0"/>
              <a:t> </a:t>
            </a:r>
            <a:r>
              <a:rPr lang="en-US" sz="1600" dirty="0" err="1"/>
              <a:t>olmalı</a:t>
            </a:r>
            <a:r>
              <a:rPr lang="en-US" sz="1600" dirty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/>
              <a:t>kimyasal</a:t>
            </a:r>
            <a:r>
              <a:rPr lang="en-US" sz="1600" dirty="0"/>
              <a:t> </a:t>
            </a:r>
            <a:r>
              <a:rPr lang="en-US" sz="1600" dirty="0" err="1"/>
              <a:t>çözücu</a:t>
            </a:r>
            <a:r>
              <a:rPr lang="en-US" sz="1600" dirty="0"/>
              <a:t>̈ </a:t>
            </a:r>
            <a:r>
              <a:rPr lang="en-US" sz="1600" dirty="0" err="1"/>
              <a:t>buharlarının</a:t>
            </a:r>
            <a:r>
              <a:rPr lang="en-US" sz="1600" dirty="0"/>
              <a:t> </a:t>
            </a:r>
            <a:r>
              <a:rPr lang="en-US" sz="1600" dirty="0" err="1"/>
              <a:t>etkisinden</a:t>
            </a:r>
            <a:r>
              <a:rPr lang="en-US" sz="1600" dirty="0"/>
              <a:t> </a:t>
            </a:r>
            <a:r>
              <a:rPr lang="en-US" sz="1600" dirty="0" err="1"/>
              <a:t>dolayı</a:t>
            </a:r>
            <a:r>
              <a:rPr lang="en-US" sz="1600" dirty="0"/>
              <a:t> LENS TAKILMAMALIDIR</a:t>
            </a:r>
          </a:p>
        </p:txBody>
      </p:sp>
    </p:spTree>
    <p:extLst>
      <p:ext uri="{BB962C8B-B14F-4D97-AF65-F5344CB8AC3E}">
        <p14:creationId xmlns:p14="http://schemas.microsoft.com/office/powerpoint/2010/main" val="44235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2852</Words>
  <Application>Microsoft Macintosh PowerPoint</Application>
  <PresentationFormat>Ekran Gösterisi (4:3)</PresentationFormat>
  <Paragraphs>362</Paragraphs>
  <Slides>62</Slides>
  <Notes>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62</vt:i4>
      </vt:variant>
    </vt:vector>
  </HeadingPairs>
  <TitlesOfParts>
    <vt:vector size="70" baseType="lpstr">
      <vt:lpstr>Arial</vt:lpstr>
      <vt:lpstr>Calibri</vt:lpstr>
      <vt:lpstr>Calibri Light</vt:lpstr>
      <vt:lpstr>Candara</vt:lpstr>
      <vt:lpstr>Times New Roman</vt:lpstr>
      <vt:lpstr>Verdana</vt:lpstr>
      <vt:lpstr>Wingdings</vt:lpstr>
      <vt:lpstr>Office Teması</vt:lpstr>
      <vt:lpstr>LABORATUVAR GÜVENLİĞİ  VE    İLK YARDIM</vt:lpstr>
      <vt:lpstr>Laboratuvar Güvenliği</vt:lpstr>
      <vt:lpstr>PowerPoint Sunusu</vt:lpstr>
      <vt:lpstr>Laboratuvarlarda Meydana Gelen Kazaların; </vt:lpstr>
      <vt:lpstr>Laboratuvar Kazaları Hangi Etkenlerden Dolayı Meydana Gelmektedir?</vt:lpstr>
      <vt:lpstr>Laboratuvar Güvenliğini Bozan Etmenler</vt:lpstr>
      <vt:lpstr>PowerPoint Sunusu</vt:lpstr>
      <vt:lpstr>LABORATUVAR GENEL KURALLARI </vt:lpstr>
      <vt:lpstr>Laboratuvarlarda Öncelikli ve Kesinlikle  Uyulması Gerekli Kurallar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Çözelti Hazırlama</vt:lpstr>
      <vt:lpstr>PowerPoint Sunusu</vt:lpstr>
      <vt:lpstr>PowerPoint Sunusu</vt:lpstr>
      <vt:lpstr>PowerPoint Sunusu</vt:lpstr>
      <vt:lpstr>Kimyasal Madde Stoklama</vt:lpstr>
      <vt:lpstr>Atıkların Uzaklaştırılması</vt:lpstr>
      <vt:lpstr>Atıkların Uzaklaştırılması</vt:lpstr>
      <vt:lpstr>Laboratuvarda Neler Yapılmamalı?</vt:lpstr>
      <vt:lpstr>PowerPoint Sunusu</vt:lpstr>
      <vt:lpstr>PowerPoint Sunusu</vt:lpstr>
      <vt:lpstr>PowerPoint Sunusu</vt:lpstr>
      <vt:lpstr>PowerPoint Sunusu</vt:lpstr>
      <vt:lpstr> Kimyasallar İçin Tehlike Uyarı İşaretleri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İLK YARDIM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Ohio State Üniversitesi’nde Yangın ve Patlama (ABD, 2005)</vt:lpstr>
      <vt:lpstr>Deney Tüpü Patladı, Bir Öğrenci Gözünü Kaybetti (Türkiye, 2008).</vt:lpstr>
      <vt:lpstr>Vermont’da Laboratuvar  Çalışanı Yalnız Çalışırken Az Daha Ölüyordu (ABD, 2007)</vt:lpstr>
      <vt:lpstr>Yalova Mesleki Ve Teknik Anadolu Lisesi (Türkiye, 2015)</vt:lpstr>
      <vt:lpstr>PowerPoint Sunusu</vt:lpstr>
      <vt:lpstr>İleri Okumalar için Kitaplar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LABORATUVAR GÜVENLİĞİ  VE    İLK YARDIM</dc:title>
  <dc:creator>Baris Avar</dc:creator>
  <cp:lastModifiedBy>Baris Avar</cp:lastModifiedBy>
  <cp:revision>9</cp:revision>
  <dcterms:created xsi:type="dcterms:W3CDTF">2020-10-10T13:15:42Z</dcterms:created>
  <dcterms:modified xsi:type="dcterms:W3CDTF">2020-10-10T20:10:08Z</dcterms:modified>
</cp:coreProperties>
</file>