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426" r:id="rId2"/>
    <p:sldId id="497" r:id="rId3"/>
    <p:sldId id="446" r:id="rId4"/>
    <p:sldId id="444" r:id="rId5"/>
    <p:sldId id="445" r:id="rId6"/>
    <p:sldId id="447" r:id="rId7"/>
    <p:sldId id="449" r:id="rId8"/>
    <p:sldId id="448" r:id="rId9"/>
    <p:sldId id="450" r:id="rId10"/>
    <p:sldId id="506" r:id="rId11"/>
    <p:sldId id="507" r:id="rId12"/>
    <p:sldId id="508" r:id="rId13"/>
    <p:sldId id="443" r:id="rId14"/>
    <p:sldId id="425" r:id="rId15"/>
    <p:sldId id="428" r:id="rId16"/>
    <p:sldId id="421" r:id="rId17"/>
    <p:sldId id="510" r:id="rId18"/>
    <p:sldId id="389" r:id="rId19"/>
    <p:sldId id="391" r:id="rId20"/>
    <p:sldId id="512" r:id="rId21"/>
    <p:sldId id="509" r:id="rId22"/>
    <p:sldId id="511" r:id="rId23"/>
    <p:sldId id="514" r:id="rId24"/>
    <p:sldId id="388" r:id="rId25"/>
    <p:sldId id="515" r:id="rId26"/>
    <p:sldId id="469" r:id="rId27"/>
    <p:sldId id="473" r:id="rId28"/>
    <p:sldId id="474" r:id="rId29"/>
    <p:sldId id="475" r:id="rId30"/>
    <p:sldId id="476" r:id="rId31"/>
    <p:sldId id="477" r:id="rId32"/>
    <p:sldId id="478" r:id="rId33"/>
    <p:sldId id="479" r:id="rId34"/>
    <p:sldId id="480" r:id="rId35"/>
    <p:sldId id="481" r:id="rId36"/>
    <p:sldId id="482" r:id="rId37"/>
    <p:sldId id="483" r:id="rId38"/>
    <p:sldId id="484" r:id="rId39"/>
    <p:sldId id="500" r:id="rId40"/>
    <p:sldId id="501" r:id="rId41"/>
    <p:sldId id="502" r:id="rId42"/>
    <p:sldId id="503" r:id="rId43"/>
    <p:sldId id="384" r:id="rId44"/>
    <p:sldId id="505" r:id="rId45"/>
    <p:sldId id="498" r:id="rId46"/>
    <p:sldId id="499" r:id="rId47"/>
    <p:sldId id="491" r:id="rId48"/>
    <p:sldId id="492" r:id="rId49"/>
    <p:sldId id="504" r:id="rId50"/>
    <p:sldId id="493" r:id="rId51"/>
    <p:sldId id="494" r:id="rId52"/>
    <p:sldId id="495" r:id="rId53"/>
    <p:sldId id="496" r:id="rId54"/>
    <p:sldId id="462" r:id="rId55"/>
    <p:sldId id="463" r:id="rId56"/>
    <p:sldId id="432" r:id="rId57"/>
    <p:sldId id="485" r:id="rId58"/>
    <p:sldId id="486" r:id="rId59"/>
    <p:sldId id="433" r:id="rId60"/>
    <p:sldId id="434" r:id="rId61"/>
    <p:sldId id="411" r:id="rId62"/>
    <p:sldId id="436" r:id="rId63"/>
    <p:sldId id="437" r:id="rId64"/>
    <p:sldId id="438" r:id="rId65"/>
    <p:sldId id="459" r:id="rId66"/>
    <p:sldId id="414" r:id="rId67"/>
    <p:sldId id="439" r:id="rId68"/>
    <p:sldId id="441" r:id="rId69"/>
    <p:sldId id="440" r:id="rId70"/>
    <p:sldId id="451" r:id="rId71"/>
    <p:sldId id="454" r:id="rId72"/>
    <p:sldId id="458" r:id="rId73"/>
    <p:sldId id="457" r:id="rId74"/>
    <p:sldId id="456" r:id="rId75"/>
    <p:sldId id="452" r:id="rId76"/>
    <p:sldId id="453" r:id="rId77"/>
    <p:sldId id="464"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24" autoAdjust="0"/>
  </p:normalViewPr>
  <p:slideViewPr>
    <p:cSldViewPr>
      <p:cViewPr varScale="1">
        <p:scale>
          <a:sx n="111" d="100"/>
          <a:sy n="111" d="100"/>
        </p:scale>
        <p:origin x="-516" y="-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10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424CD-B7B7-42F9-BAB4-28C8C081091B}" type="datetimeFigureOut">
              <a:rPr lang="en-US" smtClean="0"/>
              <a:t>3/4/2019</a:t>
            </a:fld>
            <a:endParaRPr lang="en-US"/>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FD2A9C-C460-4E1E-A0D7-CD7EE3787FDC}" type="slidenum">
              <a:rPr lang="en-US" smtClean="0"/>
              <a:t>‹#›</a:t>
            </a:fld>
            <a:endParaRPr lang="en-US"/>
          </a:p>
        </p:txBody>
      </p:sp>
    </p:spTree>
    <p:extLst>
      <p:ext uri="{BB962C8B-B14F-4D97-AF65-F5344CB8AC3E}">
        <p14:creationId xmlns:p14="http://schemas.microsoft.com/office/powerpoint/2010/main" val="4081244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a:p>
        </p:txBody>
      </p:sp>
      <p:sp>
        <p:nvSpPr>
          <p:cNvPr id="4" name="Veri Yer Tutucusu 3"/>
          <p:cNvSpPr>
            <a:spLocks noGrp="1"/>
          </p:cNvSpPr>
          <p:nvPr>
            <p:ph type="dt" sz="half" idx="10"/>
          </p:nvPr>
        </p:nvSpPr>
        <p:spPr/>
        <p:txBody>
          <a:bodyPr/>
          <a:lstStyle/>
          <a:p>
            <a:fld id="{84CE6602-D829-4C03-9967-5C9968B84543}" type="datetimeFigureOut">
              <a:rPr lang="en-US" smtClean="0"/>
              <a:t>3/4/2019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3F3EF0BA-C547-4F08-829B-AF57BB72F718}" type="slidenum">
              <a:rPr lang="en-US" smtClean="0"/>
              <a:t>‹#›</a:t>
            </a:fld>
            <a:endParaRPr lang="en-US"/>
          </a:p>
        </p:txBody>
      </p:sp>
    </p:spTree>
    <p:extLst>
      <p:ext uri="{BB962C8B-B14F-4D97-AF65-F5344CB8AC3E}">
        <p14:creationId xmlns:p14="http://schemas.microsoft.com/office/powerpoint/2010/main" val="141102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84CE6602-D829-4C03-9967-5C9968B84543}" type="datetimeFigureOut">
              <a:rPr lang="en-US" smtClean="0"/>
              <a:t>3/4/2019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3F3EF0BA-C547-4F08-829B-AF57BB72F718}" type="slidenum">
              <a:rPr lang="en-US" smtClean="0"/>
              <a:t>‹#›</a:t>
            </a:fld>
            <a:endParaRPr lang="en-US"/>
          </a:p>
        </p:txBody>
      </p:sp>
    </p:spTree>
    <p:extLst>
      <p:ext uri="{BB962C8B-B14F-4D97-AF65-F5344CB8AC3E}">
        <p14:creationId xmlns:p14="http://schemas.microsoft.com/office/powerpoint/2010/main" val="12135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84CE6602-D829-4C03-9967-5C9968B84543}" type="datetimeFigureOut">
              <a:rPr lang="en-US" smtClean="0"/>
              <a:t>3/4/2019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3F3EF0BA-C547-4F08-829B-AF57BB72F718}" type="slidenum">
              <a:rPr lang="en-US" smtClean="0"/>
              <a:t>‹#›</a:t>
            </a:fld>
            <a:endParaRPr lang="en-US"/>
          </a:p>
        </p:txBody>
      </p:sp>
    </p:spTree>
    <p:extLst>
      <p:ext uri="{BB962C8B-B14F-4D97-AF65-F5344CB8AC3E}">
        <p14:creationId xmlns:p14="http://schemas.microsoft.com/office/powerpoint/2010/main" val="918748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161D831-A8DF-434D-AB00-5B341775C081}"/>
              </a:ext>
            </a:extLst>
          </p:cNvPr>
          <p:cNvSpPr/>
          <p:nvPr userDrawn="1"/>
        </p:nvSpPr>
        <p:spPr>
          <a:xfrm>
            <a:off x="0" y="1"/>
            <a:ext cx="12243597" cy="923365"/>
          </a:xfrm>
          <a:prstGeom prst="rect">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defTabSz="767942"/>
            <a:endParaRPr lang="en-US" sz="1500">
              <a:solidFill>
                <a:prstClr val="white"/>
              </a:solidFill>
            </a:endParaRPr>
          </a:p>
        </p:txBody>
      </p:sp>
      <p:sp>
        <p:nvSpPr>
          <p:cNvPr id="3" name="Rectangle 2">
            <a:extLst>
              <a:ext uri="{FF2B5EF4-FFF2-40B4-BE49-F238E27FC236}">
                <a16:creationId xmlns="" xmlns:a16="http://schemas.microsoft.com/office/drawing/2014/main" id="{F7D2B4D1-7C2F-4200-A4E6-D81C45232471}"/>
              </a:ext>
            </a:extLst>
          </p:cNvPr>
          <p:cNvSpPr/>
          <p:nvPr userDrawn="1"/>
        </p:nvSpPr>
        <p:spPr>
          <a:xfrm>
            <a:off x="11603351" y="0"/>
            <a:ext cx="640247" cy="6858000"/>
          </a:xfrm>
          <a:prstGeom prst="rect">
            <a:avLst/>
          </a:prstGeom>
          <a:solidFill>
            <a:srgbClr val="820000"/>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defTabSz="767942"/>
            <a:endParaRPr lang="en-US" sz="1500">
              <a:solidFill>
                <a:prstClr val="white"/>
              </a:solidFill>
            </a:endParaRPr>
          </a:p>
        </p:txBody>
      </p:sp>
      <p:sp>
        <p:nvSpPr>
          <p:cNvPr id="2" name="Rectangle 1">
            <a:extLst>
              <a:ext uri="{FF2B5EF4-FFF2-40B4-BE49-F238E27FC236}">
                <a16:creationId xmlns="" xmlns:a16="http://schemas.microsoft.com/office/drawing/2014/main" id="{A897CBF5-D8EB-4EDF-9018-115FB0EA9078}"/>
              </a:ext>
            </a:extLst>
          </p:cNvPr>
          <p:cNvSpPr/>
          <p:nvPr userDrawn="1"/>
        </p:nvSpPr>
        <p:spPr>
          <a:xfrm>
            <a:off x="1" y="0"/>
            <a:ext cx="188308" cy="6858000"/>
          </a:xfrm>
          <a:prstGeom prst="rect">
            <a:avLst/>
          </a:prstGeom>
          <a:solidFill>
            <a:srgbClr val="766F54"/>
          </a:solidFill>
          <a:ln>
            <a:noFill/>
          </a:ln>
        </p:spPr>
        <p:style>
          <a:lnRef idx="1">
            <a:schemeClr val="accent1"/>
          </a:lnRef>
          <a:fillRef idx="3">
            <a:schemeClr val="accent1"/>
          </a:fillRef>
          <a:effectRef idx="2">
            <a:schemeClr val="accent1"/>
          </a:effectRef>
          <a:fontRef idx="minor">
            <a:schemeClr val="lt1"/>
          </a:fontRef>
        </p:style>
        <p:txBody>
          <a:bodyPr lIns="38405" tIns="19202" rIns="38405" bIns="19202" rtlCol="0" anchor="ctr"/>
          <a:lstStyle/>
          <a:p>
            <a:pPr algn="ctr" defTabSz="767942"/>
            <a:endParaRPr lang="en-US" sz="1500">
              <a:solidFill>
                <a:prstClr val="white"/>
              </a:solidFill>
            </a:endParaRPr>
          </a:p>
        </p:txBody>
      </p:sp>
    </p:spTree>
    <p:extLst>
      <p:ext uri="{BB962C8B-B14F-4D97-AF65-F5344CB8AC3E}">
        <p14:creationId xmlns:p14="http://schemas.microsoft.com/office/powerpoint/2010/main" val="174378281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84CE6602-D829-4C03-9967-5C9968B84543}" type="datetimeFigureOut">
              <a:rPr lang="en-US" smtClean="0"/>
              <a:t>3/4/2019</a:t>
            </a:fld>
            <a:endParaRPr lang="en-US"/>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3F3EF0BA-C547-4F08-829B-AF57BB72F718}" type="slidenum">
              <a:rPr lang="en-US" smtClean="0"/>
              <a:t>‹#›</a:t>
            </a:fld>
            <a:endParaRPr lang="en-US"/>
          </a:p>
        </p:txBody>
      </p:sp>
    </p:spTree>
    <p:extLst>
      <p:ext uri="{BB962C8B-B14F-4D97-AF65-F5344CB8AC3E}">
        <p14:creationId xmlns:p14="http://schemas.microsoft.com/office/powerpoint/2010/main" val="346910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4CE6602-D829-4C03-9967-5C9968B84543}" type="datetimeFigureOut">
              <a:rPr lang="en-US" smtClean="0"/>
              <a:t>3/4/2019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3F3EF0BA-C547-4F08-829B-AF57BB72F718}" type="slidenum">
              <a:rPr lang="en-US" smtClean="0"/>
              <a:t>‹#›</a:t>
            </a:fld>
            <a:endParaRPr lang="en-US"/>
          </a:p>
        </p:txBody>
      </p:sp>
    </p:spTree>
    <p:extLst>
      <p:ext uri="{BB962C8B-B14F-4D97-AF65-F5344CB8AC3E}">
        <p14:creationId xmlns:p14="http://schemas.microsoft.com/office/powerpoint/2010/main" val="307973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84CE6602-D829-4C03-9967-5C9968B84543}" type="datetimeFigureOut">
              <a:rPr lang="en-US" smtClean="0"/>
              <a:t>3/4/2019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3F3EF0BA-C547-4F08-829B-AF57BB72F718}" type="slidenum">
              <a:rPr lang="en-US" smtClean="0"/>
              <a:t>‹#›</a:t>
            </a:fld>
            <a:endParaRPr lang="en-US"/>
          </a:p>
        </p:txBody>
      </p:sp>
    </p:spTree>
    <p:extLst>
      <p:ext uri="{BB962C8B-B14F-4D97-AF65-F5344CB8AC3E}">
        <p14:creationId xmlns:p14="http://schemas.microsoft.com/office/powerpoint/2010/main" val="278962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84CE6602-D829-4C03-9967-5C9968B84543}" type="datetimeFigureOut">
              <a:rPr lang="en-US" smtClean="0"/>
              <a:t>3/4/2019</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3F3EF0BA-C547-4F08-829B-AF57BB72F718}" type="slidenum">
              <a:rPr lang="en-US" smtClean="0"/>
              <a:t>‹#›</a:t>
            </a:fld>
            <a:endParaRPr lang="en-US"/>
          </a:p>
        </p:txBody>
      </p:sp>
    </p:spTree>
    <p:extLst>
      <p:ext uri="{BB962C8B-B14F-4D97-AF65-F5344CB8AC3E}">
        <p14:creationId xmlns:p14="http://schemas.microsoft.com/office/powerpoint/2010/main" val="34731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84CE6602-D829-4C03-9967-5C9968B84543}" type="datetimeFigureOut">
              <a:rPr lang="en-US" smtClean="0"/>
              <a:t>3/4/2019</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3F3EF0BA-C547-4F08-829B-AF57BB72F718}" type="slidenum">
              <a:rPr lang="en-US" smtClean="0"/>
              <a:t>‹#›</a:t>
            </a:fld>
            <a:endParaRPr lang="en-US"/>
          </a:p>
        </p:txBody>
      </p:sp>
    </p:spTree>
    <p:extLst>
      <p:ext uri="{BB962C8B-B14F-4D97-AF65-F5344CB8AC3E}">
        <p14:creationId xmlns:p14="http://schemas.microsoft.com/office/powerpoint/2010/main" val="312804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4CE6602-D829-4C03-9967-5C9968B84543}" type="datetimeFigureOut">
              <a:rPr lang="en-US" smtClean="0"/>
              <a:t>3/4/2019</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3F3EF0BA-C547-4F08-829B-AF57BB72F718}" type="slidenum">
              <a:rPr lang="en-US" smtClean="0"/>
              <a:t>‹#›</a:t>
            </a:fld>
            <a:endParaRPr lang="en-US"/>
          </a:p>
        </p:txBody>
      </p:sp>
    </p:spTree>
    <p:extLst>
      <p:ext uri="{BB962C8B-B14F-4D97-AF65-F5344CB8AC3E}">
        <p14:creationId xmlns:p14="http://schemas.microsoft.com/office/powerpoint/2010/main" val="398914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4CE6602-D829-4C03-9967-5C9968B84543}" type="datetimeFigureOut">
              <a:rPr lang="en-US" smtClean="0"/>
              <a:t>3/4/2019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3F3EF0BA-C547-4F08-829B-AF57BB72F718}" type="slidenum">
              <a:rPr lang="en-US" smtClean="0"/>
              <a:t>‹#›</a:t>
            </a:fld>
            <a:endParaRPr lang="en-US"/>
          </a:p>
        </p:txBody>
      </p:sp>
    </p:spTree>
    <p:extLst>
      <p:ext uri="{BB962C8B-B14F-4D97-AF65-F5344CB8AC3E}">
        <p14:creationId xmlns:p14="http://schemas.microsoft.com/office/powerpoint/2010/main" val="69758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4CE6602-D829-4C03-9967-5C9968B84543}" type="datetimeFigureOut">
              <a:rPr lang="en-US" smtClean="0"/>
              <a:t>3/4/2019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3F3EF0BA-C547-4F08-829B-AF57BB72F718}" type="slidenum">
              <a:rPr lang="en-US" smtClean="0"/>
              <a:t>‹#›</a:t>
            </a:fld>
            <a:endParaRPr lang="en-US"/>
          </a:p>
        </p:txBody>
      </p:sp>
    </p:spTree>
    <p:extLst>
      <p:ext uri="{BB962C8B-B14F-4D97-AF65-F5344CB8AC3E}">
        <p14:creationId xmlns:p14="http://schemas.microsoft.com/office/powerpoint/2010/main" val="3618904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E6602-D829-4C03-9967-5C9968B84543}" type="datetimeFigureOut">
              <a:rPr lang="en-US" smtClean="0"/>
              <a:t>3/4/2019</a:t>
            </a:fld>
            <a:endParaRPr lang="en-US"/>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EF0BA-C547-4F08-829B-AF57BB72F718}" type="slidenum">
              <a:rPr lang="en-US" smtClean="0"/>
              <a:t>‹#›</a:t>
            </a:fld>
            <a:endParaRPr lang="en-US"/>
          </a:p>
        </p:txBody>
      </p:sp>
      <p:sp>
        <p:nvSpPr>
          <p:cNvPr id="9" name="TextBox 8">
            <a:extLst>
              <a:ext uri="{FF2B5EF4-FFF2-40B4-BE49-F238E27FC236}">
                <a16:creationId xmlns="" xmlns:a16="http://schemas.microsoft.com/office/drawing/2014/main" id="{13B3FFB5-0658-4152-8ACC-96954FE255EC}"/>
              </a:ext>
            </a:extLst>
          </p:cNvPr>
          <p:cNvSpPr txBox="1"/>
          <p:nvPr userDrawn="1"/>
        </p:nvSpPr>
        <p:spPr>
          <a:xfrm>
            <a:off x="7086184" y="6428793"/>
            <a:ext cx="3017108" cy="276999"/>
          </a:xfrm>
          <a:prstGeom prst="rect">
            <a:avLst/>
          </a:prstGeom>
          <a:noFill/>
        </p:spPr>
        <p:txBody>
          <a:bodyPr wrap="none" rtlCol="0">
            <a:spAutoFit/>
          </a:bodyPr>
          <a:lstStyle/>
          <a:p>
            <a:pPr defTabSz="1828434"/>
            <a:r>
              <a:rPr lang="en-US" sz="1200" dirty="0">
                <a:solidFill>
                  <a:srgbClr val="CAC9D0">
                    <a:lumMod val="50000"/>
                  </a:srgbClr>
                </a:solidFill>
                <a:latin typeface="Lato Semibold" panose="020F0502020204030203" pitchFamily="34" charset="0"/>
                <a:ea typeface="Lato Semibold" panose="020F0502020204030203" pitchFamily="34" charset="0"/>
                <a:cs typeface="Lato Semibold" panose="020F0502020204030203" pitchFamily="34" charset="0"/>
              </a:rPr>
              <a:t>Prof. Dr. </a:t>
            </a:r>
            <a:r>
              <a:rPr lang="en-US" sz="1200" dirty="0" err="1">
                <a:solidFill>
                  <a:srgbClr val="CAC9D0">
                    <a:lumMod val="50000"/>
                  </a:srgbClr>
                </a:solidFill>
                <a:latin typeface="Lato Semibold" panose="020F0502020204030203" pitchFamily="34" charset="0"/>
                <a:ea typeface="Lato Semibold" panose="020F0502020204030203" pitchFamily="34" charset="0"/>
                <a:cs typeface="Lato Semibold" panose="020F0502020204030203" pitchFamily="34" charset="0"/>
              </a:rPr>
              <a:t>Süleyman</a:t>
            </a:r>
            <a:r>
              <a:rPr lang="en-US" sz="1200" dirty="0">
                <a:solidFill>
                  <a:srgbClr val="CAC9D0">
                    <a:lumMod val="50000"/>
                  </a:srgbClr>
                </a:solidFill>
                <a:latin typeface="Lato Semibold" panose="020F0502020204030203" pitchFamily="34" charset="0"/>
                <a:ea typeface="Lato Semibold" panose="020F0502020204030203" pitchFamily="34" charset="0"/>
                <a:cs typeface="Lato Semibold" panose="020F0502020204030203" pitchFamily="34" charset="0"/>
              </a:rPr>
              <a:t> </a:t>
            </a:r>
            <a:r>
              <a:rPr lang="en-US" sz="1200" dirty="0" err="1">
                <a:solidFill>
                  <a:srgbClr val="CAC9D0">
                    <a:lumMod val="50000"/>
                  </a:srgbClr>
                </a:solidFill>
                <a:latin typeface="Lato Semibold" panose="020F0502020204030203" pitchFamily="34" charset="0"/>
                <a:ea typeface="Lato Semibold" panose="020F0502020204030203" pitchFamily="34" charset="0"/>
                <a:cs typeface="Lato Semibold" panose="020F0502020204030203" pitchFamily="34" charset="0"/>
              </a:rPr>
              <a:t>Yaldız</a:t>
            </a:r>
            <a:r>
              <a:rPr lang="en-US" sz="1200" dirty="0">
                <a:solidFill>
                  <a:srgbClr val="CAC9D0">
                    <a:lumMod val="50000"/>
                  </a:srgbClr>
                </a:solidFill>
                <a:latin typeface="Lato Semibold" panose="020F0502020204030203" pitchFamily="34" charset="0"/>
                <a:ea typeface="Lato Semibold" panose="020F0502020204030203" pitchFamily="34" charset="0"/>
                <a:cs typeface="Lato Semibold" panose="020F0502020204030203" pitchFamily="34" charset="0"/>
              </a:rPr>
              <a:t> – </a:t>
            </a:r>
            <a:r>
              <a:rPr lang="en-US" sz="1200" dirty="0" err="1">
                <a:solidFill>
                  <a:srgbClr val="CAC9D0">
                    <a:lumMod val="50000"/>
                  </a:srgbClr>
                </a:solidFill>
                <a:latin typeface="Lato Semibold" panose="020F0502020204030203" pitchFamily="34" charset="0"/>
                <a:ea typeface="Lato Semibold" panose="020F0502020204030203" pitchFamily="34" charset="0"/>
                <a:cs typeface="Lato Semibold" panose="020F0502020204030203" pitchFamily="34" charset="0"/>
              </a:rPr>
              <a:t>Selçuk</a:t>
            </a:r>
            <a:r>
              <a:rPr lang="en-US" sz="1200" dirty="0">
                <a:solidFill>
                  <a:srgbClr val="CAC9D0">
                    <a:lumMod val="50000"/>
                  </a:srgbClr>
                </a:solidFill>
                <a:latin typeface="Lato Semibold" panose="020F0502020204030203" pitchFamily="34" charset="0"/>
                <a:ea typeface="Lato Semibold" panose="020F0502020204030203" pitchFamily="34" charset="0"/>
                <a:cs typeface="Lato Semibold" panose="020F0502020204030203" pitchFamily="34" charset="0"/>
              </a:rPr>
              <a:t> </a:t>
            </a:r>
            <a:r>
              <a:rPr lang="en-US" sz="1200" dirty="0" err="1">
                <a:solidFill>
                  <a:srgbClr val="CAC9D0">
                    <a:lumMod val="50000"/>
                  </a:srgbClr>
                </a:solidFill>
                <a:latin typeface="Lato Semibold" panose="020F0502020204030203" pitchFamily="34" charset="0"/>
                <a:ea typeface="Lato Semibold" panose="020F0502020204030203" pitchFamily="34" charset="0"/>
                <a:cs typeface="Lato Semibold" panose="020F0502020204030203" pitchFamily="34" charset="0"/>
              </a:rPr>
              <a:t>Üniversitesi</a:t>
            </a:r>
            <a:endParaRPr lang="en-US" sz="1200" dirty="0">
              <a:solidFill>
                <a:srgbClr val="CAC9D0">
                  <a:lumMod val="50000"/>
                </a:srgbClr>
              </a:solidFill>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1362982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2.xml"/><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2.xml"/><Relationship Id="rId4" Type="http://schemas.openxmlformats.org/officeDocument/2006/relationships/image" Target="../media/image98.png"/></Relationships>
</file>

<file path=ppt/slides/_rels/slide7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FREZEDE İŞLEME </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2" name="Dikdörtgen 1"/>
          <p:cNvSpPr/>
          <p:nvPr/>
        </p:nvSpPr>
        <p:spPr>
          <a:xfrm>
            <a:off x="249848" y="908720"/>
            <a:ext cx="2975495" cy="584775"/>
          </a:xfrm>
          <a:prstGeom prst="rect">
            <a:avLst/>
          </a:prstGeom>
        </p:spPr>
        <p:txBody>
          <a:bodyPr wrap="none">
            <a:spAutoFit/>
          </a:bodyPr>
          <a:lstStyle/>
          <a:p>
            <a:r>
              <a:rPr lang="tr-TR" sz="3200" i="1" dirty="0" smtClean="0">
                <a:latin typeface="Lato" panose="020F0502020204030203" pitchFamily="34" charset="0"/>
                <a:ea typeface="Lato" panose="020F0502020204030203" pitchFamily="34" charset="0"/>
                <a:cs typeface="Lato" panose="020F0502020204030203" pitchFamily="34" charset="0"/>
              </a:rPr>
              <a:t>Frezeleme işlemi</a:t>
            </a:r>
            <a:endParaRPr lang="tr-TR" sz="3200" i="1" dirty="0">
              <a:latin typeface="Lato" panose="020F0502020204030203" pitchFamily="34" charset="0"/>
              <a:ea typeface="Lato" panose="020F0502020204030203" pitchFamily="34" charset="0"/>
              <a:cs typeface="Lato" panose="020F0502020204030203" pitchFamily="34" charset="0"/>
            </a:endParaRPr>
          </a:p>
        </p:txBody>
      </p:sp>
      <p:sp>
        <p:nvSpPr>
          <p:cNvPr id="3" name="Dikdörtgen 2"/>
          <p:cNvSpPr/>
          <p:nvPr/>
        </p:nvSpPr>
        <p:spPr>
          <a:xfrm>
            <a:off x="479376" y="1596856"/>
            <a:ext cx="10945216" cy="4708981"/>
          </a:xfrm>
          <a:prstGeom prst="rect">
            <a:avLst/>
          </a:prstGeom>
        </p:spPr>
        <p:txBody>
          <a:bodyPr wrap="square">
            <a:spAutoFit/>
          </a:bodyPr>
          <a:lstStyle/>
          <a:p>
            <a:pPr algn="just"/>
            <a:r>
              <a:rPr lang="tr-TR" sz="3000" i="1" dirty="0">
                <a:latin typeface="Lato" panose="020F0502020204030203" pitchFamily="34" charset="0"/>
                <a:ea typeface="Lato" panose="020F0502020204030203" pitchFamily="34" charset="0"/>
                <a:cs typeface="Lato" panose="020F0502020204030203" pitchFamily="34" charset="0"/>
              </a:rPr>
              <a:t>Frezeleme, kendi ekseni etrafında dönen bir takım ile ilerleme hareketi yapan iş parçasından talaş kaldırma işlemidir. Frezeleme, takımın çevresinde ve/veya alnında bulunan kesici uçlar yardımıyla gerçekleşir. Bu yüzden frezeleme çevresel ve alın frezeleme olmak üzere ikiye ayrılır. </a:t>
            </a:r>
          </a:p>
          <a:p>
            <a:pPr algn="just"/>
            <a:endParaRPr lang="tr-TR" sz="3000" i="1" dirty="0">
              <a:latin typeface="Lato" panose="020F0502020204030203" pitchFamily="34" charset="0"/>
              <a:ea typeface="Lato" panose="020F0502020204030203" pitchFamily="34" charset="0"/>
              <a:cs typeface="Lato" panose="020F0502020204030203" pitchFamily="34" charset="0"/>
            </a:endParaRPr>
          </a:p>
          <a:p>
            <a:pPr algn="just"/>
            <a:r>
              <a:rPr lang="tr-TR" sz="3000" i="1" dirty="0" smtClean="0">
                <a:latin typeface="Lato" panose="020F0502020204030203" pitchFamily="34" charset="0"/>
                <a:ea typeface="Lato" panose="020F0502020204030203" pitchFamily="34" charset="0"/>
                <a:cs typeface="Lato" panose="020F0502020204030203" pitchFamily="34" charset="0"/>
              </a:rPr>
              <a:t>Freze </a:t>
            </a:r>
            <a:r>
              <a:rPr lang="tr-TR" sz="3000" i="1" dirty="0">
                <a:latin typeface="Lato" panose="020F0502020204030203" pitchFamily="34" charset="0"/>
                <a:ea typeface="Lato" panose="020F0502020204030203" pitchFamily="34" charset="0"/>
                <a:cs typeface="Lato" panose="020F0502020204030203" pitchFamily="34" charset="0"/>
              </a:rPr>
              <a:t>tezgahları takımın bağlandığı iş miline göre adlandırılır. Mil konumu yatay olan tezgahlara; yatay freze, dikey olan tezgahlara; düşey freze denir. Ayrıca hem yatay, hem de dikey çalışan frezelere üniversal </a:t>
            </a:r>
            <a:r>
              <a:rPr lang="tr-TR" sz="3000" i="1" dirty="0" smtClean="0">
                <a:latin typeface="Lato" panose="020F0502020204030203" pitchFamily="34" charset="0"/>
                <a:ea typeface="Lato" panose="020F0502020204030203" pitchFamily="34" charset="0"/>
                <a:cs typeface="Lato" panose="020F0502020204030203" pitchFamily="34" charset="0"/>
              </a:rPr>
              <a:t>freze adı </a:t>
            </a:r>
            <a:r>
              <a:rPr lang="tr-TR" sz="3000" i="1" dirty="0">
                <a:latin typeface="Lato" panose="020F0502020204030203" pitchFamily="34" charset="0"/>
                <a:ea typeface="Lato" panose="020F0502020204030203" pitchFamily="34" charset="0"/>
                <a:cs typeface="Lato" panose="020F0502020204030203" pitchFamily="34" charset="0"/>
              </a:rPr>
              <a:t>verilir.</a:t>
            </a:r>
          </a:p>
        </p:txBody>
      </p:sp>
    </p:spTree>
    <p:extLst>
      <p:ext uri="{BB962C8B-B14F-4D97-AF65-F5344CB8AC3E}">
        <p14:creationId xmlns:p14="http://schemas.microsoft.com/office/powerpoint/2010/main" val="79660710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FREZEDE İŞLEME </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2" name="Dikdörtgen 1"/>
          <p:cNvSpPr/>
          <p:nvPr/>
        </p:nvSpPr>
        <p:spPr>
          <a:xfrm>
            <a:off x="263352" y="964996"/>
            <a:ext cx="4807726" cy="584775"/>
          </a:xfrm>
          <a:prstGeom prst="rect">
            <a:avLst/>
          </a:prstGeom>
        </p:spPr>
        <p:txBody>
          <a:bodyPr wrap="none">
            <a:spAutoFit/>
          </a:bodyPr>
          <a:lstStyle/>
          <a:p>
            <a:r>
              <a:rPr lang="tr-TR" sz="3200" i="1" dirty="0" smtClean="0">
                <a:latin typeface="Lato" panose="020F0502020204030203" pitchFamily="34" charset="0"/>
                <a:ea typeface="Lato" panose="020F0502020204030203" pitchFamily="34" charset="0"/>
                <a:cs typeface="Lato" panose="020F0502020204030203" pitchFamily="34" charset="0"/>
              </a:rPr>
              <a:t>Frezede mengeneyle işleme</a:t>
            </a:r>
            <a:endParaRPr lang="tr-TR" sz="3200" i="1" dirty="0">
              <a:latin typeface="Lato" panose="020F0502020204030203" pitchFamily="34" charset="0"/>
              <a:ea typeface="Lato" panose="020F0502020204030203" pitchFamily="34" charset="0"/>
              <a:cs typeface="Lato"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912" y="1988840"/>
            <a:ext cx="10716247" cy="3780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32620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FREZEDE İŞLEME </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2" name="Dikdörtgen 1"/>
          <p:cNvSpPr/>
          <p:nvPr/>
        </p:nvSpPr>
        <p:spPr>
          <a:xfrm>
            <a:off x="263352" y="964996"/>
            <a:ext cx="5630067" cy="523220"/>
          </a:xfrm>
          <a:prstGeom prst="rect">
            <a:avLst/>
          </a:prstGeom>
        </p:spPr>
        <p:txBody>
          <a:bodyPr wrap="none">
            <a:spAutoFit/>
          </a:bodyPr>
          <a:lstStyle/>
          <a:p>
            <a:r>
              <a:rPr lang="tr-TR" sz="2800" i="1" dirty="0" smtClean="0">
                <a:latin typeface="Lato" panose="020F0502020204030203" pitchFamily="34" charset="0"/>
                <a:ea typeface="Lato" panose="020F0502020204030203" pitchFamily="34" charset="0"/>
                <a:cs typeface="Lato" panose="020F0502020204030203" pitchFamily="34" charset="0"/>
              </a:rPr>
              <a:t>Frezede bağlama pabuçlarıyla işleme</a:t>
            </a:r>
            <a:endParaRPr lang="tr-TR" sz="2800" i="1" dirty="0">
              <a:latin typeface="Lato" panose="020F0502020204030203" pitchFamily="34" charset="0"/>
              <a:ea typeface="Lato" panose="020F0502020204030203" pitchFamily="34" charset="0"/>
              <a:cs typeface="Lato" panose="020F0502020204030203" pitchFamily="34"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98" y="3996595"/>
            <a:ext cx="1832078" cy="193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568" y="1597532"/>
            <a:ext cx="1929914" cy="1816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274" y="3954012"/>
            <a:ext cx="1872208" cy="1882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descr="C:\Users\User\AppData\Local\Temp\SNAGHTML1cf1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376" y="1597532"/>
            <a:ext cx="1800200" cy="19224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er\AppData\Local\Temp\SNAGHTML1263d6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8085" y="1941910"/>
            <a:ext cx="6438919" cy="386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54501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FREZEDE İŞLEME </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2" name="Dikdörtgen 1"/>
          <p:cNvSpPr/>
          <p:nvPr/>
        </p:nvSpPr>
        <p:spPr>
          <a:xfrm>
            <a:off x="263352" y="964996"/>
            <a:ext cx="6535764" cy="584775"/>
          </a:xfrm>
          <a:prstGeom prst="rect">
            <a:avLst/>
          </a:prstGeom>
        </p:spPr>
        <p:txBody>
          <a:bodyPr wrap="none">
            <a:spAutoFit/>
          </a:bodyPr>
          <a:lstStyle/>
          <a:p>
            <a:r>
              <a:rPr lang="tr-TR" sz="3200" i="1" dirty="0" smtClean="0">
                <a:latin typeface="Lato" panose="020F0502020204030203" pitchFamily="34" charset="0"/>
                <a:ea typeface="Lato" panose="020F0502020204030203" pitchFamily="34" charset="0"/>
                <a:cs typeface="Lato" panose="020F0502020204030203" pitchFamily="34" charset="0"/>
              </a:rPr>
              <a:t>Frezede iş bağlama kalıplarıyla işleme</a:t>
            </a:r>
            <a:endParaRPr lang="tr-TR" sz="3200" i="1" dirty="0">
              <a:latin typeface="Lato" panose="020F0502020204030203" pitchFamily="34" charset="0"/>
              <a:ea typeface="Lato" panose="020F0502020204030203" pitchFamily="34" charset="0"/>
              <a:cs typeface="Lato" panose="020F0502020204030203"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600630"/>
            <a:ext cx="7056784" cy="4796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63174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FREZELEME</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3" name="Dikdörtgen 2"/>
          <p:cNvSpPr/>
          <p:nvPr/>
        </p:nvSpPr>
        <p:spPr>
          <a:xfrm>
            <a:off x="335360" y="1052736"/>
            <a:ext cx="11161240" cy="3754874"/>
          </a:xfrm>
          <a:prstGeom prst="rect">
            <a:avLst/>
          </a:prstGeom>
        </p:spPr>
        <p:txBody>
          <a:bodyPr wrap="square">
            <a:spAutoFit/>
          </a:bodyPr>
          <a:lstStyle/>
          <a:p>
            <a:pPr algn="just"/>
            <a:r>
              <a:rPr lang="tr-TR" sz="3400" i="1" dirty="0">
                <a:latin typeface="Lato" panose="020F0502020204030203" pitchFamily="34" charset="0"/>
                <a:ea typeface="Lato" panose="020F0502020204030203" pitchFamily="34" charset="0"/>
                <a:cs typeface="Lato" panose="020F0502020204030203" pitchFamily="34" charset="0"/>
              </a:rPr>
              <a:t>Çevresinde birden fazla kesici uç bulunan aletlerle veya özel kesicilerle malzeme üzerinden talaş kaldırmak sureti ile biçim verme işlemine frezeleme denir. </a:t>
            </a:r>
          </a:p>
          <a:p>
            <a:pPr algn="just"/>
            <a:endParaRPr lang="tr-TR" sz="3400" i="1" dirty="0">
              <a:latin typeface="Lato" panose="020F0502020204030203" pitchFamily="34" charset="0"/>
              <a:ea typeface="Lato" panose="020F0502020204030203" pitchFamily="34" charset="0"/>
              <a:cs typeface="Lato" panose="020F0502020204030203" pitchFamily="34" charset="0"/>
            </a:endParaRPr>
          </a:p>
          <a:p>
            <a:pPr algn="just"/>
            <a:r>
              <a:rPr lang="tr-TR" sz="3400" i="1" dirty="0">
                <a:latin typeface="Lato" panose="020F0502020204030203" pitchFamily="34" charset="0"/>
                <a:ea typeface="Lato" panose="020F0502020204030203" pitchFamily="34" charset="0"/>
                <a:cs typeface="Lato" panose="020F0502020204030203" pitchFamily="34" charset="0"/>
              </a:rPr>
              <a:t>Frezeleme işlemi ile düz ve kavisli yüzeyler, kanallar, helisel kanallar, </a:t>
            </a:r>
            <a:r>
              <a:rPr lang="tr-TR" sz="3400" i="1" dirty="0" smtClean="0">
                <a:latin typeface="Lato" panose="020F0502020204030203" pitchFamily="34" charset="0"/>
                <a:ea typeface="Lato" panose="020F0502020204030203" pitchFamily="34" charset="0"/>
                <a:cs typeface="Lato" panose="020F0502020204030203" pitchFamily="34" charset="0"/>
              </a:rPr>
              <a:t>dişli </a:t>
            </a:r>
            <a:r>
              <a:rPr lang="tr-TR" sz="3400" i="1" dirty="0">
                <a:latin typeface="Lato" panose="020F0502020204030203" pitchFamily="34" charset="0"/>
                <a:ea typeface="Lato" panose="020F0502020204030203" pitchFamily="34" charset="0"/>
                <a:cs typeface="Lato" panose="020F0502020204030203" pitchFamily="34" charset="0"/>
              </a:rPr>
              <a:t>çarklar ve vidaların imal edilmesi için belirli geometrilere sahip takımlar kullanılır</a:t>
            </a:r>
            <a:r>
              <a:rPr lang="tr-TR" sz="3400" i="1" dirty="0" smtClean="0">
                <a:latin typeface="Lato" panose="020F0502020204030203" pitchFamily="34" charset="0"/>
                <a:ea typeface="Lato" panose="020F0502020204030203" pitchFamily="34" charset="0"/>
                <a:cs typeface="Lato" panose="020F0502020204030203" pitchFamily="34" charset="0"/>
              </a:rPr>
              <a:t>.</a:t>
            </a:r>
            <a:endParaRPr lang="tr-TR" sz="2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9161720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FREZELEME</a:t>
            </a:r>
          </a:p>
        </p:txBody>
      </p:sp>
      <p:sp>
        <p:nvSpPr>
          <p:cNvPr id="2" name="Dikdörtgen 1"/>
          <p:cNvSpPr/>
          <p:nvPr/>
        </p:nvSpPr>
        <p:spPr>
          <a:xfrm>
            <a:off x="335360" y="1196753"/>
            <a:ext cx="11161240" cy="4524315"/>
          </a:xfrm>
          <a:prstGeom prst="rect">
            <a:avLst/>
          </a:prstGeom>
        </p:spPr>
        <p:txBody>
          <a:bodyPr wrap="square">
            <a:spAutoFit/>
          </a:bodyPr>
          <a:lstStyle/>
          <a:p>
            <a:pPr algn="just"/>
            <a:r>
              <a:rPr lang="tr-TR" sz="3200" b="1" i="1" dirty="0">
                <a:latin typeface="Lato" panose="020F0502020204030203" pitchFamily="34" charset="0"/>
                <a:ea typeface="Lato" panose="020F0502020204030203" pitchFamily="34" charset="0"/>
                <a:cs typeface="Lato" panose="020F0502020204030203" pitchFamily="34" charset="0"/>
              </a:rPr>
              <a:t>Frezeleme İşlemi</a:t>
            </a:r>
          </a:p>
          <a:p>
            <a:pPr algn="just"/>
            <a:r>
              <a:rPr lang="tr-TR" sz="3200" i="1" dirty="0">
                <a:latin typeface="Lato" panose="020F0502020204030203" pitchFamily="34" charset="0"/>
                <a:ea typeface="Lato" panose="020F0502020204030203" pitchFamily="34" charset="0"/>
                <a:cs typeface="Lato" panose="020F0502020204030203" pitchFamily="34" charset="0"/>
              </a:rPr>
              <a:t>Frezeleme işleminde, çok ağızlı takım dairesel kesme hareketini yaparken ilerleme hareketi genel olarak iş parçası tarafından yerine getirilir, fakat takım tarafından da yapılabilir. </a:t>
            </a:r>
          </a:p>
          <a:p>
            <a:endParaRPr lang="tr-TR" sz="3200" b="1" i="1" dirty="0">
              <a:latin typeface="Lato" panose="020F0502020204030203" pitchFamily="34" charset="0"/>
              <a:ea typeface="Lato" panose="020F0502020204030203" pitchFamily="34" charset="0"/>
              <a:cs typeface="Lato" panose="020F0502020204030203" pitchFamily="34" charset="0"/>
            </a:endParaRPr>
          </a:p>
          <a:p>
            <a:r>
              <a:rPr lang="tr-TR" sz="3200" b="1" i="1" dirty="0">
                <a:latin typeface="Lato" panose="020F0502020204030203" pitchFamily="34" charset="0"/>
                <a:ea typeface="Lato" panose="020F0502020204030203" pitchFamily="34" charset="0"/>
                <a:cs typeface="Lato" panose="020F0502020204030203" pitchFamily="34" charset="0"/>
              </a:rPr>
              <a:t>Frezeleme Metodu</a:t>
            </a:r>
          </a:p>
          <a:p>
            <a:pPr algn="just"/>
            <a:r>
              <a:rPr lang="tr-TR" sz="3200" i="1" dirty="0">
                <a:latin typeface="Lato" panose="020F0502020204030203" pitchFamily="34" charset="0"/>
                <a:ea typeface="Lato" panose="020F0502020204030203" pitchFamily="34" charset="0"/>
                <a:cs typeface="Lato" panose="020F0502020204030203" pitchFamily="34" charset="0"/>
              </a:rPr>
              <a:t>İlerleme hareketinin tarzına ve imal edilen yüzeyin durumuna göre frezeleme metodu; düzlem, yuvarlak, helisel, azdırma, profil ve form frezeleme olmak üzere değişik metotlara </a:t>
            </a:r>
            <a:r>
              <a:rPr lang="tr-TR" sz="3200" i="1" dirty="0" smtClean="0">
                <a:latin typeface="Lato" panose="020F0502020204030203" pitchFamily="34" charset="0"/>
                <a:ea typeface="Lato" panose="020F0502020204030203" pitchFamily="34" charset="0"/>
                <a:cs typeface="Lato" panose="020F0502020204030203" pitchFamily="34" charset="0"/>
              </a:rPr>
              <a:t>ayrılır</a:t>
            </a:r>
            <a:endParaRPr lang="en-US" sz="3200" dirty="0"/>
          </a:p>
        </p:txBody>
      </p:sp>
    </p:spTree>
    <p:extLst>
      <p:ext uri="{BB962C8B-B14F-4D97-AF65-F5344CB8AC3E}">
        <p14:creationId xmlns:p14="http://schemas.microsoft.com/office/powerpoint/2010/main" val="343379898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703512" y="218202"/>
            <a:ext cx="8064896" cy="523220"/>
          </a:xfrm>
          <a:prstGeom prst="rect">
            <a:avLst/>
          </a:prstGeom>
        </p:spPr>
        <p:txBody>
          <a:bodyPr wrap="square">
            <a:spAutoFit/>
          </a:bodyPr>
          <a:lstStyle/>
          <a:p>
            <a:pPr algn="ctr" defTabSz="767796"/>
            <a:r>
              <a:rPr lang="tr-TR" sz="2800" dirty="0">
                <a:solidFill>
                  <a:prstClr val="white"/>
                </a:solidFill>
                <a:latin typeface="Lato"/>
              </a:rPr>
              <a:t>FREZELEMEDE KULLANILAN TAKIMLAR</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4" name="Dikdörtgen 3"/>
          <p:cNvSpPr/>
          <p:nvPr/>
        </p:nvSpPr>
        <p:spPr>
          <a:xfrm>
            <a:off x="335360" y="1484784"/>
            <a:ext cx="11161240" cy="4524315"/>
          </a:xfrm>
          <a:prstGeom prst="rect">
            <a:avLst/>
          </a:prstGeom>
        </p:spPr>
        <p:txBody>
          <a:bodyPr wrap="square">
            <a:spAutoFit/>
          </a:bodyPr>
          <a:lstStyle/>
          <a:p>
            <a:pPr algn="just"/>
            <a:r>
              <a:rPr lang="tr-TR" sz="2800" i="1" dirty="0">
                <a:latin typeface="Lato" panose="020F0502020204030203" pitchFamily="34" charset="0"/>
                <a:ea typeface="Lato" panose="020F0502020204030203" pitchFamily="34" charset="0"/>
                <a:cs typeface="Lato" panose="020F0502020204030203" pitchFamily="34" charset="0"/>
              </a:rPr>
              <a:t>Frezeleme işlemlerinde çok farklı takımlar kullanılır, en çok kullanılan takımlar alın freze ve parmak freze takımlarıdır. </a:t>
            </a:r>
          </a:p>
          <a:p>
            <a:pPr algn="just"/>
            <a:endParaRPr lang="tr-TR" sz="2800" i="1" dirty="0">
              <a:latin typeface="Lato" panose="020F0502020204030203" pitchFamily="34" charset="0"/>
              <a:ea typeface="Lato" panose="020F0502020204030203" pitchFamily="34" charset="0"/>
              <a:cs typeface="Lato" panose="020F0502020204030203" pitchFamily="34" charset="0"/>
            </a:endParaRPr>
          </a:p>
          <a:p>
            <a:pPr algn="just"/>
            <a:r>
              <a:rPr lang="tr-TR" sz="2800" i="1" dirty="0">
                <a:latin typeface="Lato" panose="020F0502020204030203" pitchFamily="34" charset="0"/>
                <a:ea typeface="Lato" panose="020F0502020204030203" pitchFamily="34" charset="0"/>
                <a:cs typeface="Lato" panose="020F0502020204030203" pitchFamily="34" charset="0"/>
              </a:rPr>
              <a:t>Alın frezeleme takımlarının kesici uçları takımın çevresi üzerine sıralanmıştır. </a:t>
            </a:r>
          </a:p>
          <a:p>
            <a:pPr algn="just"/>
            <a:endParaRPr lang="tr-TR" sz="2800" i="1" dirty="0">
              <a:latin typeface="Lato" panose="020F0502020204030203" pitchFamily="34" charset="0"/>
              <a:ea typeface="Lato" panose="020F0502020204030203" pitchFamily="34" charset="0"/>
              <a:cs typeface="Lato" panose="020F0502020204030203" pitchFamily="34" charset="0"/>
            </a:endParaRPr>
          </a:p>
          <a:p>
            <a:pPr algn="just"/>
            <a:r>
              <a:rPr lang="tr-TR" sz="2800" i="1" dirty="0">
                <a:latin typeface="Lato" panose="020F0502020204030203" pitchFamily="34" charset="0"/>
                <a:ea typeface="Lato" panose="020F0502020204030203" pitchFamily="34" charset="0"/>
                <a:cs typeface="Lato" panose="020F0502020204030203" pitchFamily="34" charset="0"/>
              </a:rPr>
              <a:t>Kademe ve kanal freze takımlarının kesici uçları yan ve uç kısımlarından eş zamanlı olarak talaş kaldırır. Bu yüzden bu takımlar kanal ve kademe işlemek için </a:t>
            </a:r>
            <a:r>
              <a:rPr lang="tr-TR" sz="2800" i="1" dirty="0" smtClean="0">
                <a:latin typeface="Lato" panose="020F0502020204030203" pitchFamily="34" charset="0"/>
                <a:ea typeface="Lato" panose="020F0502020204030203" pitchFamily="34" charset="0"/>
                <a:cs typeface="Lato" panose="020F0502020204030203" pitchFamily="34" charset="0"/>
              </a:rPr>
              <a:t>kullanılır.</a:t>
            </a:r>
            <a:endParaRPr lang="tr-TR" sz="2800" i="1" dirty="0">
              <a:latin typeface="Lato" panose="020F0502020204030203" pitchFamily="34" charset="0"/>
              <a:ea typeface="Lato" panose="020F0502020204030203" pitchFamily="34" charset="0"/>
              <a:cs typeface="Lato" panose="020F0502020204030203" pitchFamily="34" charset="0"/>
            </a:endParaRPr>
          </a:p>
          <a:p>
            <a:endParaRPr lang="en-US" dirty="0"/>
          </a:p>
          <a:p>
            <a:endParaRPr lang="en-US" dirty="0"/>
          </a:p>
        </p:txBody>
      </p:sp>
    </p:spTree>
    <p:extLst>
      <p:ext uri="{BB962C8B-B14F-4D97-AF65-F5344CB8AC3E}">
        <p14:creationId xmlns:p14="http://schemas.microsoft.com/office/powerpoint/2010/main" val="358241687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919536" y="218202"/>
            <a:ext cx="7992888" cy="523220"/>
          </a:xfrm>
          <a:prstGeom prst="rect">
            <a:avLst/>
          </a:prstGeom>
        </p:spPr>
        <p:txBody>
          <a:bodyPr wrap="square">
            <a:spAutoFit/>
          </a:bodyPr>
          <a:lstStyle/>
          <a:p>
            <a:pPr algn="ctr" defTabSz="767796"/>
            <a:r>
              <a:rPr lang="tr-TR" sz="2800" dirty="0">
                <a:solidFill>
                  <a:prstClr val="white"/>
                </a:solidFill>
                <a:latin typeface="Lato"/>
              </a:rPr>
              <a:t>FREZELEMEDE KULLANILAN TAKIMLAR</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4" name="Metin kutusu 3"/>
          <p:cNvSpPr txBox="1"/>
          <p:nvPr/>
        </p:nvSpPr>
        <p:spPr>
          <a:xfrm>
            <a:off x="263353" y="1412775"/>
            <a:ext cx="5328592" cy="523220"/>
          </a:xfrm>
          <a:prstGeom prst="rect">
            <a:avLst/>
          </a:prstGeom>
          <a:noFill/>
        </p:spPr>
        <p:txBody>
          <a:bodyPr wrap="square" rtlCol="0">
            <a:spAutoFit/>
          </a:bodyPr>
          <a:lstStyle/>
          <a:p>
            <a:r>
              <a:rPr lang="tr-TR" sz="2800" i="1" dirty="0" smtClean="0">
                <a:latin typeface="Lato" panose="020F0502020204030203" pitchFamily="34" charset="0"/>
                <a:ea typeface="Lato" panose="020F0502020204030203" pitchFamily="34" charset="0"/>
                <a:cs typeface="Lato" panose="020F0502020204030203" pitchFamily="34" charset="0"/>
              </a:rPr>
              <a:t>Sağ helis HSS silindirik freze takımı</a:t>
            </a:r>
            <a:endParaRPr lang="en-US" sz="2800" i="1" dirty="0">
              <a:latin typeface="Lato" panose="020F0502020204030203" pitchFamily="34" charset="0"/>
              <a:ea typeface="Lato" panose="020F0502020204030203" pitchFamily="34" charset="0"/>
              <a:cs typeface="Lato" panose="020F0502020204030203" pitchFamily="34" charset="0"/>
            </a:endParaRPr>
          </a:p>
        </p:txBody>
      </p:sp>
      <p:pic>
        <p:nvPicPr>
          <p:cNvPr id="4100" name="Picture 4" descr="C:\Users\User\AppData\Local\Temp\SNAGHTMLa8c68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2178618"/>
            <a:ext cx="2514246" cy="371942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User\AppData\Local\Temp\SNAGHTMLa93cf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088" y="2204550"/>
            <a:ext cx="2376264" cy="3802023"/>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5904075" y="1438665"/>
            <a:ext cx="5232485" cy="523220"/>
          </a:xfrm>
          <a:prstGeom prst="rect">
            <a:avLst/>
          </a:prstGeom>
          <a:noFill/>
        </p:spPr>
        <p:txBody>
          <a:bodyPr wrap="square" rtlCol="0">
            <a:spAutoFit/>
          </a:bodyPr>
          <a:lstStyle/>
          <a:p>
            <a:r>
              <a:rPr lang="tr-TR" sz="2800" i="1" dirty="0" smtClean="0">
                <a:latin typeface="Lato" panose="020F0502020204030203" pitchFamily="34" charset="0"/>
                <a:ea typeface="Lato" panose="020F0502020204030203" pitchFamily="34" charset="0"/>
                <a:cs typeface="Lato" panose="020F0502020204030203" pitchFamily="34" charset="0"/>
              </a:rPr>
              <a:t>Sol helis HSS silindirik freze takımı</a:t>
            </a:r>
            <a:endParaRPr lang="en-US" sz="28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7279174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919536" y="218202"/>
            <a:ext cx="7992888" cy="523220"/>
          </a:xfrm>
          <a:prstGeom prst="rect">
            <a:avLst/>
          </a:prstGeom>
        </p:spPr>
        <p:txBody>
          <a:bodyPr wrap="square">
            <a:spAutoFit/>
          </a:bodyPr>
          <a:lstStyle/>
          <a:p>
            <a:pPr algn="ctr" defTabSz="767796"/>
            <a:r>
              <a:rPr lang="tr-TR" sz="2800" dirty="0">
                <a:solidFill>
                  <a:prstClr val="white"/>
                </a:solidFill>
                <a:latin typeface="Lato"/>
              </a:rPr>
              <a:t>FREZELEMEDE KULLANILAN TAKIMLAR</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4" name="Metin kutusu 3"/>
          <p:cNvSpPr txBox="1"/>
          <p:nvPr/>
        </p:nvSpPr>
        <p:spPr>
          <a:xfrm>
            <a:off x="215297" y="1257381"/>
            <a:ext cx="4946486" cy="584775"/>
          </a:xfrm>
          <a:prstGeom prst="rect">
            <a:avLst/>
          </a:prstGeom>
          <a:noFill/>
        </p:spPr>
        <p:txBody>
          <a:bodyPr wrap="square" rtlCol="0">
            <a:spAutoFit/>
          </a:bodyPr>
          <a:lstStyle/>
          <a:p>
            <a:r>
              <a:rPr lang="tr-TR" sz="3200" i="1" dirty="0" smtClean="0">
                <a:latin typeface="Lato" panose="020F0502020204030203" pitchFamily="34" charset="0"/>
                <a:ea typeface="Lato" panose="020F0502020204030203" pitchFamily="34" charset="0"/>
                <a:cs typeface="Lato" panose="020F0502020204030203" pitchFamily="34" charset="0"/>
              </a:rPr>
              <a:t>HSS parmak freze takımları</a:t>
            </a:r>
            <a:endParaRPr lang="en-US" sz="3200" i="1" dirty="0">
              <a:latin typeface="Lato" panose="020F0502020204030203" pitchFamily="34" charset="0"/>
              <a:ea typeface="Lato" panose="020F0502020204030203" pitchFamily="34" charset="0"/>
              <a:cs typeface="Lato" panose="020F0502020204030203" pitchFamily="34" charset="0"/>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26" y="4436934"/>
            <a:ext cx="4716463"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C:\Users\User\AppData\Local\Temp\SNAGHTML9ea44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666" y="2572903"/>
            <a:ext cx="5662773" cy="88214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320" y="2708920"/>
            <a:ext cx="4716463" cy="74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5980" y="4442796"/>
            <a:ext cx="5336840" cy="74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Metin kutusu 10"/>
          <p:cNvSpPr txBox="1"/>
          <p:nvPr/>
        </p:nvSpPr>
        <p:spPr>
          <a:xfrm>
            <a:off x="5810555" y="1257380"/>
            <a:ext cx="5326005" cy="584775"/>
          </a:xfrm>
          <a:prstGeom prst="rect">
            <a:avLst/>
          </a:prstGeom>
          <a:noFill/>
        </p:spPr>
        <p:txBody>
          <a:bodyPr wrap="square" rtlCol="0">
            <a:spAutoFit/>
          </a:bodyPr>
          <a:lstStyle/>
          <a:p>
            <a:r>
              <a:rPr lang="tr-TR" sz="3200" i="1" dirty="0" smtClean="0">
                <a:latin typeface="Lato" panose="020F0502020204030203" pitchFamily="34" charset="0"/>
                <a:ea typeface="Lato" panose="020F0502020204030203" pitchFamily="34" charset="0"/>
                <a:cs typeface="Lato" panose="020F0502020204030203" pitchFamily="34" charset="0"/>
              </a:rPr>
              <a:t>Karbür parmak freze takımları</a:t>
            </a:r>
            <a:endParaRPr lang="en-US" sz="3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58595972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919536" y="218202"/>
            <a:ext cx="8136904" cy="523220"/>
          </a:xfrm>
          <a:prstGeom prst="rect">
            <a:avLst/>
          </a:prstGeom>
        </p:spPr>
        <p:txBody>
          <a:bodyPr wrap="square">
            <a:spAutoFit/>
          </a:bodyPr>
          <a:lstStyle/>
          <a:p>
            <a:pPr algn="ctr" defTabSz="767796"/>
            <a:r>
              <a:rPr lang="tr-TR" sz="2800" dirty="0">
                <a:solidFill>
                  <a:prstClr val="white"/>
                </a:solidFill>
                <a:latin typeface="Lato"/>
              </a:rPr>
              <a:t>FREZELEMEDE KULLANILAN TAKIMLAR</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3" name="Metin kutusu 2"/>
          <p:cNvSpPr txBox="1"/>
          <p:nvPr/>
        </p:nvSpPr>
        <p:spPr>
          <a:xfrm>
            <a:off x="263352" y="980728"/>
            <a:ext cx="5112568" cy="584775"/>
          </a:xfrm>
          <a:prstGeom prst="rect">
            <a:avLst/>
          </a:prstGeom>
          <a:noFill/>
        </p:spPr>
        <p:txBody>
          <a:bodyPr wrap="square" rtlCol="0">
            <a:spAutoFit/>
          </a:bodyPr>
          <a:lstStyle/>
          <a:p>
            <a:r>
              <a:rPr lang="tr-TR" sz="3200" i="1" dirty="0" smtClean="0">
                <a:latin typeface="Lato" panose="020F0502020204030203" pitchFamily="34" charset="0"/>
                <a:ea typeface="Lato" panose="020F0502020204030203" pitchFamily="34" charset="0"/>
                <a:cs typeface="Lato" panose="020F0502020204030203" pitchFamily="34" charset="0"/>
              </a:rPr>
              <a:t>HSS form freze takımları</a:t>
            </a:r>
            <a:endParaRPr lang="en-US" sz="3200" i="1" dirty="0">
              <a:latin typeface="Lato" panose="020F0502020204030203" pitchFamily="34" charset="0"/>
              <a:ea typeface="Lato" panose="020F0502020204030203" pitchFamily="34" charset="0"/>
              <a:cs typeface="Lato" panose="020F0502020204030203"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28" y="2498685"/>
            <a:ext cx="2365216" cy="329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Users\User\AppData\Local\Temp\SNAGHTMLdc7b0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822" y="2636912"/>
            <a:ext cx="2886447" cy="329177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User\AppData\Local\Temp\SNAGHTMLe84a6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088" y="3140968"/>
            <a:ext cx="3672408" cy="314007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User\AppData\Local\Temp\SNAGHTMLe91ec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2054" y="1212463"/>
            <a:ext cx="4284476" cy="159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89217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847528" y="218202"/>
            <a:ext cx="8208912" cy="523220"/>
          </a:xfrm>
          <a:prstGeom prst="rect">
            <a:avLst/>
          </a:prstGeom>
        </p:spPr>
        <p:txBody>
          <a:bodyPr wrap="square">
            <a:spAutoFit/>
          </a:bodyPr>
          <a:lstStyle/>
          <a:p>
            <a:pPr algn="ctr" defTabSz="767796"/>
            <a:r>
              <a:rPr lang="tr-TR" sz="2800" dirty="0">
                <a:solidFill>
                  <a:prstClr val="white"/>
                </a:solidFill>
                <a:latin typeface="Lato"/>
              </a:rPr>
              <a:t>FREZELEMEDE KULLANILAN TAKIMLAR</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4" name="Metin kutusu 3"/>
          <p:cNvSpPr txBox="1"/>
          <p:nvPr/>
        </p:nvSpPr>
        <p:spPr>
          <a:xfrm>
            <a:off x="335360" y="1994699"/>
            <a:ext cx="4176464" cy="523220"/>
          </a:xfrm>
          <a:prstGeom prst="rect">
            <a:avLst/>
          </a:prstGeom>
          <a:noFill/>
        </p:spPr>
        <p:txBody>
          <a:bodyPr wrap="square" rtlCol="0">
            <a:spAutoFit/>
          </a:bodyPr>
          <a:lstStyle/>
          <a:p>
            <a:r>
              <a:rPr lang="tr-TR" sz="2800" i="1" dirty="0" smtClean="0">
                <a:latin typeface="Lato" panose="020F0502020204030203" pitchFamily="34" charset="0"/>
                <a:ea typeface="Lato" panose="020F0502020204030203" pitchFamily="34" charset="0"/>
                <a:cs typeface="Lato" panose="020F0502020204030203" pitchFamily="34" charset="0"/>
              </a:rPr>
              <a:t>HSS alın freze takımları</a:t>
            </a:r>
            <a:endParaRPr lang="en-US" sz="2800" i="1" dirty="0">
              <a:latin typeface="Lato" panose="020F0502020204030203" pitchFamily="34" charset="0"/>
              <a:ea typeface="Lato" panose="020F0502020204030203" pitchFamily="34" charset="0"/>
              <a:cs typeface="Lato" panose="020F0502020204030203" pitchFamily="34" charset="0"/>
            </a:endParaRPr>
          </a:p>
        </p:txBody>
      </p:sp>
      <p:pic>
        <p:nvPicPr>
          <p:cNvPr id="20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3655180"/>
            <a:ext cx="2911426" cy="255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descr="C:\Users\User\AppData\Local\Temp\SNAGHTML8916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928" y="3848832"/>
            <a:ext cx="2664296" cy="236153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769" y="980727"/>
            <a:ext cx="2438400" cy="279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0751" y="980728"/>
            <a:ext cx="2589219" cy="255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Metin kutusu 14"/>
          <p:cNvSpPr txBox="1"/>
          <p:nvPr/>
        </p:nvSpPr>
        <p:spPr>
          <a:xfrm>
            <a:off x="479376" y="5256260"/>
            <a:ext cx="4824536" cy="523220"/>
          </a:xfrm>
          <a:prstGeom prst="rect">
            <a:avLst/>
          </a:prstGeom>
          <a:noFill/>
        </p:spPr>
        <p:txBody>
          <a:bodyPr wrap="square" rtlCol="0">
            <a:spAutoFit/>
          </a:bodyPr>
          <a:lstStyle/>
          <a:p>
            <a:r>
              <a:rPr lang="tr-TR" sz="2800" i="1" dirty="0" smtClean="0">
                <a:latin typeface="Lato" panose="020F0502020204030203" pitchFamily="34" charset="0"/>
                <a:ea typeface="Lato" panose="020F0502020204030203" pitchFamily="34" charset="0"/>
                <a:cs typeface="Lato" panose="020F0502020204030203" pitchFamily="34" charset="0"/>
              </a:rPr>
              <a:t>Karbür uçlu alın freze takımları</a:t>
            </a:r>
            <a:endParaRPr lang="en-US" sz="28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1940132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FREZEDE İŞLEME </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2" name="Dikdörtgen 1"/>
          <p:cNvSpPr/>
          <p:nvPr/>
        </p:nvSpPr>
        <p:spPr>
          <a:xfrm>
            <a:off x="249848" y="908720"/>
            <a:ext cx="3454792" cy="584775"/>
          </a:xfrm>
          <a:prstGeom prst="rect">
            <a:avLst/>
          </a:prstGeom>
        </p:spPr>
        <p:txBody>
          <a:bodyPr wrap="none">
            <a:spAutoFit/>
          </a:bodyPr>
          <a:lstStyle/>
          <a:p>
            <a:r>
              <a:rPr lang="tr-TR" sz="3200" i="1" dirty="0" smtClean="0">
                <a:latin typeface="Lato" panose="020F0502020204030203" pitchFamily="34" charset="0"/>
                <a:ea typeface="Lato" panose="020F0502020204030203" pitchFamily="34" charset="0"/>
                <a:cs typeface="Lato" panose="020F0502020204030203" pitchFamily="34" charset="0"/>
              </a:rPr>
              <a:t>Yatay </a:t>
            </a:r>
            <a:r>
              <a:rPr lang="tr-TR" sz="3200" i="1" dirty="0">
                <a:latin typeface="Lato" panose="020F0502020204030203" pitchFamily="34" charset="0"/>
                <a:ea typeface="Lato" panose="020F0502020204030203" pitchFamily="34" charset="0"/>
                <a:cs typeface="Lato" panose="020F0502020204030203" pitchFamily="34" charset="0"/>
              </a:rPr>
              <a:t>freze tezgahı</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66" y="1565504"/>
            <a:ext cx="7272807" cy="4847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10"/>
          <p:cNvSpPr txBox="1">
            <a:spLocks noChangeArrowheads="1"/>
          </p:cNvSpPr>
          <p:nvPr/>
        </p:nvSpPr>
        <p:spPr bwMode="auto">
          <a:xfrm>
            <a:off x="7680176" y="1228745"/>
            <a:ext cx="3725818" cy="1200329"/>
          </a:xfrm>
          <a:prstGeom prst="rect">
            <a:avLst/>
          </a:prstGeom>
          <a:noFill/>
          <a:ln w="12700" cap="sq">
            <a:noFill/>
            <a:miter lim="800000"/>
            <a:headEnd type="none" w="sm" len="sm"/>
            <a:tailEnd type="none" w="sm" len="sm"/>
          </a:ln>
          <a:effectLst/>
        </p:spPr>
        <p:txBody>
          <a:bodyPr wrap="square">
            <a:spAutoFit/>
          </a:bodyPr>
          <a:lstStyle/>
          <a:p>
            <a:pPr marL="342900" indent="-342900">
              <a:buFont typeface="Wingdings" panose="05000000000000000000" pitchFamily="2" charset="2"/>
              <a:buChar char="§"/>
            </a:pPr>
            <a:r>
              <a:rPr lang="tr-TR" sz="2400" i="1" dirty="0">
                <a:latin typeface="Lato" panose="020F0502020204030203" pitchFamily="34" charset="0"/>
                <a:ea typeface="Lato" panose="020F0502020204030203" pitchFamily="34" charset="0"/>
                <a:cs typeface="Lato" panose="020F0502020204030203" pitchFamily="34" charset="0"/>
              </a:rPr>
              <a:t>Düzlem yüzey frezeleme</a:t>
            </a:r>
          </a:p>
          <a:p>
            <a:pPr marL="342900" indent="-342900">
              <a:buFont typeface="Wingdings" panose="05000000000000000000" pitchFamily="2" charset="2"/>
              <a:buChar char="§"/>
            </a:pPr>
            <a:r>
              <a:rPr lang="tr-TR" sz="2400" i="1" dirty="0">
                <a:latin typeface="Lato" panose="020F0502020204030203" pitchFamily="34" charset="0"/>
                <a:ea typeface="Lato" panose="020F0502020204030203" pitchFamily="34" charset="0"/>
                <a:cs typeface="Lato" panose="020F0502020204030203" pitchFamily="34" charset="0"/>
              </a:rPr>
              <a:t>Dişli açma</a:t>
            </a:r>
          </a:p>
          <a:p>
            <a:pPr marL="342900" indent="-342900">
              <a:buFont typeface="Wingdings" panose="05000000000000000000" pitchFamily="2" charset="2"/>
              <a:buChar char="§"/>
            </a:pPr>
            <a:r>
              <a:rPr lang="tr-TR" sz="2400" i="1" dirty="0">
                <a:latin typeface="Lato" panose="020F0502020204030203" pitchFamily="34" charset="0"/>
                <a:ea typeface="Lato" panose="020F0502020204030203" pitchFamily="34" charset="0"/>
                <a:cs typeface="Lato" panose="020F0502020204030203" pitchFamily="34" charset="0"/>
              </a:rPr>
              <a:t>Helisel kanal açma</a:t>
            </a:r>
          </a:p>
        </p:txBody>
      </p:sp>
    </p:spTree>
    <p:extLst>
      <p:ext uri="{BB962C8B-B14F-4D97-AF65-F5344CB8AC3E}">
        <p14:creationId xmlns:p14="http://schemas.microsoft.com/office/powerpoint/2010/main" val="282250696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847528" y="218202"/>
            <a:ext cx="8208912" cy="523220"/>
          </a:xfrm>
          <a:prstGeom prst="rect">
            <a:avLst/>
          </a:prstGeom>
        </p:spPr>
        <p:txBody>
          <a:bodyPr wrap="square">
            <a:spAutoFit/>
          </a:bodyPr>
          <a:lstStyle/>
          <a:p>
            <a:pPr algn="ctr" defTabSz="767796"/>
            <a:r>
              <a:rPr lang="tr-TR" sz="2800" dirty="0">
                <a:solidFill>
                  <a:prstClr val="white"/>
                </a:solidFill>
                <a:latin typeface="Lato"/>
              </a:rPr>
              <a:t>FREZELEMEDE KULLANILAN TAKIMLAR</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4" name="Metin kutusu 3"/>
          <p:cNvSpPr txBox="1"/>
          <p:nvPr/>
        </p:nvSpPr>
        <p:spPr>
          <a:xfrm>
            <a:off x="263352" y="1122222"/>
            <a:ext cx="5256584" cy="523220"/>
          </a:xfrm>
          <a:prstGeom prst="rect">
            <a:avLst/>
          </a:prstGeom>
          <a:noFill/>
        </p:spPr>
        <p:txBody>
          <a:bodyPr wrap="square" rtlCol="0">
            <a:spAutoFit/>
          </a:bodyPr>
          <a:lstStyle/>
          <a:p>
            <a:r>
              <a:rPr lang="tr-TR" sz="2800" i="1" dirty="0" smtClean="0">
                <a:latin typeface="Lato" panose="020F0502020204030203" pitchFamily="34" charset="0"/>
                <a:ea typeface="Lato" panose="020F0502020204030203" pitchFamily="34" charset="0"/>
                <a:cs typeface="Lato" panose="020F0502020204030203" pitchFamily="34" charset="0"/>
              </a:rPr>
              <a:t>Düz dişli HSS T-kanal freze takımı</a:t>
            </a:r>
            <a:endParaRPr lang="en-US" sz="2800" i="1" dirty="0">
              <a:latin typeface="Lato" panose="020F0502020204030203" pitchFamily="34" charset="0"/>
              <a:ea typeface="Lato" panose="020F0502020204030203" pitchFamily="34" charset="0"/>
              <a:cs typeface="Lato" panose="020F0502020204030203" pitchFamily="34" charset="0"/>
            </a:endParaRPr>
          </a:p>
        </p:txBody>
      </p:sp>
      <p:sp>
        <p:nvSpPr>
          <p:cNvPr id="15" name="Metin kutusu 14"/>
          <p:cNvSpPr txBox="1"/>
          <p:nvPr/>
        </p:nvSpPr>
        <p:spPr>
          <a:xfrm>
            <a:off x="1956992" y="3746006"/>
            <a:ext cx="5939207" cy="523220"/>
          </a:xfrm>
          <a:prstGeom prst="rect">
            <a:avLst/>
          </a:prstGeom>
          <a:noFill/>
        </p:spPr>
        <p:txBody>
          <a:bodyPr wrap="square" rtlCol="0">
            <a:spAutoFit/>
          </a:bodyPr>
          <a:lstStyle/>
          <a:p>
            <a:r>
              <a:rPr lang="tr-TR" sz="2800" i="1" dirty="0" smtClean="0">
                <a:latin typeface="Lato" panose="020F0502020204030203" pitchFamily="34" charset="0"/>
                <a:ea typeface="Lato" panose="020F0502020204030203" pitchFamily="34" charset="0"/>
                <a:cs typeface="Lato" panose="020F0502020204030203" pitchFamily="34" charset="0"/>
              </a:rPr>
              <a:t>Karbür uçlu T- kanal freze takımları</a:t>
            </a:r>
            <a:endParaRPr lang="en-US" sz="2800" i="1" dirty="0">
              <a:latin typeface="Lato" panose="020F0502020204030203" pitchFamily="34" charset="0"/>
              <a:ea typeface="Lato" panose="020F0502020204030203" pitchFamily="34" charset="0"/>
              <a:cs typeface="Lato" panose="020F0502020204030203"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573" y="1704039"/>
            <a:ext cx="3314700" cy="163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C:\Users\User\AppData\Local\Temp\SNAGHTMLb7c2c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984" y="1764201"/>
            <a:ext cx="5000625" cy="1800225"/>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p:cNvSpPr txBox="1"/>
          <p:nvPr/>
        </p:nvSpPr>
        <p:spPr>
          <a:xfrm>
            <a:off x="5807968" y="1130752"/>
            <a:ext cx="5616624" cy="523220"/>
          </a:xfrm>
          <a:prstGeom prst="rect">
            <a:avLst/>
          </a:prstGeom>
          <a:noFill/>
        </p:spPr>
        <p:txBody>
          <a:bodyPr wrap="square" rtlCol="0">
            <a:spAutoFit/>
          </a:bodyPr>
          <a:lstStyle/>
          <a:p>
            <a:r>
              <a:rPr lang="tr-TR" sz="2800" i="1" dirty="0" smtClean="0">
                <a:latin typeface="Lato" panose="020F0502020204030203" pitchFamily="34" charset="0"/>
                <a:ea typeface="Lato" panose="020F0502020204030203" pitchFamily="34" charset="0"/>
                <a:cs typeface="Lato" panose="020F0502020204030203" pitchFamily="34" charset="0"/>
              </a:rPr>
              <a:t>Çapraz dişli HSS T-kanal freze takımı</a:t>
            </a:r>
            <a:endParaRPr lang="en-US" sz="2800" i="1" dirty="0">
              <a:latin typeface="Lato" panose="020F0502020204030203" pitchFamily="34" charset="0"/>
              <a:ea typeface="Lato" panose="020F0502020204030203" pitchFamily="34" charset="0"/>
              <a:cs typeface="Lato" panose="020F0502020204030203" pitchFamily="34" charset="0"/>
            </a:endParaRPr>
          </a:p>
        </p:txBody>
      </p:sp>
      <p:pic>
        <p:nvPicPr>
          <p:cNvPr id="5127" name="Picture 7" descr="C:\Users\User\AppData\Local\Temp\SNAGHTMLbfc2d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7455" y="4293096"/>
            <a:ext cx="4257650" cy="188128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User\AppData\Local\Temp\SNAGHTMLc6204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2573" y="4293096"/>
            <a:ext cx="2736303" cy="2185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0605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847528" y="218202"/>
            <a:ext cx="8208912" cy="523220"/>
          </a:xfrm>
          <a:prstGeom prst="rect">
            <a:avLst/>
          </a:prstGeom>
        </p:spPr>
        <p:txBody>
          <a:bodyPr wrap="square">
            <a:spAutoFit/>
          </a:bodyPr>
          <a:lstStyle/>
          <a:p>
            <a:pPr algn="ctr" defTabSz="767796"/>
            <a:r>
              <a:rPr lang="tr-TR" sz="2800" dirty="0">
                <a:solidFill>
                  <a:prstClr val="white"/>
                </a:solidFill>
                <a:latin typeface="Lato"/>
              </a:rPr>
              <a:t>FREZELEMEDE KULLANILAN TAKIMLAR</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4" name="Metin kutusu 3"/>
          <p:cNvSpPr txBox="1"/>
          <p:nvPr/>
        </p:nvSpPr>
        <p:spPr>
          <a:xfrm>
            <a:off x="623392" y="1332148"/>
            <a:ext cx="3024336" cy="461665"/>
          </a:xfrm>
          <a:prstGeom prst="rect">
            <a:avLst/>
          </a:prstGeom>
          <a:noFill/>
        </p:spPr>
        <p:txBody>
          <a:bodyPr wrap="square" rtlCol="0">
            <a:spAutoFit/>
          </a:bodyPr>
          <a:lstStyle/>
          <a:p>
            <a:r>
              <a:rPr lang="tr-TR" sz="2400" i="1" dirty="0" smtClean="0">
                <a:latin typeface="Lato" panose="020F0502020204030203" pitchFamily="34" charset="0"/>
                <a:ea typeface="Lato" panose="020F0502020204030203" pitchFamily="34" charset="0"/>
                <a:cs typeface="Lato" panose="020F0502020204030203" pitchFamily="34" charset="0"/>
              </a:rPr>
              <a:t>Kanal freze takımları</a:t>
            </a:r>
            <a:endParaRPr lang="en-US" sz="2400" i="1" dirty="0">
              <a:latin typeface="Lato" panose="020F0502020204030203" pitchFamily="34" charset="0"/>
              <a:ea typeface="Lato" panose="020F0502020204030203" pitchFamily="34" charset="0"/>
              <a:cs typeface="Lato"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6" y="2767956"/>
            <a:ext cx="2327435" cy="240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User\AppData\Local\Temp\SNAGHTML7c6b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51" y="2735996"/>
            <a:ext cx="2012594" cy="2371144"/>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889342" y="1268760"/>
            <a:ext cx="4104456" cy="461665"/>
          </a:xfrm>
          <a:prstGeom prst="rect">
            <a:avLst/>
          </a:prstGeom>
          <a:noFill/>
        </p:spPr>
        <p:txBody>
          <a:bodyPr wrap="square" rtlCol="0">
            <a:spAutoFit/>
          </a:bodyPr>
          <a:lstStyle/>
          <a:p>
            <a:r>
              <a:rPr lang="tr-TR" sz="2400" i="1" dirty="0">
                <a:latin typeface="Lato" panose="020F0502020204030203" pitchFamily="34" charset="0"/>
                <a:ea typeface="Lato" panose="020F0502020204030203" pitchFamily="34" charset="0"/>
                <a:cs typeface="Lato" panose="020F0502020204030203" pitchFamily="34" charset="0"/>
              </a:rPr>
              <a:t>K</a:t>
            </a:r>
            <a:r>
              <a:rPr lang="tr-TR" sz="2400" i="1" dirty="0" smtClean="0">
                <a:latin typeface="Lato" panose="020F0502020204030203" pitchFamily="34" charset="0"/>
                <a:ea typeface="Lato" panose="020F0502020204030203" pitchFamily="34" charset="0"/>
                <a:cs typeface="Lato" panose="020F0502020204030203" pitchFamily="34" charset="0"/>
              </a:rPr>
              <a:t>anal freze takımlarıyla işleme</a:t>
            </a:r>
            <a:endParaRPr lang="en-US" sz="2400" i="1" dirty="0">
              <a:latin typeface="Lato" panose="020F0502020204030203" pitchFamily="34" charset="0"/>
              <a:ea typeface="Lato" panose="020F0502020204030203" pitchFamily="34" charset="0"/>
              <a:cs typeface="Lato" panose="020F0502020204030203" pitchFamily="34"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009" y="1801253"/>
            <a:ext cx="4543533" cy="4240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87442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847528" y="218202"/>
            <a:ext cx="8208912" cy="523220"/>
          </a:xfrm>
          <a:prstGeom prst="rect">
            <a:avLst/>
          </a:prstGeom>
        </p:spPr>
        <p:txBody>
          <a:bodyPr wrap="square">
            <a:spAutoFit/>
          </a:bodyPr>
          <a:lstStyle/>
          <a:p>
            <a:pPr algn="ctr" defTabSz="767796"/>
            <a:r>
              <a:rPr lang="tr-TR" sz="2800" dirty="0">
                <a:solidFill>
                  <a:prstClr val="white"/>
                </a:solidFill>
                <a:latin typeface="Lato"/>
              </a:rPr>
              <a:t>FREZELEMEDE KULLANILAN TAKIMLAR</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4" name="Metin kutusu 3"/>
          <p:cNvSpPr txBox="1"/>
          <p:nvPr/>
        </p:nvSpPr>
        <p:spPr>
          <a:xfrm>
            <a:off x="710156" y="1126043"/>
            <a:ext cx="2664296" cy="461665"/>
          </a:xfrm>
          <a:prstGeom prst="rect">
            <a:avLst/>
          </a:prstGeom>
          <a:noFill/>
        </p:spPr>
        <p:txBody>
          <a:bodyPr wrap="square" rtlCol="0">
            <a:spAutoFit/>
          </a:bodyPr>
          <a:lstStyle/>
          <a:p>
            <a:r>
              <a:rPr lang="tr-TR" sz="2400" i="1" dirty="0" smtClean="0">
                <a:latin typeface="Lato" panose="020F0502020204030203" pitchFamily="34" charset="0"/>
                <a:ea typeface="Lato" panose="020F0502020204030203" pitchFamily="34" charset="0"/>
                <a:cs typeface="Lato" panose="020F0502020204030203" pitchFamily="34" charset="0"/>
              </a:rPr>
              <a:t>Modül freze takımı</a:t>
            </a:r>
            <a:endParaRPr lang="en-US" sz="2400" i="1" dirty="0">
              <a:latin typeface="Lato" panose="020F0502020204030203" pitchFamily="34" charset="0"/>
              <a:ea typeface="Lato" panose="020F0502020204030203" pitchFamily="34" charset="0"/>
              <a:cs typeface="Lato" panose="020F0502020204030203" pitchFamily="34" charset="0"/>
            </a:endParaRPr>
          </a:p>
        </p:txBody>
      </p:sp>
      <p:sp>
        <p:nvSpPr>
          <p:cNvPr id="7" name="Metin kutusu 6"/>
          <p:cNvSpPr txBox="1"/>
          <p:nvPr/>
        </p:nvSpPr>
        <p:spPr>
          <a:xfrm>
            <a:off x="6096000" y="1338674"/>
            <a:ext cx="3456384" cy="461665"/>
          </a:xfrm>
          <a:prstGeom prst="rect">
            <a:avLst/>
          </a:prstGeom>
          <a:noFill/>
        </p:spPr>
        <p:txBody>
          <a:bodyPr wrap="square" rtlCol="0">
            <a:spAutoFit/>
          </a:bodyPr>
          <a:lstStyle/>
          <a:p>
            <a:r>
              <a:rPr lang="tr-TR" sz="2400" i="1" dirty="0" smtClean="0">
                <a:latin typeface="Lato" panose="020F0502020204030203" pitchFamily="34" charset="0"/>
                <a:ea typeface="Lato" panose="020F0502020204030203" pitchFamily="34" charset="0"/>
                <a:cs typeface="Lato" panose="020F0502020204030203" pitchFamily="34" charset="0"/>
              </a:rPr>
              <a:t>Azdırma freze takımı</a:t>
            </a:r>
            <a:endParaRPr lang="en-US" sz="2400" i="1" dirty="0">
              <a:latin typeface="Lato" panose="020F0502020204030203" pitchFamily="34" charset="0"/>
              <a:ea typeface="Lato" panose="020F0502020204030203" pitchFamily="34" charset="0"/>
              <a:cs typeface="Lato" panose="020F0502020204030203" pitchFamily="34" charset="0"/>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914" y="1802898"/>
            <a:ext cx="2016780" cy="178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2431642"/>
            <a:ext cx="3026004" cy="287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888" y="3428998"/>
            <a:ext cx="2501103" cy="1814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9457" y="3797097"/>
            <a:ext cx="2016224" cy="2638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24420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847528" y="218202"/>
            <a:ext cx="8208912" cy="523220"/>
          </a:xfrm>
          <a:prstGeom prst="rect">
            <a:avLst/>
          </a:prstGeom>
        </p:spPr>
        <p:txBody>
          <a:bodyPr wrap="square">
            <a:spAutoFit/>
          </a:bodyPr>
          <a:lstStyle/>
          <a:p>
            <a:pPr algn="ctr" defTabSz="767796"/>
            <a:r>
              <a:rPr lang="tr-TR" sz="2800" dirty="0">
                <a:solidFill>
                  <a:prstClr val="white"/>
                </a:solidFill>
                <a:latin typeface="Lato"/>
              </a:rPr>
              <a:t>FREZELEMEDE KULLANILAN TAKIMLAR</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4" name="Metin kutusu 3"/>
          <p:cNvSpPr txBox="1"/>
          <p:nvPr/>
        </p:nvSpPr>
        <p:spPr>
          <a:xfrm>
            <a:off x="710156" y="1126043"/>
            <a:ext cx="2664296" cy="461665"/>
          </a:xfrm>
          <a:prstGeom prst="rect">
            <a:avLst/>
          </a:prstGeom>
          <a:noFill/>
        </p:spPr>
        <p:txBody>
          <a:bodyPr wrap="square" rtlCol="0">
            <a:spAutoFit/>
          </a:bodyPr>
          <a:lstStyle/>
          <a:p>
            <a:r>
              <a:rPr lang="tr-TR" sz="2400" i="1" dirty="0" smtClean="0">
                <a:latin typeface="Lato" panose="020F0502020204030203" pitchFamily="34" charset="0"/>
                <a:ea typeface="Lato" panose="020F0502020204030203" pitchFamily="34" charset="0"/>
                <a:cs typeface="Lato" panose="020F0502020204030203" pitchFamily="34" charset="0"/>
              </a:rPr>
              <a:t>Açı freze takımları</a:t>
            </a:r>
            <a:endParaRPr lang="en-US" sz="2400" i="1" dirty="0">
              <a:latin typeface="Lato" panose="020F0502020204030203" pitchFamily="34" charset="0"/>
              <a:ea typeface="Lato" panose="020F0502020204030203" pitchFamily="34" charset="0"/>
              <a:cs typeface="Lato" panose="020F0502020204030203" pitchFamily="34" charset="0"/>
            </a:endParaRPr>
          </a:p>
        </p:txBody>
      </p:sp>
      <p:sp>
        <p:nvSpPr>
          <p:cNvPr id="7" name="Metin kutusu 6"/>
          <p:cNvSpPr txBox="1"/>
          <p:nvPr/>
        </p:nvSpPr>
        <p:spPr>
          <a:xfrm>
            <a:off x="6096000" y="1338674"/>
            <a:ext cx="3456384" cy="461665"/>
          </a:xfrm>
          <a:prstGeom prst="rect">
            <a:avLst/>
          </a:prstGeom>
          <a:noFill/>
        </p:spPr>
        <p:txBody>
          <a:bodyPr wrap="square" rtlCol="0">
            <a:spAutoFit/>
          </a:bodyPr>
          <a:lstStyle/>
          <a:p>
            <a:r>
              <a:rPr lang="tr-TR" sz="2400" i="1" dirty="0" smtClean="0">
                <a:latin typeface="Lato" panose="020F0502020204030203" pitchFamily="34" charset="0"/>
                <a:ea typeface="Lato" panose="020F0502020204030203" pitchFamily="34" charset="0"/>
                <a:cs typeface="Lato" panose="020F0502020204030203" pitchFamily="34" charset="0"/>
              </a:rPr>
              <a:t>Açı frezeleriyle işleme</a:t>
            </a:r>
            <a:endParaRPr lang="en-US" sz="2400" i="1" dirty="0">
              <a:latin typeface="Lato" panose="020F0502020204030203" pitchFamily="34" charset="0"/>
              <a:ea typeface="Lato" panose="020F0502020204030203" pitchFamily="34" charset="0"/>
              <a:cs typeface="Lato" panose="020F0502020204030203"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90" y="1840959"/>
            <a:ext cx="1669357" cy="191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951" y="3984474"/>
            <a:ext cx="1578542" cy="200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864" y="2276872"/>
            <a:ext cx="6275445" cy="3353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85624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919536" y="218202"/>
            <a:ext cx="8280920" cy="523220"/>
          </a:xfrm>
          <a:prstGeom prst="rect">
            <a:avLst/>
          </a:prstGeom>
        </p:spPr>
        <p:txBody>
          <a:bodyPr wrap="square">
            <a:spAutoFit/>
          </a:bodyPr>
          <a:lstStyle/>
          <a:p>
            <a:pPr algn="ctr" defTabSz="767796"/>
            <a:r>
              <a:rPr lang="tr-TR" sz="2800" dirty="0">
                <a:solidFill>
                  <a:prstClr val="white"/>
                </a:solidFill>
                <a:latin typeface="Lato"/>
              </a:rPr>
              <a:t>FREZEDE KULLANILAN TAKIM TUTUCULAR</a:t>
            </a:r>
            <a:endParaRPr lang="tr-TR" sz="2800" dirty="0">
              <a:solidFill>
                <a:prstClr val="white"/>
              </a:solidFill>
              <a:latin typeface="Lato"/>
              <a:ea typeface="Lato Black" panose="020F0502020204030203" pitchFamily="34" charset="0"/>
              <a:cs typeface="Lato Black" panose="020F0502020204030203" pitchFamily="34" charset="0"/>
            </a:endParaRPr>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2204864"/>
            <a:ext cx="343853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descr="C:\Users\User\AppData\Local\Temp\SNAGHTML15b78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30" y="4138154"/>
            <a:ext cx="347842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Users\User\AppData\Local\Temp\SNAGHTML1615c0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016" y="1628800"/>
            <a:ext cx="494634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C:\Users\User\AppData\Local\Temp\SNAGHTML16b3bb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6167" y="3960510"/>
            <a:ext cx="4676378" cy="2060777"/>
          </a:xfrm>
          <a:prstGeom prst="rect">
            <a:avLst/>
          </a:prstGeom>
          <a:noFill/>
          <a:extLst>
            <a:ext uri="{909E8E84-426E-40DD-AFC4-6F175D3DCCD1}">
              <a14:hiddenFill xmlns:a14="http://schemas.microsoft.com/office/drawing/2010/main">
                <a:solidFill>
                  <a:srgbClr val="FFFFFF"/>
                </a:solidFill>
              </a14:hiddenFill>
            </a:ext>
          </a:extLst>
        </p:spPr>
      </p:pic>
      <p:sp>
        <p:nvSpPr>
          <p:cNvPr id="19" name="Metin kutusu 18"/>
          <p:cNvSpPr txBox="1"/>
          <p:nvPr/>
        </p:nvSpPr>
        <p:spPr>
          <a:xfrm>
            <a:off x="710156" y="1126043"/>
            <a:ext cx="3657652" cy="461665"/>
          </a:xfrm>
          <a:prstGeom prst="rect">
            <a:avLst/>
          </a:prstGeom>
          <a:noFill/>
        </p:spPr>
        <p:txBody>
          <a:bodyPr wrap="square" rtlCol="0">
            <a:spAutoFit/>
          </a:bodyPr>
          <a:lstStyle/>
          <a:p>
            <a:r>
              <a:rPr lang="tr-TR" sz="2400" i="1" dirty="0" smtClean="0">
                <a:latin typeface="Lato" panose="020F0502020204030203" pitchFamily="34" charset="0"/>
                <a:ea typeface="Lato" panose="020F0502020204030203" pitchFamily="34" charset="0"/>
                <a:cs typeface="Lato" panose="020F0502020204030203" pitchFamily="34" charset="0"/>
              </a:rPr>
              <a:t>Adaptörle takım bağlama</a:t>
            </a:r>
            <a:endParaRPr lang="en-US" sz="2400" i="1" dirty="0">
              <a:latin typeface="Lato" panose="020F0502020204030203" pitchFamily="34" charset="0"/>
              <a:ea typeface="Lato" panose="020F0502020204030203" pitchFamily="34" charset="0"/>
              <a:cs typeface="Lato" panose="020F0502020204030203" pitchFamily="34" charset="0"/>
            </a:endParaRPr>
          </a:p>
        </p:txBody>
      </p:sp>
      <p:sp>
        <p:nvSpPr>
          <p:cNvPr id="20" name="Metin kutusu 19"/>
          <p:cNvSpPr txBox="1"/>
          <p:nvPr/>
        </p:nvSpPr>
        <p:spPr>
          <a:xfrm>
            <a:off x="7125486" y="1047610"/>
            <a:ext cx="3579025" cy="461665"/>
          </a:xfrm>
          <a:prstGeom prst="rect">
            <a:avLst/>
          </a:prstGeom>
          <a:noFill/>
        </p:spPr>
        <p:txBody>
          <a:bodyPr wrap="square" rtlCol="0">
            <a:spAutoFit/>
          </a:bodyPr>
          <a:lstStyle/>
          <a:p>
            <a:r>
              <a:rPr lang="tr-TR" sz="2400" i="1" dirty="0" smtClean="0">
                <a:latin typeface="Lato" panose="020F0502020204030203" pitchFamily="34" charset="0"/>
                <a:ea typeface="Lato" panose="020F0502020204030203" pitchFamily="34" charset="0"/>
                <a:cs typeface="Lato" panose="020F0502020204030203" pitchFamily="34" charset="0"/>
              </a:rPr>
              <a:t>Pens ile takım bağlama</a:t>
            </a:r>
            <a:endParaRPr lang="en-US" sz="24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0533180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919536" y="218202"/>
            <a:ext cx="8280920" cy="523220"/>
          </a:xfrm>
          <a:prstGeom prst="rect">
            <a:avLst/>
          </a:prstGeom>
        </p:spPr>
        <p:txBody>
          <a:bodyPr wrap="square">
            <a:spAutoFit/>
          </a:bodyPr>
          <a:lstStyle/>
          <a:p>
            <a:pPr algn="ctr" defTabSz="767796"/>
            <a:r>
              <a:rPr lang="tr-TR" sz="2800" dirty="0">
                <a:solidFill>
                  <a:prstClr val="white"/>
                </a:solidFill>
                <a:latin typeface="Lato"/>
              </a:rPr>
              <a:t>FREZEDE KULLANILAN TAKIM TUTUCULAR</a:t>
            </a:r>
            <a:endParaRPr lang="tr-TR" sz="2800" dirty="0">
              <a:solidFill>
                <a:prstClr val="white"/>
              </a:solidFill>
              <a:latin typeface="Lato"/>
              <a:ea typeface="Lato Black" panose="020F0502020204030203" pitchFamily="34" charset="0"/>
              <a:cs typeface="Lato Black" panose="020F0502020204030203" pitchFamily="34" charset="0"/>
            </a:endParaRPr>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00" y="1844824"/>
            <a:ext cx="3981450" cy="1539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descr="C:\Users\User\AppData\Local\Temp\SNAGHTML15016e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24" y="3645024"/>
            <a:ext cx="3981450" cy="80962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037" y="4941168"/>
            <a:ext cx="3384376" cy="1618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Metin kutusu 9"/>
          <p:cNvSpPr txBox="1"/>
          <p:nvPr/>
        </p:nvSpPr>
        <p:spPr>
          <a:xfrm>
            <a:off x="710156" y="1126043"/>
            <a:ext cx="4521748" cy="461665"/>
          </a:xfrm>
          <a:prstGeom prst="rect">
            <a:avLst/>
          </a:prstGeom>
          <a:noFill/>
        </p:spPr>
        <p:txBody>
          <a:bodyPr wrap="square" rtlCol="0">
            <a:spAutoFit/>
          </a:bodyPr>
          <a:lstStyle/>
          <a:p>
            <a:r>
              <a:rPr lang="tr-TR" sz="2400" i="1" dirty="0" smtClean="0">
                <a:latin typeface="Lato" panose="020F0502020204030203" pitchFamily="34" charset="0"/>
                <a:ea typeface="Lato" panose="020F0502020204030203" pitchFamily="34" charset="0"/>
                <a:cs typeface="Lato" panose="020F0502020204030203" pitchFamily="34" charset="0"/>
              </a:rPr>
              <a:t>Uzun malafa ile takım bağlama</a:t>
            </a:r>
            <a:endParaRPr lang="en-US" sz="2400" i="1" dirty="0">
              <a:latin typeface="Lato" panose="020F0502020204030203" pitchFamily="34" charset="0"/>
              <a:ea typeface="Lato" panose="020F0502020204030203" pitchFamily="34" charset="0"/>
              <a:cs typeface="Lato" panose="020F0502020204030203" pitchFamily="34" charset="0"/>
            </a:endParaRPr>
          </a:p>
        </p:txBody>
      </p:sp>
      <p:pic>
        <p:nvPicPr>
          <p:cNvPr id="3074" name="Picture 2" descr="C:\Users\User\AppData\Local\Temp\SNAGHTML184734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8048" y="1074320"/>
            <a:ext cx="4367386" cy="528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98815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703512" y="7187"/>
            <a:ext cx="8496944" cy="523220"/>
          </a:xfrm>
          <a:prstGeom prst="rect">
            <a:avLst/>
          </a:prstGeom>
        </p:spPr>
        <p:txBody>
          <a:bodyPr wrap="square">
            <a:spAutoFit/>
          </a:bodyPr>
          <a:lstStyle/>
          <a:p>
            <a:pPr algn="ctr" defTabSz="767796"/>
            <a:r>
              <a:rPr lang="tr-TR" sz="2800" dirty="0">
                <a:solidFill>
                  <a:prstClr val="white"/>
                </a:solidFill>
                <a:latin typeface="Lato"/>
              </a:rPr>
              <a:t>KARBÜR UÇLU ALIN FREZELEME TAKIMI </a:t>
            </a:r>
            <a:endParaRPr lang="tr-TR" sz="2800" dirty="0">
              <a:solidFill>
                <a:prstClr val="white"/>
              </a:solidFill>
              <a:latin typeface="Lato"/>
              <a:ea typeface="Lato Black" panose="020F0502020204030203" pitchFamily="34" charset="0"/>
              <a:cs typeface="Lato Black"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692" y="1340769"/>
            <a:ext cx="5256584" cy="4933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04367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ALIN FREZELEMEDE TALAŞ AÇILARI</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217" y="1268760"/>
            <a:ext cx="5541087" cy="5134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04719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ALIN FREZELEMEDE TALAŞ AÇILARI</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845" y="1079740"/>
            <a:ext cx="5645427" cy="529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13443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ALIN FREZELEMEDE TALAŞ AÇILARI</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4496" y="1196752"/>
            <a:ext cx="4750502" cy="5046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7118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FREZEDE İŞLEME </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2" name="Dikdörtgen 1"/>
          <p:cNvSpPr/>
          <p:nvPr/>
        </p:nvSpPr>
        <p:spPr>
          <a:xfrm>
            <a:off x="263352" y="1000166"/>
            <a:ext cx="3517310" cy="584775"/>
          </a:xfrm>
          <a:prstGeom prst="rect">
            <a:avLst/>
          </a:prstGeom>
        </p:spPr>
        <p:txBody>
          <a:bodyPr wrap="none">
            <a:spAutoFit/>
          </a:bodyPr>
          <a:lstStyle/>
          <a:p>
            <a:r>
              <a:rPr lang="tr-TR" sz="3200" i="1" dirty="0" smtClean="0">
                <a:latin typeface="Lato" panose="020F0502020204030203" pitchFamily="34" charset="0"/>
                <a:ea typeface="Lato" panose="020F0502020204030203" pitchFamily="34" charset="0"/>
                <a:cs typeface="Lato" panose="020F0502020204030203" pitchFamily="34" charset="0"/>
              </a:rPr>
              <a:t>Düşey freze tezgahı</a:t>
            </a:r>
            <a:endParaRPr lang="tr-TR" sz="3200" i="1" dirty="0">
              <a:latin typeface="Lato" panose="020F0502020204030203" pitchFamily="34" charset="0"/>
              <a:ea typeface="Lato" panose="020F0502020204030203" pitchFamily="34" charset="0"/>
              <a:cs typeface="Lato" panose="020F0502020204030203" pitchFamily="34" charset="0"/>
            </a:endParaRPr>
          </a:p>
        </p:txBody>
      </p:sp>
      <p:sp>
        <p:nvSpPr>
          <p:cNvPr id="6" name="Text Box 8"/>
          <p:cNvSpPr txBox="1">
            <a:spLocks noChangeArrowheads="1"/>
          </p:cNvSpPr>
          <p:nvPr/>
        </p:nvSpPr>
        <p:spPr bwMode="auto">
          <a:xfrm>
            <a:off x="7464152" y="1292553"/>
            <a:ext cx="3933056" cy="1569660"/>
          </a:xfrm>
          <a:prstGeom prst="rect">
            <a:avLst/>
          </a:prstGeom>
          <a:noFill/>
          <a:ln w="12700" cap="sq">
            <a:noFill/>
            <a:miter lim="800000"/>
            <a:headEnd type="none" w="sm" len="sm"/>
            <a:tailEnd type="none" w="sm" len="sm"/>
          </a:ln>
          <a:effectLst/>
        </p:spPr>
        <p:txBody>
          <a:bodyPr wrap="square">
            <a:spAutoFit/>
          </a:bodyPr>
          <a:lstStyle/>
          <a:p>
            <a:pPr marL="342900" indent="-342900">
              <a:buFont typeface="Wingdings" panose="05000000000000000000" pitchFamily="2" charset="2"/>
              <a:buChar char="§"/>
            </a:pPr>
            <a:r>
              <a:rPr lang="tr-TR" sz="2400" i="1" dirty="0">
                <a:latin typeface="Lato" panose="020F0502020204030203" pitchFamily="34" charset="0"/>
                <a:ea typeface="Lato" panose="020F0502020204030203" pitchFamily="34" charset="0"/>
                <a:cs typeface="Lato" panose="020F0502020204030203" pitchFamily="34" charset="0"/>
              </a:rPr>
              <a:t>Düzlem yüzey frezeleme</a:t>
            </a:r>
          </a:p>
          <a:p>
            <a:pPr marL="342900" indent="-342900">
              <a:buFont typeface="Wingdings" panose="05000000000000000000" pitchFamily="2" charset="2"/>
              <a:buChar char="§"/>
            </a:pPr>
            <a:r>
              <a:rPr lang="tr-TR" sz="2400" i="1" dirty="0">
                <a:latin typeface="Lato" panose="020F0502020204030203" pitchFamily="34" charset="0"/>
                <a:ea typeface="Lato" panose="020F0502020204030203" pitchFamily="34" charset="0"/>
                <a:cs typeface="Lato" panose="020F0502020204030203" pitchFamily="34" charset="0"/>
              </a:rPr>
              <a:t>Delik ve Kanal frezeleme</a:t>
            </a:r>
          </a:p>
          <a:p>
            <a:pPr marL="342900" indent="-342900">
              <a:buFont typeface="Wingdings" panose="05000000000000000000" pitchFamily="2" charset="2"/>
              <a:buChar char="§"/>
            </a:pPr>
            <a:r>
              <a:rPr lang="tr-TR" sz="2400" i="1" dirty="0">
                <a:latin typeface="Lato" panose="020F0502020204030203" pitchFamily="34" charset="0"/>
                <a:ea typeface="Lato" panose="020F0502020204030203" pitchFamily="34" charset="0"/>
                <a:cs typeface="Lato" panose="020F0502020204030203" pitchFamily="34" charset="0"/>
              </a:rPr>
              <a:t>Kama kanalı </a:t>
            </a:r>
            <a:r>
              <a:rPr lang="tr-TR" sz="2400" i="1" dirty="0" smtClean="0">
                <a:latin typeface="Lato" panose="020F0502020204030203" pitchFamily="34" charset="0"/>
                <a:ea typeface="Lato" panose="020F0502020204030203" pitchFamily="34" charset="0"/>
                <a:cs typeface="Lato" panose="020F0502020204030203" pitchFamily="34" charset="0"/>
              </a:rPr>
              <a:t>açma </a:t>
            </a:r>
            <a:r>
              <a:rPr lang="tr-TR" sz="1600" i="1" dirty="0" smtClean="0">
                <a:latin typeface="Lato" panose="020F0502020204030203" pitchFamily="34" charset="0"/>
                <a:ea typeface="Lato" panose="020F0502020204030203" pitchFamily="34" charset="0"/>
                <a:cs typeface="Lato" panose="020F0502020204030203" pitchFamily="34" charset="0"/>
              </a:rPr>
              <a:t>(</a:t>
            </a:r>
            <a:r>
              <a:rPr lang="tr-TR" sz="2400" i="1" dirty="0">
                <a:latin typeface="Lato" panose="020F0502020204030203" pitchFamily="34" charset="0"/>
                <a:ea typeface="Lato" panose="020F0502020204030203" pitchFamily="34" charset="0"/>
                <a:cs typeface="Lato" panose="020F0502020204030203" pitchFamily="34" charset="0"/>
              </a:rPr>
              <a:t>Yardımcı</a:t>
            </a:r>
            <a:r>
              <a:rPr lang="tr-TR" sz="1600" i="1" dirty="0">
                <a:latin typeface="Lato" panose="020F0502020204030203" pitchFamily="34" charset="0"/>
                <a:ea typeface="Lato" panose="020F0502020204030203" pitchFamily="34" charset="0"/>
                <a:cs typeface="Lato" panose="020F0502020204030203" pitchFamily="34" charset="0"/>
              </a:rPr>
              <a:t> </a:t>
            </a:r>
            <a:r>
              <a:rPr lang="tr-TR" sz="2400" i="1" dirty="0">
                <a:latin typeface="Lato" panose="020F0502020204030203" pitchFamily="34" charset="0"/>
                <a:ea typeface="Lato" panose="020F0502020204030203" pitchFamily="34" charset="0"/>
                <a:cs typeface="Lato" panose="020F0502020204030203" pitchFamily="34" charset="0"/>
              </a:rPr>
              <a:t>aparatla</a:t>
            </a:r>
            <a:r>
              <a:rPr lang="tr-TR" sz="1600" i="1" dirty="0">
                <a:latin typeface="Lato" panose="020F0502020204030203" pitchFamily="34" charset="0"/>
                <a:ea typeface="Lato" panose="020F0502020204030203" pitchFamily="34" charset="0"/>
                <a:cs typeface="Lato" panose="020F0502020204030203" pitchFamily="34" charset="0"/>
              </a:rPr>
              <a: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04" y="1671174"/>
            <a:ext cx="5449380" cy="505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3332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ALIN FREZELEMEDE TALAŞ AÇILARI</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1630" y="1067838"/>
            <a:ext cx="5380707" cy="5341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95550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ALIN FREZELEMEDE TALAŞ AÇILARI</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92" y="955968"/>
            <a:ext cx="7371481" cy="537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23009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ALIN FREZELEMEDE TALAŞ AÇILARI</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92" y="1052736"/>
            <a:ext cx="7474471" cy="5333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58909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ALIN FREZELEMEDE TALAŞ AÇILARI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92" y="1052736"/>
            <a:ext cx="7306593" cy="527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432193"/>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FREZEDE TAKIM UÇ GEOMETRİSİ</a:t>
            </a:r>
            <a:endParaRPr lang="tr-TR" sz="2800" dirty="0">
              <a:solidFill>
                <a:prstClr val="white"/>
              </a:solidFill>
              <a:latin typeface="Lato"/>
              <a:ea typeface="Lato Black" panose="020F0502020204030203" pitchFamily="34" charset="0"/>
              <a:cs typeface="Lato Black" panose="020F0502020204030203"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1209316"/>
            <a:ext cx="7823597" cy="518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27379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FREZEDE TAKIM UÇ GEOMETRİSİ</a:t>
            </a:r>
            <a:endParaRPr lang="tr-TR" sz="2800" dirty="0">
              <a:solidFill>
                <a:prstClr val="white"/>
              </a:solidFill>
              <a:latin typeface="Lato"/>
              <a:ea typeface="Lato Black" panose="020F0502020204030203" pitchFamily="34" charset="0"/>
              <a:cs typeface="Lato Black" panose="020F0502020204030203"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052736"/>
            <a:ext cx="8211224" cy="5427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784347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FREZEDE TAKIM UÇ GEOMETRİSİ</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2" name="Metin kutusu 1"/>
          <p:cNvSpPr txBox="1"/>
          <p:nvPr/>
        </p:nvSpPr>
        <p:spPr>
          <a:xfrm>
            <a:off x="407368" y="908721"/>
            <a:ext cx="11017224" cy="1200329"/>
          </a:xfrm>
          <a:prstGeom prst="rect">
            <a:avLst/>
          </a:prstGeom>
          <a:noFill/>
        </p:spPr>
        <p:txBody>
          <a:bodyPr wrap="square" rtlCol="0">
            <a:spAutoFit/>
          </a:bodyPr>
          <a:lstStyle/>
          <a:p>
            <a:pPr algn="just"/>
            <a:r>
              <a:rPr lang="tr-TR" sz="2400" i="1" dirty="0">
                <a:latin typeface="Lato" panose="020F0502020204030203" pitchFamily="34" charset="0"/>
                <a:ea typeface="Lato" panose="020F0502020204030203" pitchFamily="34" charset="0"/>
                <a:cs typeface="Lato" panose="020F0502020204030203" pitchFamily="34" charset="0"/>
              </a:rPr>
              <a:t>Takım burun yarıçapı iş parçası üzerindeki en küçük </a:t>
            </a:r>
            <a:r>
              <a:rPr lang="tr-TR" sz="2400" i="1" dirty="0" err="1">
                <a:latin typeface="Lato" panose="020F0502020204030203" pitchFamily="34" charset="0"/>
                <a:ea typeface="Lato" panose="020F0502020204030203" pitchFamily="34" charset="0"/>
                <a:cs typeface="Lato" panose="020F0502020204030203" pitchFamily="34" charset="0"/>
              </a:rPr>
              <a:t>radüse</a:t>
            </a:r>
            <a:r>
              <a:rPr lang="tr-TR" sz="2400" i="1" dirty="0">
                <a:latin typeface="Lato" panose="020F0502020204030203" pitchFamily="34" charset="0"/>
                <a:ea typeface="Lato" panose="020F0502020204030203" pitchFamily="34" charset="0"/>
                <a:cs typeface="Lato" panose="020F0502020204030203" pitchFamily="34" charset="0"/>
              </a:rPr>
              <a:t> eşit veya daha küçük olmalıdır. Öte yandan daha büyük burun yarıçapı demek  daha mukavemetli takım demektir</a:t>
            </a:r>
            <a:endParaRPr lang="en-US" sz="2400" i="1" dirty="0">
              <a:latin typeface="Lato" panose="020F0502020204030203" pitchFamily="34" charset="0"/>
              <a:ea typeface="Lato" panose="020F0502020204030203" pitchFamily="34" charset="0"/>
              <a:cs typeface="Lato" panose="020F0502020204030203"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8" y="2109050"/>
            <a:ext cx="7065045" cy="461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090001"/>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FREZEDE TAKIM UÇ GEOMETRİSİ</a:t>
            </a:r>
            <a:endParaRPr lang="tr-TR" sz="2800" dirty="0">
              <a:solidFill>
                <a:prstClr val="white"/>
              </a:solidFill>
              <a:latin typeface="Lato"/>
              <a:ea typeface="Lato Black" panose="020F0502020204030203" pitchFamily="34" charset="0"/>
              <a:cs typeface="Lato Black" panose="020F0502020204030203"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480" y="1122603"/>
            <a:ext cx="7981007" cy="527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588842"/>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FREZEDE TAKIM UÇ GEOMETRİSİ</a:t>
            </a:r>
            <a:endParaRPr lang="tr-TR" sz="2800" dirty="0">
              <a:solidFill>
                <a:prstClr val="white"/>
              </a:solidFill>
              <a:latin typeface="Lato"/>
              <a:ea typeface="Lato Black" panose="020F0502020204030203" pitchFamily="34" charset="0"/>
              <a:cs typeface="Lato Black" panose="020F0502020204030203"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340" y="1268760"/>
            <a:ext cx="7824293" cy="509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4506296"/>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703512" y="116632"/>
            <a:ext cx="8496944" cy="523220"/>
          </a:xfrm>
          <a:prstGeom prst="rect">
            <a:avLst/>
          </a:prstGeom>
        </p:spPr>
        <p:txBody>
          <a:bodyPr wrap="square">
            <a:spAutoFit/>
          </a:bodyPr>
          <a:lstStyle/>
          <a:p>
            <a:pPr lvl="0" algn="ctr" defTabSz="767796"/>
            <a:r>
              <a:rPr lang="tr-TR" sz="2800" dirty="0">
                <a:solidFill>
                  <a:prstClr val="white"/>
                </a:solidFill>
                <a:latin typeface="Lato"/>
              </a:rPr>
              <a:t>FREZELEME TARAMA KAFALARI VE KESİCİ UÇLAR</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2" name="Dikdörtgen 1"/>
          <p:cNvSpPr/>
          <p:nvPr/>
        </p:nvSpPr>
        <p:spPr>
          <a:xfrm>
            <a:off x="312358" y="1772816"/>
            <a:ext cx="11017224" cy="4832092"/>
          </a:xfrm>
          <a:prstGeom prst="rect">
            <a:avLst/>
          </a:prstGeom>
        </p:spPr>
        <p:txBody>
          <a:bodyPr wrap="square">
            <a:spAutoFit/>
          </a:bodyPr>
          <a:lstStyle/>
          <a:p>
            <a:pPr algn="just"/>
            <a:r>
              <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rPr>
              <a:t>Çok uçlu kesici takımlar, dairesel bir gövde üzerine sıralanmış  ve dönerek talaş üreten iki veya daha fazla kesici uca sahip takımlardır.  Çok uçlu kesici takımlar; helisel frezeler, alın frezeler, parmak frezeler, matkaplar, raybalar ve kılavuzları kapsar.</a:t>
            </a:r>
          </a:p>
          <a:p>
            <a:endPar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algn="just"/>
            <a:r>
              <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rPr>
              <a:t>Yüzey </a:t>
            </a: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frezeleme işlemlerinde her kesici uç, </a:t>
            </a:r>
            <a:r>
              <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rPr>
              <a:t>ardışık olarak </a:t>
            </a: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iş parçasına girer ve </a:t>
            </a:r>
            <a:r>
              <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rPr>
              <a:t>çıkar böylece kısa </a:t>
            </a: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kesintili bir </a:t>
            </a:r>
            <a:r>
              <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rPr>
              <a:t>talaş oluşturur</a:t>
            </a: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 </a:t>
            </a:r>
            <a:r>
              <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rPr>
              <a:t>Bu takımlarla yapılan </a:t>
            </a: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çoğu </a:t>
            </a:r>
            <a:r>
              <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rPr>
              <a:t>frezeleme işleminde aynı yönlü frezeleme modeli kullanılır.  Bu modelde takım ucu talaşın  en kalın ucundan kesmeye başlar ve işlenmiş yüzeyde talaş kalınlığı sıfır olarak parçadan ayrılır. Bu zıt yönlü frezeleme modelinin tersidir. </a:t>
            </a:r>
            <a:endParaRPr lang="tr-TR" sz="2800" i="1"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3" name="Dikdörtgen 2"/>
          <p:cNvSpPr/>
          <p:nvPr/>
        </p:nvSpPr>
        <p:spPr>
          <a:xfrm>
            <a:off x="263352" y="980728"/>
            <a:ext cx="4190571" cy="584775"/>
          </a:xfrm>
          <a:prstGeom prst="rect">
            <a:avLst/>
          </a:prstGeom>
        </p:spPr>
        <p:txBody>
          <a:bodyPr wrap="none">
            <a:spAutoFit/>
          </a:bodyPr>
          <a:lstStyle/>
          <a:p>
            <a:r>
              <a:rPr lang="tr-TR" sz="3200" i="1" dirty="0" smtClean="0">
                <a:solidFill>
                  <a:prstClr val="black"/>
                </a:solidFill>
                <a:latin typeface="Lato" panose="020F0502020204030203" pitchFamily="34" charset="0"/>
                <a:ea typeface="Lato" panose="020F0502020204030203" pitchFamily="34" charset="0"/>
                <a:cs typeface="Lato" panose="020F0502020204030203" pitchFamily="34" charset="0"/>
              </a:rPr>
              <a:t>Çok uçlu kesici takımlar</a:t>
            </a:r>
            <a:endParaRPr lang="tr-TR" sz="3200" i="1"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880574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FREZEDE İŞLEME </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2" name="Dikdörtgen 1"/>
          <p:cNvSpPr/>
          <p:nvPr/>
        </p:nvSpPr>
        <p:spPr>
          <a:xfrm>
            <a:off x="191344" y="964996"/>
            <a:ext cx="6809878" cy="584775"/>
          </a:xfrm>
          <a:prstGeom prst="rect">
            <a:avLst/>
          </a:prstGeom>
        </p:spPr>
        <p:txBody>
          <a:bodyPr wrap="none">
            <a:spAutoFit/>
          </a:bodyPr>
          <a:lstStyle/>
          <a:p>
            <a:r>
              <a:rPr lang="tr-TR" sz="3200" i="1" dirty="0">
                <a:latin typeface="Lato" panose="020F0502020204030203" pitchFamily="34" charset="0"/>
                <a:ea typeface="Lato" panose="020F0502020204030203" pitchFamily="34" charset="0"/>
                <a:cs typeface="Lato" panose="020F0502020204030203" pitchFamily="34" charset="0"/>
              </a:rPr>
              <a:t>Freze tezgahının temel eksen takımı</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875" y="1844824"/>
            <a:ext cx="5040218" cy="447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635190"/>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703512" y="7187"/>
            <a:ext cx="8496944" cy="523220"/>
          </a:xfrm>
          <a:prstGeom prst="rect">
            <a:avLst/>
          </a:prstGeom>
        </p:spPr>
        <p:txBody>
          <a:bodyPr wrap="square">
            <a:spAutoFit/>
          </a:bodyPr>
          <a:lstStyle/>
          <a:p>
            <a:pPr algn="ctr" defTabSz="767796"/>
            <a:r>
              <a:rPr lang="tr-TR" sz="2800" dirty="0" smtClean="0">
                <a:solidFill>
                  <a:prstClr val="white"/>
                </a:solidFill>
                <a:latin typeface="Lato"/>
              </a:rPr>
              <a:t>FREZELEME TARAMA KAFALARI VE KESİCİ UÇLAR</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2" name="Dikdörtgen 1"/>
          <p:cNvSpPr/>
          <p:nvPr/>
        </p:nvSpPr>
        <p:spPr>
          <a:xfrm>
            <a:off x="312358" y="1772816"/>
            <a:ext cx="11017224" cy="4524315"/>
          </a:xfrm>
          <a:prstGeom prst="rect">
            <a:avLst/>
          </a:prstGeom>
        </p:spPr>
        <p:txBody>
          <a:bodyPr wrap="square">
            <a:spAutoFit/>
          </a:bodyPr>
          <a:lstStyle/>
          <a:p>
            <a:pPr algn="just"/>
            <a:r>
              <a:rPr lang="tr-TR" sz="2400" i="1" dirty="0">
                <a:solidFill>
                  <a:prstClr val="black"/>
                </a:solidFill>
                <a:latin typeface="Lato" panose="020F0502020204030203" pitchFamily="34" charset="0"/>
                <a:ea typeface="Lato" panose="020F0502020204030203" pitchFamily="34" charset="0"/>
                <a:cs typeface="Lato" panose="020F0502020204030203" pitchFamily="34" charset="0"/>
              </a:rPr>
              <a:t>Frezeleme takımları sadece geniş düzlem yüzeyleri işlemede kullanılmaz.   Daha küçük çaplı freze takımları, bir parçada eğik bir yüzey </a:t>
            </a:r>
            <a:r>
              <a:rPr lang="tr-TR" sz="2400" i="1" dirty="0" smtClean="0">
                <a:solidFill>
                  <a:prstClr val="black"/>
                </a:solidFill>
                <a:latin typeface="Lato" panose="020F0502020204030203" pitchFamily="34" charset="0"/>
                <a:ea typeface="Lato" panose="020F0502020204030203" pitchFamily="34" charset="0"/>
                <a:cs typeface="Lato" panose="020F0502020204030203" pitchFamily="34" charset="0"/>
              </a:rPr>
              <a:t>işlemede, </a:t>
            </a:r>
            <a:r>
              <a:rPr lang="tr-TR" sz="2400" i="1" dirty="0">
                <a:solidFill>
                  <a:prstClr val="black"/>
                </a:solidFill>
                <a:latin typeface="Lato" panose="020F0502020204030203" pitchFamily="34" charset="0"/>
                <a:ea typeface="Lato" panose="020F0502020204030203" pitchFamily="34" charset="0"/>
                <a:cs typeface="Lato" panose="020F0502020204030203" pitchFamily="34" charset="0"/>
              </a:rPr>
              <a:t>bir derinliğe dalmada ve bir cebin işlenmesi için dışarıya veya içeriye doğru </a:t>
            </a:r>
            <a:r>
              <a:rPr lang="tr-TR" sz="2400" i="1" dirty="0" err="1">
                <a:solidFill>
                  <a:prstClr val="black"/>
                </a:solidFill>
                <a:latin typeface="Lato" panose="020F0502020204030203" pitchFamily="34" charset="0"/>
                <a:ea typeface="Lato" panose="020F0502020204030203" pitchFamily="34" charset="0"/>
                <a:cs typeface="Lato" panose="020F0502020204030203" pitchFamily="34" charset="0"/>
              </a:rPr>
              <a:t>enterpolasyon</a:t>
            </a:r>
            <a:r>
              <a:rPr lang="tr-TR" sz="2400" i="1" dirty="0">
                <a:solidFill>
                  <a:prstClr val="black"/>
                </a:solidFill>
                <a:latin typeface="Lato" panose="020F0502020204030203" pitchFamily="34" charset="0"/>
                <a:ea typeface="Lato" panose="020F0502020204030203" pitchFamily="34" charset="0"/>
                <a:cs typeface="Lato" panose="020F0502020204030203" pitchFamily="34" charset="0"/>
              </a:rPr>
              <a:t> yapmak için kullanılırlar. </a:t>
            </a:r>
            <a:endParaRPr lang="tr-TR" sz="2400" i="1"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algn="just"/>
            <a:endParaRPr lang="tr-TR" sz="2400" i="1" dirty="0">
              <a:solidFill>
                <a:prstClr val="black"/>
              </a:solidFill>
              <a:latin typeface="Lato" panose="020F0502020204030203" pitchFamily="34" charset="0"/>
              <a:ea typeface="Lato" panose="020F0502020204030203" pitchFamily="34" charset="0"/>
              <a:cs typeface="Lato" panose="020F0502020204030203" pitchFamily="34" charset="0"/>
            </a:endParaRPr>
          </a:p>
          <a:p>
            <a:pPr algn="just"/>
            <a:r>
              <a:rPr lang="tr-TR" sz="2400" i="1" dirty="0">
                <a:solidFill>
                  <a:prstClr val="black"/>
                </a:solidFill>
                <a:latin typeface="Lato" panose="020F0502020204030203" pitchFamily="34" charset="0"/>
                <a:ea typeface="Lato" panose="020F0502020204030203" pitchFamily="34" charset="0"/>
                <a:cs typeface="Lato" panose="020F0502020204030203" pitchFamily="34" charset="0"/>
              </a:rPr>
              <a:t>Yüzey </a:t>
            </a:r>
            <a:r>
              <a:rPr lang="tr-TR" sz="2400" i="1" dirty="0" smtClean="0">
                <a:solidFill>
                  <a:prstClr val="black"/>
                </a:solidFill>
                <a:latin typeface="Lato" panose="020F0502020204030203" pitchFamily="34" charset="0"/>
                <a:ea typeface="Lato" panose="020F0502020204030203" pitchFamily="34" charset="0"/>
                <a:cs typeface="Lato" panose="020F0502020204030203" pitchFamily="34" charset="0"/>
              </a:rPr>
              <a:t>frezeleme takımı </a:t>
            </a:r>
            <a:r>
              <a:rPr lang="tr-TR" sz="2400" i="1" dirty="0">
                <a:solidFill>
                  <a:prstClr val="black"/>
                </a:solidFill>
                <a:latin typeface="Lato" panose="020F0502020204030203" pitchFamily="34" charset="0"/>
                <a:ea typeface="Lato" panose="020F0502020204030203" pitchFamily="34" charset="0"/>
                <a:cs typeface="Lato" panose="020F0502020204030203" pitchFamily="34" charset="0"/>
              </a:rPr>
              <a:t>seçimini etkileyen </a:t>
            </a:r>
            <a:r>
              <a:rPr lang="tr-TR" sz="2400" i="1" dirty="0" smtClean="0">
                <a:solidFill>
                  <a:prstClr val="black"/>
                </a:solidFill>
                <a:latin typeface="Lato" panose="020F0502020204030203" pitchFamily="34" charset="0"/>
                <a:ea typeface="Lato" panose="020F0502020204030203" pitchFamily="34" charset="0"/>
                <a:cs typeface="Lato" panose="020F0502020204030203" pitchFamily="34" charset="0"/>
              </a:rPr>
              <a:t>en önemli takım tasarımı değişkenleri şunlardır:</a:t>
            </a:r>
          </a:p>
          <a:p>
            <a:pPr marL="457200" indent="-457200" algn="just">
              <a:buFont typeface="Wingdings" panose="05000000000000000000" pitchFamily="2" charset="2"/>
              <a:buChar char="§"/>
            </a:pPr>
            <a:r>
              <a:rPr lang="tr-TR" sz="2400" i="1" dirty="0" smtClean="0">
                <a:solidFill>
                  <a:prstClr val="black"/>
                </a:solidFill>
                <a:latin typeface="Lato" panose="020F0502020204030203" pitchFamily="34" charset="0"/>
                <a:ea typeface="Lato" panose="020F0502020204030203" pitchFamily="34" charset="0"/>
                <a:cs typeface="Lato" panose="020F0502020204030203" pitchFamily="34" charset="0"/>
              </a:rPr>
              <a:t>Takım çapı</a:t>
            </a:r>
            <a:endParaRPr lang="en-US" sz="2400" i="1" dirty="0">
              <a:solidFill>
                <a:prstClr val="black"/>
              </a:solidFill>
              <a:latin typeface="Lato" panose="020F0502020204030203" pitchFamily="34" charset="0"/>
              <a:ea typeface="Lato" panose="020F0502020204030203" pitchFamily="34" charset="0"/>
              <a:cs typeface="Lato" panose="020F0502020204030203" pitchFamily="34" charset="0"/>
            </a:endParaRPr>
          </a:p>
          <a:p>
            <a:pPr marL="457200" indent="-457200" algn="just">
              <a:buFont typeface="Wingdings" panose="05000000000000000000" pitchFamily="2" charset="2"/>
              <a:buChar char="§"/>
            </a:pPr>
            <a:r>
              <a:rPr lang="tr-TR" sz="2400" i="1" dirty="0" smtClean="0">
                <a:solidFill>
                  <a:prstClr val="black"/>
                </a:solidFill>
                <a:latin typeface="Lato" panose="020F0502020204030203" pitchFamily="34" charset="0"/>
                <a:ea typeface="Lato" panose="020F0502020204030203" pitchFamily="34" charset="0"/>
                <a:cs typeface="Lato" panose="020F0502020204030203" pitchFamily="34" charset="0"/>
              </a:rPr>
              <a:t>Takımın sağ veya sol helis oluşu</a:t>
            </a:r>
            <a:endParaRPr lang="en-US" sz="2400" i="1" dirty="0">
              <a:solidFill>
                <a:prstClr val="black"/>
              </a:solidFill>
              <a:latin typeface="Lato" panose="020F0502020204030203" pitchFamily="34" charset="0"/>
              <a:ea typeface="Lato" panose="020F0502020204030203" pitchFamily="34" charset="0"/>
              <a:cs typeface="Lato" panose="020F0502020204030203" pitchFamily="34" charset="0"/>
            </a:endParaRPr>
          </a:p>
          <a:p>
            <a:pPr marL="457200" indent="-457200" algn="just">
              <a:buFont typeface="Wingdings" panose="05000000000000000000" pitchFamily="2" charset="2"/>
              <a:buChar char="§"/>
            </a:pPr>
            <a:r>
              <a:rPr lang="tr-TR" sz="2400" i="1" dirty="0" smtClean="0">
                <a:solidFill>
                  <a:prstClr val="black"/>
                </a:solidFill>
                <a:latin typeface="Lato" panose="020F0502020204030203" pitchFamily="34" charset="0"/>
                <a:ea typeface="Lato" panose="020F0502020204030203" pitchFamily="34" charset="0"/>
                <a:cs typeface="Lato" panose="020F0502020204030203" pitchFamily="34" charset="0"/>
              </a:rPr>
              <a:t>Talaş ve yaklaşma açısını içeren takım geometrisi</a:t>
            </a:r>
            <a:endParaRPr lang="en-US" sz="2400" i="1" dirty="0">
              <a:solidFill>
                <a:prstClr val="black"/>
              </a:solidFill>
              <a:latin typeface="Lato" panose="020F0502020204030203" pitchFamily="34" charset="0"/>
              <a:ea typeface="Lato" panose="020F0502020204030203" pitchFamily="34" charset="0"/>
              <a:cs typeface="Lato" panose="020F0502020204030203" pitchFamily="34" charset="0"/>
            </a:endParaRPr>
          </a:p>
          <a:p>
            <a:pPr marL="457200" indent="-457200" algn="just">
              <a:buFont typeface="Wingdings" panose="05000000000000000000" pitchFamily="2" charset="2"/>
              <a:buChar char="§"/>
            </a:pPr>
            <a:r>
              <a:rPr lang="tr-TR" sz="2400" i="1" dirty="0" smtClean="0">
                <a:solidFill>
                  <a:prstClr val="black"/>
                </a:solidFill>
                <a:latin typeface="Lato" panose="020F0502020204030203" pitchFamily="34" charset="0"/>
                <a:ea typeface="Lato" panose="020F0502020204030203" pitchFamily="34" charset="0"/>
                <a:cs typeface="Lato" panose="020F0502020204030203" pitchFamily="34" charset="0"/>
              </a:rPr>
              <a:t>Plaket cebi tasarımı</a:t>
            </a:r>
            <a:endParaRPr lang="en-US" sz="2400" i="1" dirty="0">
              <a:solidFill>
                <a:prstClr val="black"/>
              </a:solidFill>
              <a:latin typeface="Lato" panose="020F0502020204030203" pitchFamily="34" charset="0"/>
              <a:ea typeface="Lato" panose="020F0502020204030203" pitchFamily="34" charset="0"/>
              <a:cs typeface="Lato" panose="020F0502020204030203" pitchFamily="34" charset="0"/>
            </a:endParaRPr>
          </a:p>
          <a:p>
            <a:pPr marL="457200" indent="-457200" algn="just">
              <a:buFont typeface="Wingdings" panose="05000000000000000000" pitchFamily="2" charset="2"/>
              <a:buChar char="§"/>
            </a:pPr>
            <a:r>
              <a:rPr lang="tr-TR" sz="2400" i="1" dirty="0" smtClean="0">
                <a:solidFill>
                  <a:prstClr val="black"/>
                </a:solidFill>
                <a:latin typeface="Lato" panose="020F0502020204030203" pitchFamily="34" charset="0"/>
                <a:ea typeface="Lato" panose="020F0502020204030203" pitchFamily="34" charset="0"/>
                <a:cs typeface="Lato" panose="020F0502020204030203" pitchFamily="34" charset="0"/>
              </a:rPr>
              <a:t>Takım  adımı </a:t>
            </a:r>
            <a:endParaRPr lang="en-US" sz="2400" i="1" dirty="0">
              <a:solidFill>
                <a:prstClr val="black"/>
              </a:solidFill>
              <a:latin typeface="Lato" panose="020F0502020204030203" pitchFamily="34" charset="0"/>
              <a:ea typeface="Lato" panose="020F0502020204030203" pitchFamily="34" charset="0"/>
              <a:cs typeface="Lato" panose="020F0502020204030203" pitchFamily="34" charset="0"/>
            </a:endParaRPr>
          </a:p>
          <a:p>
            <a:pPr marL="457200" indent="-457200" algn="just">
              <a:buFont typeface="Wingdings" panose="05000000000000000000" pitchFamily="2" charset="2"/>
              <a:buChar char="§"/>
            </a:pPr>
            <a:r>
              <a:rPr lang="tr-TR" sz="2400" i="1" dirty="0" smtClean="0">
                <a:solidFill>
                  <a:prstClr val="black"/>
                </a:solidFill>
                <a:latin typeface="Lato" panose="020F0502020204030203" pitchFamily="34" charset="0"/>
                <a:ea typeface="Lato" panose="020F0502020204030203" pitchFamily="34" charset="0"/>
                <a:cs typeface="Lato" panose="020F0502020204030203" pitchFamily="34" charset="0"/>
              </a:rPr>
              <a:t>Takımın tezgaha tespit metodu</a:t>
            </a:r>
          </a:p>
        </p:txBody>
      </p:sp>
      <p:sp>
        <p:nvSpPr>
          <p:cNvPr id="3" name="Dikdörtgen 2"/>
          <p:cNvSpPr/>
          <p:nvPr/>
        </p:nvSpPr>
        <p:spPr>
          <a:xfrm>
            <a:off x="263352" y="980728"/>
            <a:ext cx="4190571" cy="584775"/>
          </a:xfrm>
          <a:prstGeom prst="rect">
            <a:avLst/>
          </a:prstGeom>
        </p:spPr>
        <p:txBody>
          <a:bodyPr wrap="none">
            <a:spAutoFit/>
          </a:bodyPr>
          <a:lstStyle/>
          <a:p>
            <a:r>
              <a:rPr lang="tr-TR" sz="3200" i="1" dirty="0" smtClean="0">
                <a:solidFill>
                  <a:prstClr val="black"/>
                </a:solidFill>
                <a:latin typeface="Lato" panose="020F0502020204030203" pitchFamily="34" charset="0"/>
                <a:ea typeface="Lato" panose="020F0502020204030203" pitchFamily="34" charset="0"/>
                <a:cs typeface="Lato" panose="020F0502020204030203" pitchFamily="34" charset="0"/>
              </a:rPr>
              <a:t>Çok uçlu kesici </a:t>
            </a:r>
            <a:r>
              <a:rPr lang="tr-TR" sz="3200" i="1" dirty="0">
                <a:solidFill>
                  <a:prstClr val="black"/>
                </a:solidFill>
                <a:latin typeface="Lato" panose="020F0502020204030203" pitchFamily="34" charset="0"/>
                <a:ea typeface="Lato" panose="020F0502020204030203" pitchFamily="34" charset="0"/>
                <a:cs typeface="Lato" panose="020F0502020204030203" pitchFamily="34" charset="0"/>
              </a:rPr>
              <a:t>takımlar</a:t>
            </a:r>
          </a:p>
        </p:txBody>
      </p:sp>
    </p:spTree>
    <p:extLst>
      <p:ext uri="{BB962C8B-B14F-4D97-AF65-F5344CB8AC3E}">
        <p14:creationId xmlns:p14="http://schemas.microsoft.com/office/powerpoint/2010/main" val="3311415190"/>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703512" y="7187"/>
            <a:ext cx="8496944" cy="523220"/>
          </a:xfrm>
          <a:prstGeom prst="rect">
            <a:avLst/>
          </a:prstGeom>
        </p:spPr>
        <p:txBody>
          <a:bodyPr wrap="square">
            <a:spAutoFit/>
          </a:bodyPr>
          <a:lstStyle/>
          <a:p>
            <a:pPr algn="ctr" defTabSz="767796"/>
            <a:r>
              <a:rPr lang="tr-TR" sz="2800" dirty="0">
                <a:solidFill>
                  <a:prstClr val="white"/>
                </a:solidFill>
                <a:latin typeface="Lato"/>
              </a:rPr>
              <a:t>FREZELEME TARAMA KAFALARI VE KESİCİ UÇLAR</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2" name="Dikdörtgen 1"/>
          <p:cNvSpPr/>
          <p:nvPr/>
        </p:nvSpPr>
        <p:spPr>
          <a:xfrm>
            <a:off x="312358" y="1628800"/>
            <a:ext cx="11017224" cy="4401205"/>
          </a:xfrm>
          <a:prstGeom prst="rect">
            <a:avLst/>
          </a:prstGeom>
        </p:spPr>
        <p:txBody>
          <a:bodyPr wrap="square">
            <a:spAutoFit/>
          </a:bodyPr>
          <a:lstStyle/>
          <a:p>
            <a:pPr algn="just"/>
            <a:r>
              <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rPr>
              <a:t>Çoğu tarama kafaları, kesici uçları sabit bir konumda monte etmek üzere tasarlanmıştır</a:t>
            </a: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 </a:t>
            </a:r>
            <a:r>
              <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rPr>
              <a:t>Bazıları ise farklı </a:t>
            </a: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tasarımlara sahip </a:t>
            </a:r>
            <a:r>
              <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rPr>
              <a:t>uçları tutabilen </a:t>
            </a: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ve onları farklı açılarda </a:t>
            </a:r>
            <a:r>
              <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rPr>
              <a:t>konumlandıran çeşitli kartuşlara sahiptir. Bu özellik tek gövdeye sahip bir tarama kafasının takım tutma aralığını yansıtır. </a:t>
            </a:r>
          </a:p>
          <a:p>
            <a:pPr algn="just"/>
            <a:endParaRPr lang="tr-TR" sz="2800" i="1" dirty="0">
              <a:solidFill>
                <a:prstClr val="black"/>
              </a:solidFill>
              <a:latin typeface="Lato" panose="020F0502020204030203" pitchFamily="34" charset="0"/>
              <a:ea typeface="Lato" panose="020F0502020204030203" pitchFamily="34" charset="0"/>
              <a:cs typeface="Lato" panose="020F0502020204030203" pitchFamily="34" charset="0"/>
            </a:endParaRPr>
          </a:p>
          <a:p>
            <a:pPr algn="just"/>
            <a:r>
              <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rPr>
              <a:t>Frezeleme takımının adımı tarama kafası üzerindeki kesici uç sayısına bağlıdır.  Aynı çaplı tarama kafası üzerinde daha az kesici uç daha büyük adım demek ve takımın iş parçası içerisinde ilerlerken çıkan talaşlar için daha fazla bir alan demektir. Freze takımları kaba, ince veya çok ince adımlı olabilirler. </a:t>
            </a:r>
          </a:p>
        </p:txBody>
      </p:sp>
      <p:sp>
        <p:nvSpPr>
          <p:cNvPr id="3" name="Dikdörtgen 2"/>
          <p:cNvSpPr/>
          <p:nvPr/>
        </p:nvSpPr>
        <p:spPr>
          <a:xfrm>
            <a:off x="263352" y="980728"/>
            <a:ext cx="4190571" cy="584775"/>
          </a:xfrm>
          <a:prstGeom prst="rect">
            <a:avLst/>
          </a:prstGeom>
        </p:spPr>
        <p:txBody>
          <a:bodyPr wrap="none">
            <a:spAutoFit/>
          </a:bodyPr>
          <a:lstStyle/>
          <a:p>
            <a:r>
              <a:rPr lang="tr-TR" sz="3200" i="1" dirty="0" smtClean="0">
                <a:solidFill>
                  <a:prstClr val="black"/>
                </a:solidFill>
                <a:latin typeface="Lato" panose="020F0502020204030203" pitchFamily="34" charset="0"/>
                <a:ea typeface="Lato" panose="020F0502020204030203" pitchFamily="34" charset="0"/>
                <a:cs typeface="Lato" panose="020F0502020204030203" pitchFamily="34" charset="0"/>
              </a:rPr>
              <a:t>Çok </a:t>
            </a:r>
            <a:r>
              <a:rPr lang="tr-TR" sz="3200" i="1" dirty="0">
                <a:solidFill>
                  <a:prstClr val="black"/>
                </a:solidFill>
                <a:latin typeface="Lato" panose="020F0502020204030203" pitchFamily="34" charset="0"/>
                <a:ea typeface="Lato" panose="020F0502020204030203" pitchFamily="34" charset="0"/>
                <a:cs typeface="Lato" panose="020F0502020204030203" pitchFamily="34" charset="0"/>
              </a:rPr>
              <a:t>uçlu kesici takımlar</a:t>
            </a:r>
          </a:p>
        </p:txBody>
      </p:sp>
    </p:spTree>
    <p:extLst>
      <p:ext uri="{BB962C8B-B14F-4D97-AF65-F5344CB8AC3E}">
        <p14:creationId xmlns:p14="http://schemas.microsoft.com/office/powerpoint/2010/main" val="2607289985"/>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703512" y="7187"/>
            <a:ext cx="8496944" cy="523220"/>
          </a:xfrm>
          <a:prstGeom prst="rect">
            <a:avLst/>
          </a:prstGeom>
        </p:spPr>
        <p:txBody>
          <a:bodyPr wrap="square">
            <a:spAutoFit/>
          </a:bodyPr>
          <a:lstStyle/>
          <a:p>
            <a:pPr algn="ctr" defTabSz="767796"/>
            <a:r>
              <a:rPr lang="tr-TR" sz="2800" dirty="0">
                <a:solidFill>
                  <a:prstClr val="white"/>
                </a:solidFill>
                <a:latin typeface="Lato"/>
              </a:rPr>
              <a:t>FREZELEME TARAMA KAFALARI VE KESİCİ UÇLAR</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2" name="Dikdörtgen 1"/>
          <p:cNvSpPr/>
          <p:nvPr/>
        </p:nvSpPr>
        <p:spPr>
          <a:xfrm>
            <a:off x="312358" y="1772816"/>
            <a:ext cx="11017224" cy="4401205"/>
          </a:xfrm>
          <a:prstGeom prst="rect">
            <a:avLst/>
          </a:prstGeom>
        </p:spPr>
        <p:txBody>
          <a:bodyPr wrap="square">
            <a:spAutoFit/>
          </a:bodyPr>
          <a:lstStyle/>
          <a:p>
            <a:pPr algn="just"/>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Frezeleme uçları birçok </a:t>
            </a:r>
            <a:r>
              <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rPr>
              <a:t>kalite ve şekilde imal edilmiştir. Her bir kesici uç farklı köşe </a:t>
            </a: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geometrisine sahiptir.</a:t>
            </a:r>
          </a:p>
          <a:p>
            <a:pPr algn="just"/>
            <a:endParaRPr lang="tr-TR" sz="2800" i="1" dirty="0">
              <a:solidFill>
                <a:prstClr val="black"/>
              </a:solidFill>
              <a:latin typeface="Lato" panose="020F0502020204030203" pitchFamily="34" charset="0"/>
              <a:ea typeface="Lato" panose="020F0502020204030203" pitchFamily="34" charset="0"/>
              <a:cs typeface="Lato" panose="020F0502020204030203" pitchFamily="34" charset="0"/>
            </a:endParaRPr>
          </a:p>
          <a:p>
            <a:pPr algn="just"/>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Yakın toleransları korumak, takım ömrünü en üst düzeye çıkarmak ve iyi </a:t>
            </a:r>
            <a:r>
              <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rPr>
              <a:t>yüzey kaliteleri elde </a:t>
            </a: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etmek için, </a:t>
            </a:r>
            <a:r>
              <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rPr>
              <a:t>kesici uçların dikkatli </a:t>
            </a: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ve hassas </a:t>
            </a:r>
            <a:r>
              <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rPr>
              <a:t>bir şekilde montaj edilmesi gerekir</a:t>
            </a: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 </a:t>
            </a:r>
            <a:endPar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algn="just"/>
            <a:endPar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algn="just"/>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Ek olarak, frezeleme takımının </a:t>
            </a:r>
            <a:r>
              <a:rPr lang="tr-TR" sz="2800" i="1" dirty="0" smtClean="0">
                <a:solidFill>
                  <a:prstClr val="black"/>
                </a:solidFill>
                <a:latin typeface="Lato" panose="020F0502020204030203" pitchFamily="34" charset="0"/>
                <a:ea typeface="Lato" panose="020F0502020204030203" pitchFamily="34" charset="0"/>
                <a:cs typeface="Lato" panose="020F0502020204030203" pitchFamily="34" charset="0"/>
              </a:rPr>
              <a:t>tezgaha montajı da büyük öneme sahiptir. Küçük çaplı freze takımları tezgah miline bir adaptör ile monte edilirken büyük çaplı olanlar tezgah miline doğrudan bağlanır. </a:t>
            </a:r>
          </a:p>
        </p:txBody>
      </p:sp>
      <p:sp>
        <p:nvSpPr>
          <p:cNvPr id="3" name="Dikdörtgen 2"/>
          <p:cNvSpPr/>
          <p:nvPr/>
        </p:nvSpPr>
        <p:spPr>
          <a:xfrm>
            <a:off x="263352" y="980728"/>
            <a:ext cx="4190571" cy="584775"/>
          </a:xfrm>
          <a:prstGeom prst="rect">
            <a:avLst/>
          </a:prstGeom>
        </p:spPr>
        <p:txBody>
          <a:bodyPr wrap="none">
            <a:spAutoFit/>
          </a:bodyPr>
          <a:lstStyle/>
          <a:p>
            <a:r>
              <a:rPr lang="tr-TR" sz="3200" i="1" dirty="0" smtClean="0">
                <a:solidFill>
                  <a:prstClr val="black"/>
                </a:solidFill>
                <a:latin typeface="Lato" panose="020F0502020204030203" pitchFamily="34" charset="0"/>
                <a:ea typeface="Lato" panose="020F0502020204030203" pitchFamily="34" charset="0"/>
                <a:cs typeface="Lato" panose="020F0502020204030203" pitchFamily="34" charset="0"/>
              </a:rPr>
              <a:t>Çok uçlu kesici </a:t>
            </a:r>
            <a:r>
              <a:rPr lang="tr-TR" sz="3200" i="1" dirty="0">
                <a:solidFill>
                  <a:prstClr val="black"/>
                </a:solidFill>
                <a:latin typeface="Lato" panose="020F0502020204030203" pitchFamily="34" charset="0"/>
                <a:ea typeface="Lato" panose="020F0502020204030203" pitchFamily="34" charset="0"/>
                <a:cs typeface="Lato" panose="020F0502020204030203" pitchFamily="34" charset="0"/>
              </a:rPr>
              <a:t>takımlar</a:t>
            </a:r>
          </a:p>
        </p:txBody>
      </p:sp>
    </p:spTree>
    <p:extLst>
      <p:ext uri="{BB962C8B-B14F-4D97-AF65-F5344CB8AC3E}">
        <p14:creationId xmlns:p14="http://schemas.microsoft.com/office/powerpoint/2010/main" val="3298417449"/>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FREZEDE TAKIM YAKLAŞMA AÇILARI</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6" name="Dikdörtgen 5"/>
          <p:cNvSpPr/>
          <p:nvPr/>
        </p:nvSpPr>
        <p:spPr>
          <a:xfrm>
            <a:off x="191344" y="996751"/>
            <a:ext cx="9289032" cy="584775"/>
          </a:xfrm>
          <a:prstGeom prst="rect">
            <a:avLst/>
          </a:prstGeom>
        </p:spPr>
        <p:txBody>
          <a:bodyPr wrap="square">
            <a:spAutoFit/>
          </a:bodyPr>
          <a:lstStyle/>
          <a:p>
            <a:r>
              <a:rPr lang="tr-TR" sz="3200" i="1" dirty="0" smtClean="0">
                <a:latin typeface="Lato" panose="020F0502020204030203" pitchFamily="34" charset="0"/>
                <a:ea typeface="Lato" panose="020F0502020204030203" pitchFamily="34" charset="0"/>
                <a:cs typeface="Lato" panose="020F0502020204030203" pitchFamily="34" charset="0"/>
              </a:rPr>
              <a:t>Yaklaşma açısındaki değişimin talaş kalınlığına etkileri </a:t>
            </a:r>
            <a:endParaRPr lang="en-US" sz="2400" dirty="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95" y="2204864"/>
            <a:ext cx="9214377" cy="3377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610715"/>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188640"/>
            <a:ext cx="6480720" cy="523220"/>
          </a:xfrm>
          <a:prstGeom prst="rect">
            <a:avLst/>
          </a:prstGeom>
        </p:spPr>
        <p:txBody>
          <a:bodyPr wrap="square">
            <a:spAutoFit/>
          </a:bodyPr>
          <a:lstStyle/>
          <a:p>
            <a:pPr algn="ctr" defTabSz="767796"/>
            <a:r>
              <a:rPr lang="tr-TR" sz="2800" dirty="0">
                <a:solidFill>
                  <a:prstClr val="white"/>
                </a:solidFill>
                <a:latin typeface="Lato"/>
              </a:rPr>
              <a:t>FREZELEME</a:t>
            </a:r>
            <a:r>
              <a:rPr lang="tr-TR" sz="2400" dirty="0">
                <a:solidFill>
                  <a:prstClr val="white"/>
                </a:solidFill>
                <a:latin typeface="Lato"/>
              </a:rPr>
              <a:t> </a:t>
            </a:r>
            <a:r>
              <a:rPr lang="tr-TR" sz="2800" dirty="0">
                <a:solidFill>
                  <a:prstClr val="white"/>
                </a:solidFill>
                <a:latin typeface="Lato"/>
              </a:rPr>
              <a:t>İŞLEMİ</a:t>
            </a:r>
          </a:p>
        </p:txBody>
      </p:sp>
      <p:sp>
        <p:nvSpPr>
          <p:cNvPr id="2" name="Dikdörtgen 1"/>
          <p:cNvSpPr/>
          <p:nvPr/>
        </p:nvSpPr>
        <p:spPr>
          <a:xfrm>
            <a:off x="335360" y="980728"/>
            <a:ext cx="11161240" cy="4832092"/>
          </a:xfrm>
          <a:prstGeom prst="rect">
            <a:avLst/>
          </a:prstGeom>
        </p:spPr>
        <p:txBody>
          <a:bodyPr wrap="square">
            <a:spAutoFit/>
          </a:bodyPr>
          <a:lstStyle/>
          <a:p>
            <a:pPr algn="just"/>
            <a:r>
              <a:rPr lang="tr-TR" sz="2800" b="1" i="1" dirty="0">
                <a:solidFill>
                  <a:prstClr val="black"/>
                </a:solidFill>
              </a:rPr>
              <a:t>Düzlem Yüzey Frezeleme</a:t>
            </a:r>
          </a:p>
          <a:p>
            <a:pPr algn="just"/>
            <a:r>
              <a:rPr lang="tr-TR" sz="2800" i="1" dirty="0">
                <a:solidFill>
                  <a:prstClr val="black"/>
                </a:solidFill>
              </a:rPr>
              <a:t>Düzlem yüzeylerin elde edildiği frezeleme metodudur. Yatay düzlem frezeleme, dikey düzlem frezeleme ve kademeli yatay-dikey düzlem frezeleme olmak üzere gruplara ayrılır</a:t>
            </a:r>
            <a:r>
              <a:rPr lang="tr-TR" sz="2800" i="1" dirty="0" smtClean="0">
                <a:solidFill>
                  <a:prstClr val="black"/>
                </a:solidFill>
              </a:rPr>
              <a:t>.</a:t>
            </a:r>
          </a:p>
          <a:p>
            <a:pPr algn="just"/>
            <a:endParaRPr lang="tr-TR" sz="2800" i="1" dirty="0">
              <a:solidFill>
                <a:prstClr val="black"/>
              </a:solidFill>
            </a:endParaRPr>
          </a:p>
          <a:p>
            <a:pPr algn="just"/>
            <a:r>
              <a:rPr lang="tr-TR" sz="2800" b="1" i="1" dirty="0">
                <a:solidFill>
                  <a:prstClr val="black"/>
                </a:solidFill>
              </a:rPr>
              <a:t>Alın Düzlem Frezeleme</a:t>
            </a:r>
          </a:p>
          <a:p>
            <a:pPr algn="just"/>
            <a:r>
              <a:rPr lang="tr-TR" sz="2800" i="1" dirty="0">
                <a:solidFill>
                  <a:prstClr val="black"/>
                </a:solidFill>
              </a:rPr>
              <a:t>Dikey düzlem frezelemede, freze ekseni imal edilen yüzeye göre dik konumdadır. Alındaki kesici ağızları iş parçasının yüzeyinden sadece ince talaş alırken, takım esas kesme işlemini çevresel kesici ağızlarla yerine getirir. Alın frezelemede birçok kesici ağız aynı anda kesme işlemine iştirak ettiğinden yüksek talaş  hacmi oluşur. </a:t>
            </a:r>
            <a:endParaRPr lang="en-US" sz="2800" i="1" dirty="0">
              <a:solidFill>
                <a:prstClr val="black"/>
              </a:solidFill>
            </a:endParaRPr>
          </a:p>
        </p:txBody>
      </p:sp>
    </p:spTree>
    <p:extLst>
      <p:ext uri="{BB962C8B-B14F-4D97-AF65-F5344CB8AC3E}">
        <p14:creationId xmlns:p14="http://schemas.microsoft.com/office/powerpoint/2010/main" val="1872647734"/>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FREZELEME</a:t>
            </a:r>
            <a:r>
              <a:rPr lang="tr-TR" sz="2400" dirty="0">
                <a:solidFill>
                  <a:prstClr val="white"/>
                </a:solidFill>
                <a:latin typeface="Lato"/>
              </a:rPr>
              <a:t> </a:t>
            </a:r>
            <a:r>
              <a:rPr lang="tr-TR" sz="2800" dirty="0">
                <a:solidFill>
                  <a:prstClr val="white"/>
                </a:solidFill>
                <a:latin typeface="Lato"/>
              </a:rPr>
              <a:t>İŞLEMİ</a:t>
            </a:r>
          </a:p>
        </p:txBody>
      </p:sp>
      <p:sp>
        <p:nvSpPr>
          <p:cNvPr id="4" name="Dikdörtgen 3"/>
          <p:cNvSpPr/>
          <p:nvPr/>
        </p:nvSpPr>
        <p:spPr>
          <a:xfrm>
            <a:off x="277206" y="2102723"/>
            <a:ext cx="6480720" cy="2554545"/>
          </a:xfrm>
          <a:prstGeom prst="rect">
            <a:avLst/>
          </a:prstGeom>
        </p:spPr>
        <p:txBody>
          <a:bodyPr wrap="square">
            <a:spAutoFit/>
          </a:bodyPr>
          <a:lstStyle/>
          <a:p>
            <a:pPr algn="just"/>
            <a:r>
              <a:rPr lang="tr-TR" sz="3200" i="1" dirty="0">
                <a:latin typeface="Lato" panose="020F0502020204030203" pitchFamily="34" charset="0"/>
                <a:ea typeface="Lato" panose="020F0502020204030203" pitchFamily="34" charset="0"/>
                <a:cs typeface="Lato" panose="020F0502020204030203" pitchFamily="34" charset="0"/>
              </a:rPr>
              <a:t>Çevresel frezelemede yüzey, takımın çevresi üzerinde bulunan kesici dişler tarafından oluşturulur. </a:t>
            </a:r>
            <a:r>
              <a:rPr lang="tr-TR" sz="3200" i="1" dirty="0" smtClean="0">
                <a:latin typeface="Lato" panose="020F0502020204030203" pitchFamily="34" charset="0"/>
                <a:ea typeface="Lato" panose="020F0502020204030203" pitchFamily="34" charset="0"/>
                <a:cs typeface="Lato" panose="020F0502020204030203" pitchFamily="34" charset="0"/>
              </a:rPr>
              <a:t>Çevresel frezelemede oluşan </a:t>
            </a:r>
            <a:r>
              <a:rPr lang="tr-TR" sz="3200" i="1" dirty="0">
                <a:latin typeface="Lato" panose="020F0502020204030203" pitchFamily="34" charset="0"/>
                <a:ea typeface="Lato" panose="020F0502020204030203" pitchFamily="34" charset="0"/>
                <a:cs typeface="Lato" panose="020F0502020204030203" pitchFamily="34" charset="0"/>
              </a:rPr>
              <a:t>yüzey, kesicinin dönme eksenine paraleldir. </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7926" y="1628800"/>
            <a:ext cx="4706340" cy="3502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849173"/>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FREZELEME</a:t>
            </a:r>
            <a:r>
              <a:rPr lang="tr-TR" sz="2400" dirty="0">
                <a:solidFill>
                  <a:prstClr val="white"/>
                </a:solidFill>
                <a:latin typeface="Lato"/>
              </a:rPr>
              <a:t> </a:t>
            </a:r>
            <a:r>
              <a:rPr lang="tr-TR" sz="2800" dirty="0">
                <a:solidFill>
                  <a:prstClr val="white"/>
                </a:solidFill>
                <a:latin typeface="Lato"/>
              </a:rPr>
              <a:t>İŞLEMİ</a:t>
            </a:r>
          </a:p>
        </p:txBody>
      </p:sp>
      <p:sp>
        <p:nvSpPr>
          <p:cNvPr id="4" name="Dikdörtgen 3"/>
          <p:cNvSpPr/>
          <p:nvPr/>
        </p:nvSpPr>
        <p:spPr>
          <a:xfrm>
            <a:off x="335360" y="2366303"/>
            <a:ext cx="7344816" cy="2339102"/>
          </a:xfrm>
          <a:prstGeom prst="rect">
            <a:avLst/>
          </a:prstGeom>
        </p:spPr>
        <p:txBody>
          <a:bodyPr wrap="square">
            <a:spAutoFit/>
          </a:bodyPr>
          <a:lstStyle/>
          <a:p>
            <a:pPr algn="just"/>
            <a:r>
              <a:rPr lang="tr-TR" sz="3200" i="1" dirty="0" smtClean="0">
                <a:solidFill>
                  <a:prstClr val="black"/>
                </a:solidFill>
                <a:latin typeface="Lato" panose="020F0502020204030203" pitchFamily="34" charset="0"/>
                <a:ea typeface="Lato" panose="020F0502020204030203" pitchFamily="34" charset="0"/>
                <a:cs typeface="Lato" panose="020F0502020204030203" pitchFamily="34" charset="0"/>
              </a:rPr>
              <a:t>Alın </a:t>
            </a:r>
            <a:r>
              <a:rPr lang="tr-TR" sz="3200" i="1" dirty="0">
                <a:solidFill>
                  <a:prstClr val="black"/>
                </a:solidFill>
                <a:latin typeface="Lato" panose="020F0502020204030203" pitchFamily="34" charset="0"/>
                <a:ea typeface="Lato" panose="020F0502020204030203" pitchFamily="34" charset="0"/>
                <a:cs typeface="Lato" panose="020F0502020204030203" pitchFamily="34" charset="0"/>
              </a:rPr>
              <a:t>frezelemede oluşturulan yüzey takım eksenine diktir. Talaş, takımın </a:t>
            </a:r>
            <a:r>
              <a:rPr lang="tr-TR" sz="3200" i="1" dirty="0" smtClean="0">
                <a:solidFill>
                  <a:prstClr val="black"/>
                </a:solidFill>
                <a:latin typeface="Lato" panose="020F0502020204030203" pitchFamily="34" charset="0"/>
                <a:ea typeface="Lato" panose="020F0502020204030203" pitchFamily="34" charset="0"/>
                <a:cs typeface="Lato" panose="020F0502020204030203" pitchFamily="34" charset="0"/>
              </a:rPr>
              <a:t>alın ve çevresinde bulunan </a:t>
            </a:r>
            <a:r>
              <a:rPr lang="tr-TR" sz="3200" i="1" dirty="0">
                <a:solidFill>
                  <a:prstClr val="black"/>
                </a:solidFill>
                <a:latin typeface="Lato" panose="020F0502020204030203" pitchFamily="34" charset="0"/>
                <a:ea typeface="Lato" panose="020F0502020204030203" pitchFamily="34" charset="0"/>
                <a:cs typeface="Lato" panose="020F0502020204030203" pitchFamily="34" charset="0"/>
              </a:rPr>
              <a:t>kesici dişler tarafından oluşturulur.</a:t>
            </a:r>
          </a:p>
          <a:p>
            <a:endParaRPr lang="en-US"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031" y="1484784"/>
            <a:ext cx="2866845" cy="4791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118373"/>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FREZELEME </a:t>
            </a:r>
            <a:r>
              <a:rPr lang="tr-TR" sz="2800" dirty="0" smtClean="0">
                <a:solidFill>
                  <a:prstClr val="white"/>
                </a:solidFill>
                <a:latin typeface="Lato"/>
              </a:rPr>
              <a:t>İŞLEMİ</a:t>
            </a:r>
            <a:endParaRPr lang="tr-TR" sz="2800" dirty="0">
              <a:solidFill>
                <a:prstClr val="white"/>
              </a:solidFill>
              <a:latin typeface="Lato"/>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56" y="1480768"/>
            <a:ext cx="10235456" cy="432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403616"/>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FREZELEME İŞLEMİ</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799" y="1304855"/>
            <a:ext cx="10146370" cy="489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129262"/>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FREZELEME </a:t>
            </a:r>
            <a:r>
              <a:rPr lang="tr-TR" sz="2800" dirty="0" smtClean="0">
                <a:solidFill>
                  <a:prstClr val="white"/>
                </a:solidFill>
                <a:latin typeface="Lato"/>
              </a:rPr>
              <a:t>İŞLEMİ</a:t>
            </a:r>
            <a:endParaRPr lang="tr-TR" sz="2800" dirty="0">
              <a:solidFill>
                <a:prstClr val="white"/>
              </a:solidFill>
              <a:latin typeface="Lato"/>
            </a:endParaRPr>
          </a:p>
        </p:txBody>
      </p:sp>
      <p:sp>
        <p:nvSpPr>
          <p:cNvPr id="2" name="Dikdörtgen 1"/>
          <p:cNvSpPr/>
          <p:nvPr/>
        </p:nvSpPr>
        <p:spPr>
          <a:xfrm>
            <a:off x="335360" y="1052736"/>
            <a:ext cx="11161240" cy="2369880"/>
          </a:xfrm>
          <a:prstGeom prst="rect">
            <a:avLst/>
          </a:prstGeom>
        </p:spPr>
        <p:txBody>
          <a:bodyPr wrap="square">
            <a:spAutoFit/>
          </a:bodyPr>
          <a:lstStyle/>
          <a:p>
            <a:endParaRPr lang="tr-TR" sz="2000" dirty="0">
              <a:solidFill>
                <a:prstClr val="black"/>
              </a:solidFill>
              <a:latin typeface="Lato" panose="020F0502020204030203" pitchFamily="34" charset="0"/>
              <a:ea typeface="Lato" panose="020F0502020204030203" pitchFamily="34" charset="0"/>
              <a:cs typeface="Lato" panose="020F0502020204030203" pitchFamily="34" charset="0"/>
            </a:endParaRPr>
          </a:p>
          <a:p>
            <a:pPr algn="just"/>
            <a:r>
              <a:rPr lang="tr-TR" sz="3200" i="1" dirty="0">
                <a:solidFill>
                  <a:prstClr val="black"/>
                </a:solidFill>
                <a:latin typeface="Lato" panose="020F0502020204030203" pitchFamily="34" charset="0"/>
                <a:ea typeface="Lato" panose="020F0502020204030203" pitchFamily="34" charset="0"/>
                <a:cs typeface="Lato" panose="020F0502020204030203" pitchFamily="34" charset="0"/>
              </a:rPr>
              <a:t>Farklı şekiller gerektiğinde değişik geometrilere sahip takımlar kullanılır. Örneğin T-kanal takımları, </a:t>
            </a:r>
            <a:r>
              <a:rPr lang="tr-TR" sz="3200" i="1" dirty="0" smtClean="0">
                <a:solidFill>
                  <a:prstClr val="black"/>
                </a:solidFill>
                <a:latin typeface="Lato" panose="020F0502020204030203" pitchFamily="34" charset="0"/>
                <a:ea typeface="Lato" panose="020F0502020204030203" pitchFamily="34" charset="0"/>
                <a:cs typeface="Lato" panose="020F0502020204030203" pitchFamily="34" charset="0"/>
              </a:rPr>
              <a:t>T-kanalları  </a:t>
            </a:r>
            <a:r>
              <a:rPr lang="tr-TR" sz="3200" i="1" dirty="0">
                <a:solidFill>
                  <a:prstClr val="black"/>
                </a:solidFill>
                <a:latin typeface="Lato" panose="020F0502020204030203" pitchFamily="34" charset="0"/>
                <a:ea typeface="Lato" panose="020F0502020204030203" pitchFamily="34" charset="0"/>
                <a:cs typeface="Lato" panose="020F0502020204030203" pitchFamily="34" charset="0"/>
              </a:rPr>
              <a:t>açmak için kullanılır. Böyle bir kanalı açmak için ilk önce parmak freze veya kanal takımı ile bir ön kanal açmak gerekir</a:t>
            </a:r>
            <a:r>
              <a:rPr lang="tr-TR" sz="3200" i="1" dirty="0" smtClean="0">
                <a:solidFill>
                  <a:prstClr val="black"/>
                </a:solidFill>
                <a:latin typeface="Lato" panose="020F0502020204030203" pitchFamily="34" charset="0"/>
                <a:ea typeface="Lato" panose="020F0502020204030203" pitchFamily="34" charset="0"/>
                <a:cs typeface="Lato" panose="020F0502020204030203" pitchFamily="34" charset="0"/>
              </a:rPr>
              <a:t>.</a:t>
            </a:r>
            <a:endParaRPr lang="en-US" sz="1600"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464" y="3645024"/>
            <a:ext cx="3268663"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8951" y="3526754"/>
            <a:ext cx="2424113" cy="278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18918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FREZEDE İŞLEME </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2" name="Dikdörtgen 1"/>
          <p:cNvSpPr/>
          <p:nvPr/>
        </p:nvSpPr>
        <p:spPr>
          <a:xfrm>
            <a:off x="191344" y="964996"/>
            <a:ext cx="3555782" cy="584775"/>
          </a:xfrm>
          <a:prstGeom prst="rect">
            <a:avLst/>
          </a:prstGeom>
        </p:spPr>
        <p:txBody>
          <a:bodyPr wrap="none">
            <a:spAutoFit/>
          </a:bodyPr>
          <a:lstStyle/>
          <a:p>
            <a:r>
              <a:rPr lang="tr-TR" sz="3200" i="1" dirty="0">
                <a:latin typeface="Lato" panose="020F0502020204030203" pitchFamily="34" charset="0"/>
                <a:ea typeface="Lato" panose="020F0502020204030203" pitchFamily="34" charset="0"/>
                <a:cs typeface="Lato" panose="020F0502020204030203" pitchFamily="34" charset="0"/>
              </a:rPr>
              <a:t>CNC freze tezgahı</a:t>
            </a:r>
          </a:p>
        </p:txBody>
      </p:sp>
      <p:pic>
        <p:nvPicPr>
          <p:cNvPr id="5" name="Resim 4"/>
          <p:cNvPicPr/>
          <p:nvPr/>
        </p:nvPicPr>
        <p:blipFill>
          <a:blip r:embed="rId2"/>
          <a:stretch>
            <a:fillRect/>
          </a:stretch>
        </p:blipFill>
        <p:spPr>
          <a:xfrm>
            <a:off x="6312024" y="1565504"/>
            <a:ext cx="5212080" cy="4724400"/>
          </a:xfrm>
          <a:prstGeom prst="rect">
            <a:avLst/>
          </a:prstGeom>
        </p:spPr>
      </p:pic>
      <p:sp>
        <p:nvSpPr>
          <p:cNvPr id="7" name="Metin kutusu 6"/>
          <p:cNvSpPr txBox="1"/>
          <p:nvPr/>
        </p:nvSpPr>
        <p:spPr>
          <a:xfrm>
            <a:off x="403223" y="2708920"/>
            <a:ext cx="5567380" cy="3539430"/>
          </a:xfrm>
          <a:prstGeom prst="rect">
            <a:avLst/>
          </a:prstGeom>
          <a:noFill/>
        </p:spPr>
        <p:txBody>
          <a:bodyPr wrap="square" rtlCol="0">
            <a:spAutoFit/>
          </a:bodyPr>
          <a:lstStyle/>
          <a:p>
            <a:pPr algn="just" defTabSz="1816319"/>
            <a:r>
              <a:rPr lang="tr-TR" sz="2800" i="1" dirty="0">
                <a:latin typeface="Lato" panose="020F0502020204030203" pitchFamily="34" charset="0"/>
                <a:ea typeface="Lato" panose="020F0502020204030203" pitchFamily="34" charset="0"/>
                <a:cs typeface="Lato" panose="020F0502020204030203" pitchFamily="34" charset="0"/>
              </a:rPr>
              <a:t>Konvansiyonel frezelerden farklı olarak bir bilgisayarlı kontrol ünitesine gönderilen NC programları ile eksenlerini hareket ettiren, bilyeli vida ve </a:t>
            </a:r>
            <a:r>
              <a:rPr lang="tr-TR" sz="2800" i="1" dirty="0" err="1">
                <a:latin typeface="Lato" panose="020F0502020204030203" pitchFamily="34" charset="0"/>
                <a:ea typeface="Lato" panose="020F0502020204030203" pitchFamily="34" charset="0"/>
                <a:cs typeface="Lato" panose="020F0502020204030203" pitchFamily="34" charset="0"/>
              </a:rPr>
              <a:t>servo</a:t>
            </a:r>
            <a:r>
              <a:rPr lang="tr-TR" sz="2800" i="1" dirty="0">
                <a:latin typeface="Lato" panose="020F0502020204030203" pitchFamily="34" charset="0"/>
                <a:ea typeface="Lato" panose="020F0502020204030203" pitchFamily="34" charset="0"/>
                <a:cs typeface="Lato" panose="020F0502020204030203" pitchFamily="34" charset="0"/>
              </a:rPr>
              <a:t> motor sayesinde, iş parçalarını belirlenen ölçü, ilerleme ve devir ile kısa zamanda seri bir şekilde üreten tezgahlardır.</a:t>
            </a:r>
          </a:p>
        </p:txBody>
      </p:sp>
    </p:spTree>
    <p:extLst>
      <p:ext uri="{BB962C8B-B14F-4D97-AF65-F5344CB8AC3E}">
        <p14:creationId xmlns:p14="http://schemas.microsoft.com/office/powerpoint/2010/main" val="1135760133"/>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lvl="0" algn="ctr" defTabSz="767796"/>
            <a:r>
              <a:rPr lang="tr-TR" sz="2800" dirty="0">
                <a:solidFill>
                  <a:prstClr val="white"/>
                </a:solidFill>
                <a:latin typeface="Lato"/>
              </a:rPr>
              <a:t>FREZELEME İŞLEMİ</a:t>
            </a:r>
          </a:p>
        </p:txBody>
      </p:sp>
      <p:sp>
        <p:nvSpPr>
          <p:cNvPr id="3" name="Metin kutusu 2"/>
          <p:cNvSpPr txBox="1"/>
          <p:nvPr/>
        </p:nvSpPr>
        <p:spPr>
          <a:xfrm>
            <a:off x="191344" y="957096"/>
            <a:ext cx="4392487" cy="584775"/>
          </a:xfrm>
          <a:prstGeom prst="rect">
            <a:avLst/>
          </a:prstGeom>
          <a:noFill/>
        </p:spPr>
        <p:txBody>
          <a:bodyPr wrap="square" rtlCol="0">
            <a:spAutoFit/>
          </a:bodyPr>
          <a:lstStyle/>
          <a:p>
            <a:r>
              <a:rPr lang="tr-TR" sz="3200" i="1" dirty="0" smtClean="0">
                <a:latin typeface="Lato" panose="020F0502020204030203" pitchFamily="34" charset="0"/>
                <a:ea typeface="Lato" panose="020F0502020204030203" pitchFamily="34" charset="0"/>
                <a:cs typeface="Lato" panose="020F0502020204030203" pitchFamily="34" charset="0"/>
              </a:rPr>
              <a:t>T- Kanal frezeleme</a:t>
            </a:r>
            <a:endParaRPr lang="en-US" sz="3200" i="1" dirty="0">
              <a:latin typeface="Lato" panose="020F0502020204030203" pitchFamily="34" charset="0"/>
              <a:ea typeface="Lato" panose="020F0502020204030203" pitchFamily="34" charset="0"/>
              <a:cs typeface="Lato" panose="020F0502020204030203"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472" y="1700808"/>
            <a:ext cx="9321424" cy="450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920613"/>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lvl="0" algn="ctr" defTabSz="767796"/>
            <a:r>
              <a:rPr lang="tr-TR" sz="2800" dirty="0">
                <a:solidFill>
                  <a:prstClr val="white"/>
                </a:solidFill>
                <a:latin typeface="Lato"/>
              </a:rPr>
              <a:t>FREZELEME İŞLEMİ</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933" y="1340767"/>
            <a:ext cx="8399507" cy="5048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178776"/>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lvl="0" algn="ctr" defTabSz="767796"/>
            <a:r>
              <a:rPr lang="tr-TR" sz="2800" dirty="0">
                <a:solidFill>
                  <a:prstClr val="white"/>
                </a:solidFill>
                <a:latin typeface="Lato"/>
              </a:rPr>
              <a:t>FREZELEME İŞLEMİ</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6" y="1256256"/>
            <a:ext cx="8589425" cy="4778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369798"/>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lvl="0" algn="ctr" defTabSz="767796"/>
            <a:r>
              <a:rPr lang="tr-TR" sz="2800" dirty="0">
                <a:solidFill>
                  <a:prstClr val="white"/>
                </a:solidFill>
                <a:latin typeface="Lato"/>
              </a:rPr>
              <a:t>FREZELEME İŞLEMİ</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269" y="3748564"/>
            <a:ext cx="5874317" cy="1840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634" y="1385179"/>
            <a:ext cx="5425911" cy="1751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360" y="3739291"/>
            <a:ext cx="4979789" cy="198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ikdörtgen 8"/>
          <p:cNvSpPr/>
          <p:nvPr/>
        </p:nvSpPr>
        <p:spPr>
          <a:xfrm>
            <a:off x="191344" y="980728"/>
            <a:ext cx="4714752" cy="584775"/>
          </a:xfrm>
          <a:prstGeom prst="rect">
            <a:avLst/>
          </a:prstGeom>
        </p:spPr>
        <p:txBody>
          <a:bodyPr wrap="none">
            <a:spAutoFit/>
          </a:bodyPr>
          <a:lstStyle/>
          <a:p>
            <a:pPr lvl="0"/>
            <a:r>
              <a:rPr lang="tr-TR" sz="3200" i="1" dirty="0" smtClean="0">
                <a:solidFill>
                  <a:prstClr val="black"/>
                </a:solidFill>
                <a:latin typeface="Lato" panose="020F0502020204030203" pitchFamily="34" charset="0"/>
                <a:ea typeface="Lato" panose="020F0502020204030203" pitchFamily="34" charset="0"/>
                <a:cs typeface="Lato" panose="020F0502020204030203" pitchFamily="34" charset="0"/>
              </a:rPr>
              <a:t>Açı frezeleriyle kanal açma</a:t>
            </a:r>
            <a:endParaRPr lang="tr-TR" sz="3200" i="1"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69657738"/>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1583498" y="218212"/>
            <a:ext cx="8640960" cy="555611"/>
          </a:xfrm>
          <a:prstGeom prst="rect">
            <a:avLst/>
          </a:prstGeom>
        </p:spPr>
        <p:txBody>
          <a:bodyPr wrap="square" lIns="108288" tIns="54139" rIns="108288" bIns="54139">
            <a:spAutoFit/>
          </a:bodyPr>
          <a:lstStyle/>
          <a:p>
            <a:pPr algn="ctr" defTabSz="909195"/>
            <a:r>
              <a:rPr lang="tr-TR" sz="2900" dirty="0" smtClean="0">
                <a:solidFill>
                  <a:prstClr val="white"/>
                </a:solidFill>
                <a:latin typeface="Lato"/>
              </a:rPr>
              <a:t>FREZEDE KESME HIZI HESABI</a:t>
            </a:r>
            <a:endParaRPr lang="tr-TR" sz="2900" dirty="0">
              <a:solidFill>
                <a:prstClr val="white"/>
              </a:solidFill>
              <a:latin typeface="Lato"/>
              <a:ea typeface="Lato Black" panose="020F0502020204030203" pitchFamily="34" charset="0"/>
              <a:cs typeface="Lato Black" panose="020F0502020204030203" pitchFamily="34" charset="0"/>
            </a:endParaRPr>
          </a:p>
        </p:txBody>
      </p:sp>
      <p:sp>
        <p:nvSpPr>
          <p:cNvPr id="8" name="Dikdörtgen 7"/>
          <p:cNvSpPr/>
          <p:nvPr/>
        </p:nvSpPr>
        <p:spPr>
          <a:xfrm>
            <a:off x="6816080" y="2857825"/>
            <a:ext cx="3959441" cy="1154162"/>
          </a:xfrm>
          <a:prstGeom prst="rect">
            <a:avLst/>
          </a:prstGeom>
        </p:spPr>
        <p:txBody>
          <a:bodyPr wrap="square" lIns="45720" tIns="22860" rIns="45720" bIns="22860">
            <a:spAutoFit/>
          </a:bodyPr>
          <a:lstStyle/>
          <a:p>
            <a:r>
              <a:rPr lang="tr-TR" sz="2400" i="1" dirty="0">
                <a:solidFill>
                  <a:schemeClr val="accent6">
                    <a:lumMod val="10000"/>
                  </a:schemeClr>
                </a:solidFill>
                <a:latin typeface="+mj-lt"/>
              </a:rPr>
              <a:t>V= Kesme  hızı (m/</a:t>
            </a:r>
            <a:r>
              <a:rPr lang="tr-TR" sz="2400" i="1" dirty="0" err="1">
                <a:solidFill>
                  <a:schemeClr val="accent6">
                    <a:lumMod val="10000"/>
                  </a:schemeClr>
                </a:solidFill>
                <a:latin typeface="+mj-lt"/>
              </a:rPr>
              <a:t>dk</a:t>
            </a:r>
            <a:r>
              <a:rPr lang="tr-TR" sz="2400" i="1" dirty="0">
                <a:solidFill>
                  <a:schemeClr val="accent6">
                    <a:lumMod val="10000"/>
                  </a:schemeClr>
                </a:solidFill>
                <a:latin typeface="+mj-lt"/>
              </a:rPr>
              <a:t>)</a:t>
            </a:r>
          </a:p>
          <a:p>
            <a:r>
              <a:rPr lang="tr-TR" sz="2400" i="1" dirty="0">
                <a:solidFill>
                  <a:schemeClr val="accent6">
                    <a:lumMod val="10000"/>
                  </a:schemeClr>
                </a:solidFill>
                <a:latin typeface="+mj-lt"/>
              </a:rPr>
              <a:t>D= </a:t>
            </a:r>
            <a:r>
              <a:rPr lang="tr-TR" sz="2400" i="1" dirty="0" smtClean="0">
                <a:solidFill>
                  <a:schemeClr val="accent6">
                    <a:lumMod val="10000"/>
                  </a:schemeClr>
                </a:solidFill>
                <a:latin typeface="+mj-lt"/>
              </a:rPr>
              <a:t>Takım çapı </a:t>
            </a:r>
            <a:r>
              <a:rPr lang="tr-TR" sz="2400" i="1" dirty="0">
                <a:solidFill>
                  <a:schemeClr val="accent6">
                    <a:lumMod val="10000"/>
                  </a:schemeClr>
                </a:solidFill>
                <a:latin typeface="+mj-lt"/>
              </a:rPr>
              <a:t>(mm)</a:t>
            </a:r>
          </a:p>
          <a:p>
            <a:r>
              <a:rPr lang="tr-TR" sz="2400" i="1" dirty="0">
                <a:solidFill>
                  <a:schemeClr val="accent6">
                    <a:lumMod val="10000"/>
                  </a:schemeClr>
                </a:solidFill>
                <a:latin typeface="+mj-lt"/>
              </a:rPr>
              <a:t>N= Devir sayısı (dev/</a:t>
            </a:r>
            <a:r>
              <a:rPr lang="tr-TR" sz="2400" i="1" dirty="0" err="1">
                <a:solidFill>
                  <a:schemeClr val="accent6">
                    <a:lumMod val="10000"/>
                  </a:schemeClr>
                </a:solidFill>
                <a:latin typeface="+mj-lt"/>
              </a:rPr>
              <a:t>dk</a:t>
            </a:r>
            <a:r>
              <a:rPr lang="tr-TR" sz="2400" i="1" dirty="0">
                <a:solidFill>
                  <a:schemeClr val="accent6">
                    <a:lumMod val="10000"/>
                  </a:schemeClr>
                </a:solidFill>
                <a:latin typeface="+mj-lt"/>
              </a:rPr>
              <a:t>) </a:t>
            </a:r>
          </a:p>
        </p:txBody>
      </p:sp>
      <p:sp>
        <p:nvSpPr>
          <p:cNvPr id="14" name="Dikdörtgen 13"/>
          <p:cNvSpPr/>
          <p:nvPr/>
        </p:nvSpPr>
        <p:spPr>
          <a:xfrm>
            <a:off x="367486" y="934701"/>
            <a:ext cx="11057105" cy="907620"/>
          </a:xfrm>
          <a:prstGeom prst="rect">
            <a:avLst/>
          </a:prstGeom>
        </p:spPr>
        <p:txBody>
          <a:bodyPr wrap="square" lIns="45429" tIns="22701" rIns="45429" bIns="22701">
            <a:spAutoFit/>
          </a:bodyPr>
          <a:lstStyle/>
          <a:p>
            <a:pPr algn="just"/>
            <a:r>
              <a:rPr lang="tr-TR" sz="2800" b="1" i="1" dirty="0">
                <a:latin typeface="+mj-lt"/>
              </a:rPr>
              <a:t>Kesme Hızı</a:t>
            </a:r>
            <a:r>
              <a:rPr lang="tr-TR" sz="2800" i="1" dirty="0">
                <a:latin typeface="+mj-lt"/>
              </a:rPr>
              <a:t>: T</a:t>
            </a:r>
            <a:r>
              <a:rPr lang="tr-TR" sz="2800" i="1" dirty="0" smtClean="0">
                <a:latin typeface="+mj-lt"/>
              </a:rPr>
              <a:t>akımın </a:t>
            </a:r>
            <a:r>
              <a:rPr lang="tr-TR" sz="2800" i="1" dirty="0">
                <a:latin typeface="+mj-lt"/>
              </a:rPr>
              <a:t>çevresindeki herhangi bir kesici </a:t>
            </a:r>
            <a:r>
              <a:rPr lang="tr-TR" sz="2800" i="1" dirty="0" smtClean="0">
                <a:latin typeface="+mj-lt"/>
              </a:rPr>
              <a:t>ucun dakikada </a:t>
            </a:r>
            <a:r>
              <a:rPr lang="tr-TR" sz="2800" i="1" dirty="0">
                <a:latin typeface="+mj-lt"/>
              </a:rPr>
              <a:t>metre cinsinden aldığı yola kesme hızı </a:t>
            </a:r>
            <a:r>
              <a:rPr lang="tr-TR" sz="2800" i="1" dirty="0" smtClean="0">
                <a:latin typeface="+mj-lt"/>
              </a:rPr>
              <a:t>denir.</a:t>
            </a:r>
            <a:endParaRPr lang="tr-TR" sz="2800" i="1" dirty="0">
              <a:latin typeface="+mj-lt"/>
            </a:endParaRPr>
          </a:p>
        </p:txBody>
      </p:sp>
      <p:sp>
        <p:nvSpPr>
          <p:cNvPr id="15" name="Dikdörtgen 14"/>
          <p:cNvSpPr/>
          <p:nvPr/>
        </p:nvSpPr>
        <p:spPr>
          <a:xfrm>
            <a:off x="367487" y="2696403"/>
            <a:ext cx="5560632" cy="2631169"/>
          </a:xfrm>
          <a:prstGeom prst="rect">
            <a:avLst/>
          </a:prstGeom>
        </p:spPr>
        <p:txBody>
          <a:bodyPr wrap="square" lIns="45429" tIns="22701" rIns="45429" bIns="22701">
            <a:spAutoFit/>
          </a:bodyPr>
          <a:lstStyle/>
          <a:p>
            <a:pPr marL="285750" indent="-285750">
              <a:buFont typeface="Wingdings" panose="05000000000000000000" pitchFamily="2" charset="2"/>
              <a:buChar char="§"/>
            </a:pPr>
            <a:r>
              <a:rPr lang="tr-TR" sz="2800" i="1" dirty="0">
                <a:latin typeface="+mj-lt"/>
              </a:rPr>
              <a:t>Kesilen malzemenin cinsi</a:t>
            </a:r>
          </a:p>
          <a:p>
            <a:pPr marL="285750" indent="-285750">
              <a:buFont typeface="Wingdings" panose="05000000000000000000" pitchFamily="2" charset="2"/>
              <a:buChar char="§"/>
            </a:pPr>
            <a:r>
              <a:rPr lang="tr-TR" sz="2800" i="1" dirty="0">
                <a:latin typeface="+mj-lt"/>
              </a:rPr>
              <a:t>Kullanılan kesici takımın cinsi</a:t>
            </a:r>
          </a:p>
          <a:p>
            <a:pPr marL="285750" indent="-285750">
              <a:buFont typeface="Wingdings" panose="05000000000000000000" pitchFamily="2" charset="2"/>
              <a:buChar char="§"/>
            </a:pPr>
            <a:r>
              <a:rPr lang="tr-TR" sz="2800" i="1" dirty="0" smtClean="0">
                <a:latin typeface="+mj-lt"/>
              </a:rPr>
              <a:t>Freze tezgahının </a:t>
            </a:r>
            <a:r>
              <a:rPr lang="tr-TR" sz="2800" i="1" dirty="0">
                <a:latin typeface="+mj-lt"/>
              </a:rPr>
              <a:t>gücü ve kapasitesi</a:t>
            </a:r>
          </a:p>
          <a:p>
            <a:pPr marL="285750" indent="-285750">
              <a:buFont typeface="Wingdings" panose="05000000000000000000" pitchFamily="2" charset="2"/>
              <a:buChar char="§"/>
            </a:pPr>
            <a:r>
              <a:rPr lang="tr-TR" sz="2800" i="1" dirty="0">
                <a:latin typeface="+mj-lt"/>
              </a:rPr>
              <a:t>İlerleme miktarı</a:t>
            </a:r>
          </a:p>
          <a:p>
            <a:pPr marL="285750" indent="-285750">
              <a:buFont typeface="Wingdings" panose="05000000000000000000" pitchFamily="2" charset="2"/>
              <a:buChar char="§"/>
            </a:pPr>
            <a:r>
              <a:rPr lang="tr-TR" sz="2800" i="1" dirty="0">
                <a:latin typeface="+mj-lt"/>
              </a:rPr>
              <a:t>Talaş derinliği</a:t>
            </a:r>
          </a:p>
          <a:p>
            <a:pPr marL="285750" indent="-285750">
              <a:buFont typeface="Wingdings" panose="05000000000000000000" pitchFamily="2" charset="2"/>
              <a:buChar char="§"/>
            </a:pPr>
            <a:r>
              <a:rPr lang="tr-TR" sz="2800" i="1" dirty="0">
                <a:latin typeface="+mj-lt"/>
              </a:rPr>
              <a:t>İşleme cinsi</a:t>
            </a:r>
          </a:p>
        </p:txBody>
      </p:sp>
      <p:sp>
        <p:nvSpPr>
          <p:cNvPr id="16" name="Dikdörtgen 15"/>
          <p:cNvSpPr/>
          <p:nvPr/>
        </p:nvSpPr>
        <p:spPr>
          <a:xfrm>
            <a:off x="372568" y="2155458"/>
            <a:ext cx="4822207" cy="476733"/>
          </a:xfrm>
          <a:prstGeom prst="rect">
            <a:avLst/>
          </a:prstGeom>
        </p:spPr>
        <p:txBody>
          <a:bodyPr wrap="none" lIns="45429" tIns="22701" rIns="45429" bIns="22701">
            <a:spAutoFit/>
          </a:bodyPr>
          <a:lstStyle/>
          <a:p>
            <a:r>
              <a:rPr lang="tr-TR" sz="2800" i="1" dirty="0">
                <a:latin typeface="Lato" panose="020F0502020204030203" pitchFamily="34" charset="0"/>
                <a:ea typeface="Lato" panose="020F0502020204030203" pitchFamily="34" charset="0"/>
                <a:cs typeface="Lato" panose="020F0502020204030203" pitchFamily="34" charset="0"/>
              </a:rPr>
              <a:t>Kesme hızını etkileyen </a:t>
            </a:r>
            <a:r>
              <a:rPr lang="tr-TR" sz="2800" i="1" dirty="0" smtClean="0">
                <a:latin typeface="Lato" panose="020F0502020204030203" pitchFamily="34" charset="0"/>
                <a:ea typeface="Lato" panose="020F0502020204030203" pitchFamily="34" charset="0"/>
                <a:cs typeface="Lato" panose="020F0502020204030203" pitchFamily="34" charset="0"/>
              </a:rPr>
              <a:t>faktörler:</a:t>
            </a:r>
            <a:endParaRPr lang="tr-TR" sz="2800" i="1" dirty="0">
              <a:latin typeface="Lato" panose="020F0502020204030203" pitchFamily="34" charset="0"/>
              <a:ea typeface="Lato" panose="020F0502020204030203" pitchFamily="34" charset="0"/>
              <a:cs typeface="Lato" panose="020F0502020204030203" pitchFamily="34" charset="0"/>
            </a:endParaRPr>
          </a:p>
        </p:txBody>
      </p:sp>
      <p:pic>
        <p:nvPicPr>
          <p:cNvPr id="5177" name="Picture 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080" y="4509120"/>
            <a:ext cx="2880320" cy="80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108277"/>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1583498" y="218212"/>
            <a:ext cx="8640960" cy="555611"/>
          </a:xfrm>
          <a:prstGeom prst="rect">
            <a:avLst/>
          </a:prstGeom>
        </p:spPr>
        <p:txBody>
          <a:bodyPr wrap="square" lIns="108288" tIns="54139" rIns="108288" bIns="54139">
            <a:spAutoFit/>
          </a:bodyPr>
          <a:lstStyle/>
          <a:p>
            <a:pPr algn="ctr" defTabSz="909195"/>
            <a:r>
              <a:rPr lang="tr-TR" sz="2900" dirty="0" smtClean="0">
                <a:solidFill>
                  <a:prstClr val="white"/>
                </a:solidFill>
                <a:latin typeface="Lato"/>
              </a:rPr>
              <a:t>FREZEDE İLERLEME HIZI HESABI</a:t>
            </a:r>
            <a:endParaRPr lang="tr-TR" sz="2900" dirty="0">
              <a:solidFill>
                <a:prstClr val="white"/>
              </a:solidFill>
              <a:latin typeface="Lato"/>
              <a:ea typeface="Lato Black" panose="020F0502020204030203" pitchFamily="34" charset="0"/>
              <a:cs typeface="Lato Black" panose="020F0502020204030203" pitchFamily="34" charset="0"/>
            </a:endParaRPr>
          </a:p>
        </p:txBody>
      </p:sp>
      <p:sp>
        <p:nvSpPr>
          <p:cNvPr id="10" name="Text Box 4"/>
          <p:cNvSpPr txBox="1">
            <a:spLocks noChangeArrowheads="1"/>
          </p:cNvSpPr>
          <p:nvPr/>
        </p:nvSpPr>
        <p:spPr bwMode="auto">
          <a:xfrm>
            <a:off x="263352" y="980728"/>
            <a:ext cx="11233248" cy="830997"/>
          </a:xfrm>
          <a:prstGeom prst="rect">
            <a:avLst/>
          </a:prstGeom>
          <a:noFill/>
          <a:ln w="12700" cap="sq">
            <a:noFill/>
            <a:miter lim="800000"/>
            <a:headEnd type="none" w="sm" len="sm"/>
            <a:tailEnd type="none" w="sm" len="sm"/>
          </a:ln>
          <a:effectLst/>
        </p:spPr>
        <p:txBody>
          <a:bodyPr wrap="square">
            <a:spAutoFit/>
          </a:bodyPr>
          <a:lstStyle/>
          <a:p>
            <a:pPr algn="just">
              <a:spcBef>
                <a:spcPct val="50000"/>
              </a:spcBef>
            </a:pPr>
            <a:r>
              <a:rPr lang="tr-TR" sz="2400" b="1" i="1" dirty="0" smtClean="0">
                <a:latin typeface="Lato" panose="020F0502020204030203" pitchFamily="34" charset="0"/>
                <a:ea typeface="Lato" panose="020F0502020204030203" pitchFamily="34" charset="0"/>
                <a:cs typeface="Lato" panose="020F0502020204030203" pitchFamily="34" charset="0"/>
              </a:rPr>
              <a:t>İlerleme</a:t>
            </a:r>
            <a:r>
              <a:rPr lang="tr-TR" sz="2400" i="1" dirty="0" smtClean="0">
                <a:effectLst>
                  <a:outerShdw blurRad="38100" dist="38100" dir="2700000" algn="tl">
                    <a:srgbClr val="000000"/>
                  </a:outerShdw>
                </a:effectLst>
                <a:latin typeface="Lato" panose="020F0502020204030203" pitchFamily="34" charset="0"/>
                <a:ea typeface="Lato" panose="020F0502020204030203" pitchFamily="34" charset="0"/>
                <a:cs typeface="Lato" panose="020F0502020204030203" pitchFamily="34" charset="0"/>
              </a:rPr>
              <a:t>: </a:t>
            </a:r>
            <a:r>
              <a:rPr lang="tr-TR" sz="2400" i="1" dirty="0" smtClean="0">
                <a:latin typeface="Lato" panose="020F0502020204030203" pitchFamily="34" charset="0"/>
                <a:ea typeface="Lato" panose="020F0502020204030203" pitchFamily="34" charset="0"/>
                <a:cs typeface="Lato" panose="020F0502020204030203" pitchFamily="34" charset="0"/>
              </a:rPr>
              <a:t>Kesme </a:t>
            </a:r>
            <a:r>
              <a:rPr lang="tr-TR" sz="2400" i="1" dirty="0">
                <a:latin typeface="Lato" panose="020F0502020204030203" pitchFamily="34" charset="0"/>
                <a:ea typeface="Lato" panose="020F0502020204030203" pitchFamily="34" charset="0"/>
                <a:cs typeface="Lato" panose="020F0502020204030203" pitchFamily="34" charset="0"/>
              </a:rPr>
              <a:t>esnasında iş parçasının dakikada mm cinsinden aldığı yola ilerleme denir.</a:t>
            </a:r>
          </a:p>
        </p:txBody>
      </p:sp>
      <p:sp>
        <p:nvSpPr>
          <p:cNvPr id="6" name="Text Box 6"/>
          <p:cNvSpPr txBox="1">
            <a:spLocks noChangeArrowheads="1"/>
          </p:cNvSpPr>
          <p:nvPr/>
        </p:nvSpPr>
        <p:spPr bwMode="auto">
          <a:xfrm>
            <a:off x="246874" y="3090450"/>
            <a:ext cx="5633102" cy="2308324"/>
          </a:xfrm>
          <a:prstGeom prst="rect">
            <a:avLst/>
          </a:prstGeom>
          <a:noFill/>
          <a:ln w="12700" cap="sq">
            <a:noFill/>
            <a:miter lim="800000"/>
            <a:headEnd type="none" w="sm" len="sm"/>
            <a:tailEnd type="none" w="sm" len="sm"/>
          </a:ln>
          <a:effectLst/>
        </p:spPr>
        <p:txBody>
          <a:bodyPr wrap="square">
            <a:spAutoFit/>
          </a:bodyPr>
          <a:lstStyle/>
          <a:p>
            <a:pPr marL="342900" indent="-342900">
              <a:buFont typeface="Wingdings" panose="05000000000000000000" pitchFamily="2" charset="2"/>
              <a:buChar char="§"/>
            </a:pPr>
            <a:r>
              <a:rPr lang="tr-TR" sz="2400" i="1" dirty="0" smtClean="0">
                <a:latin typeface="Lato" panose="020F0502020204030203" pitchFamily="34" charset="0"/>
                <a:ea typeface="Lato" panose="020F0502020204030203" pitchFamily="34" charset="0"/>
                <a:cs typeface="Lato" panose="020F0502020204030203" pitchFamily="34" charset="0"/>
              </a:rPr>
              <a:t>İşlenen malzemenin </a:t>
            </a:r>
            <a:r>
              <a:rPr lang="tr-TR" sz="2400" i="1" dirty="0">
                <a:latin typeface="Lato" panose="020F0502020204030203" pitchFamily="34" charset="0"/>
                <a:ea typeface="Lato" panose="020F0502020204030203" pitchFamily="34" charset="0"/>
                <a:cs typeface="Lato" panose="020F0502020204030203" pitchFamily="34" charset="0"/>
              </a:rPr>
              <a:t>cinsi</a:t>
            </a:r>
          </a:p>
          <a:p>
            <a:pPr marL="342900" indent="-342900">
              <a:buFont typeface="Wingdings" panose="05000000000000000000" pitchFamily="2" charset="2"/>
              <a:buChar char="§"/>
            </a:pPr>
            <a:r>
              <a:rPr lang="tr-TR" sz="2400" i="1" dirty="0" smtClean="0">
                <a:latin typeface="Lato" panose="020F0502020204030203" pitchFamily="34" charset="0"/>
                <a:ea typeface="Lato" panose="020F0502020204030203" pitchFamily="34" charset="0"/>
                <a:cs typeface="Lato" panose="020F0502020204030203" pitchFamily="34" charset="0"/>
              </a:rPr>
              <a:t>Kaldırılan </a:t>
            </a:r>
            <a:r>
              <a:rPr lang="tr-TR" sz="2400" i="1" dirty="0">
                <a:latin typeface="Lato" panose="020F0502020204030203" pitchFamily="34" charset="0"/>
                <a:ea typeface="Lato" panose="020F0502020204030203" pitchFamily="34" charset="0"/>
                <a:cs typeface="Lato" panose="020F0502020204030203" pitchFamily="34" charset="0"/>
              </a:rPr>
              <a:t>talaş miktarı</a:t>
            </a:r>
          </a:p>
          <a:p>
            <a:pPr marL="342900" indent="-342900">
              <a:buFont typeface="Wingdings" panose="05000000000000000000" pitchFamily="2" charset="2"/>
              <a:buChar char="§"/>
            </a:pPr>
            <a:r>
              <a:rPr lang="tr-TR" sz="2400" i="1" dirty="0" smtClean="0">
                <a:latin typeface="Lato" panose="020F0502020204030203" pitchFamily="34" charset="0"/>
                <a:ea typeface="Lato" panose="020F0502020204030203" pitchFamily="34" charset="0"/>
                <a:cs typeface="Lato" panose="020F0502020204030203" pitchFamily="34" charset="0"/>
              </a:rPr>
              <a:t>Tezgahın </a:t>
            </a:r>
            <a:r>
              <a:rPr lang="tr-TR" sz="2400" i="1" dirty="0">
                <a:latin typeface="Lato" panose="020F0502020204030203" pitchFamily="34" charset="0"/>
                <a:ea typeface="Lato" panose="020F0502020204030203" pitchFamily="34" charset="0"/>
                <a:cs typeface="Lato" panose="020F0502020204030203" pitchFamily="34" charset="0"/>
              </a:rPr>
              <a:t>devir sayısı</a:t>
            </a:r>
          </a:p>
          <a:p>
            <a:pPr marL="342900" indent="-342900">
              <a:buFont typeface="Wingdings" panose="05000000000000000000" pitchFamily="2" charset="2"/>
              <a:buChar char="§"/>
            </a:pPr>
            <a:r>
              <a:rPr lang="tr-TR" sz="2400" i="1" dirty="0" smtClean="0">
                <a:latin typeface="Lato" panose="020F0502020204030203" pitchFamily="34" charset="0"/>
                <a:ea typeface="Lato" panose="020F0502020204030203" pitchFamily="34" charset="0"/>
                <a:cs typeface="Lato" panose="020F0502020204030203" pitchFamily="34" charset="0"/>
              </a:rPr>
              <a:t>Kullanılan </a:t>
            </a:r>
            <a:r>
              <a:rPr lang="tr-TR" sz="2400" i="1" dirty="0">
                <a:latin typeface="Lato" panose="020F0502020204030203" pitchFamily="34" charset="0"/>
                <a:ea typeface="Lato" panose="020F0502020204030203" pitchFamily="34" charset="0"/>
                <a:cs typeface="Lato" panose="020F0502020204030203" pitchFamily="34" charset="0"/>
              </a:rPr>
              <a:t>kesicinin cinsi</a:t>
            </a:r>
          </a:p>
          <a:p>
            <a:pPr marL="342900" indent="-342900">
              <a:buFont typeface="Wingdings" panose="05000000000000000000" pitchFamily="2" charset="2"/>
              <a:buChar char="§"/>
            </a:pPr>
            <a:r>
              <a:rPr lang="tr-TR" sz="2400" i="1" dirty="0" smtClean="0">
                <a:latin typeface="Lato" panose="020F0502020204030203" pitchFamily="34" charset="0"/>
                <a:ea typeface="Lato" panose="020F0502020204030203" pitchFamily="34" charset="0"/>
                <a:cs typeface="Lato" panose="020F0502020204030203" pitchFamily="34" charset="0"/>
              </a:rPr>
              <a:t>İşleme cinsi (Silindirik/Alın frezeleme</a:t>
            </a:r>
            <a:r>
              <a:rPr lang="tr-TR" sz="2400" i="1" dirty="0">
                <a:latin typeface="Lato" panose="020F0502020204030203" pitchFamily="34" charset="0"/>
                <a:ea typeface="Lato" panose="020F0502020204030203" pitchFamily="34" charset="0"/>
                <a:cs typeface="Lato" panose="020F0502020204030203" pitchFamily="34" charset="0"/>
              </a:rPr>
              <a:t>)</a:t>
            </a:r>
          </a:p>
          <a:p>
            <a:pPr marL="342900" indent="-342900">
              <a:buFont typeface="Wingdings" panose="05000000000000000000" pitchFamily="2" charset="2"/>
              <a:buChar char="§"/>
            </a:pPr>
            <a:r>
              <a:rPr lang="tr-TR" sz="2400" i="1" dirty="0" smtClean="0">
                <a:latin typeface="Lato" panose="020F0502020204030203" pitchFamily="34" charset="0"/>
                <a:ea typeface="Lato" panose="020F0502020204030203" pitchFamily="34" charset="0"/>
                <a:cs typeface="Lato" panose="020F0502020204030203" pitchFamily="34" charset="0"/>
              </a:rPr>
              <a:t>İstenen </a:t>
            </a:r>
            <a:r>
              <a:rPr lang="tr-TR" sz="2400" i="1" dirty="0">
                <a:latin typeface="Lato" panose="020F0502020204030203" pitchFamily="34" charset="0"/>
                <a:ea typeface="Lato" panose="020F0502020204030203" pitchFamily="34" charset="0"/>
                <a:cs typeface="Lato" panose="020F0502020204030203" pitchFamily="34" charset="0"/>
              </a:rPr>
              <a:t>yüzey kalitesi</a:t>
            </a:r>
          </a:p>
        </p:txBody>
      </p:sp>
      <p:sp>
        <p:nvSpPr>
          <p:cNvPr id="7" name="Text Box 5"/>
          <p:cNvSpPr txBox="1">
            <a:spLocks noChangeArrowheads="1"/>
          </p:cNvSpPr>
          <p:nvPr/>
        </p:nvSpPr>
        <p:spPr bwMode="auto">
          <a:xfrm>
            <a:off x="407368" y="2348880"/>
            <a:ext cx="4824536" cy="523220"/>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tr-TR" sz="2800" i="1" dirty="0">
                <a:latin typeface="Lato" panose="020F0502020204030203" pitchFamily="34" charset="0"/>
                <a:ea typeface="Lato" panose="020F0502020204030203" pitchFamily="34" charset="0"/>
                <a:cs typeface="Lato" panose="020F0502020204030203" pitchFamily="34" charset="0"/>
              </a:rPr>
              <a:t>İlerlemeyi etkileyen faktörler:</a:t>
            </a:r>
          </a:p>
        </p:txBody>
      </p:sp>
      <p:sp>
        <p:nvSpPr>
          <p:cNvPr id="8" name="Metin kutusu 7"/>
          <p:cNvSpPr txBox="1"/>
          <p:nvPr/>
        </p:nvSpPr>
        <p:spPr>
          <a:xfrm>
            <a:off x="6240016" y="3068277"/>
            <a:ext cx="5027314" cy="1938992"/>
          </a:xfrm>
          <a:prstGeom prst="rect">
            <a:avLst/>
          </a:prstGeom>
          <a:noFill/>
        </p:spPr>
        <p:txBody>
          <a:bodyPr wrap="square" rtlCol="0">
            <a:spAutoFit/>
          </a:bodyPr>
          <a:lstStyle/>
          <a:p>
            <a:r>
              <a:rPr lang="tr-TR" sz="2400" i="1" dirty="0">
                <a:latin typeface="Lato" panose="020F0502020204030203" pitchFamily="34" charset="0"/>
                <a:ea typeface="Lato" panose="020F0502020204030203" pitchFamily="34" charset="0"/>
                <a:cs typeface="Lato" panose="020F0502020204030203" pitchFamily="34" charset="0"/>
              </a:rPr>
              <a:t>f= ilerleme (mm/</a:t>
            </a:r>
            <a:r>
              <a:rPr lang="tr-TR" sz="2400" i="1" dirty="0" err="1">
                <a:latin typeface="Lato" panose="020F0502020204030203" pitchFamily="34" charset="0"/>
                <a:ea typeface="Lato" panose="020F0502020204030203" pitchFamily="34" charset="0"/>
                <a:cs typeface="Lato" panose="020F0502020204030203" pitchFamily="34" charset="0"/>
              </a:rPr>
              <a:t>dk</a:t>
            </a:r>
            <a:r>
              <a:rPr lang="tr-TR" sz="2400" i="1" dirty="0">
                <a:latin typeface="Lato" panose="020F0502020204030203" pitchFamily="34" charset="0"/>
                <a:ea typeface="Lato" panose="020F0502020204030203" pitchFamily="34" charset="0"/>
                <a:cs typeface="Lato" panose="020F0502020204030203" pitchFamily="34" charset="0"/>
              </a:rPr>
              <a:t>)</a:t>
            </a:r>
            <a:endParaRPr lang="en-US" sz="2400" i="1" dirty="0">
              <a:latin typeface="Lato" panose="020F0502020204030203" pitchFamily="34" charset="0"/>
              <a:ea typeface="Lato" panose="020F0502020204030203" pitchFamily="34" charset="0"/>
              <a:cs typeface="Lato" panose="020F0502020204030203" pitchFamily="34" charset="0"/>
            </a:endParaRPr>
          </a:p>
          <a:p>
            <a:r>
              <a:rPr lang="tr-TR" sz="2400" i="1" dirty="0" err="1">
                <a:latin typeface="Lato" panose="020F0502020204030203" pitchFamily="34" charset="0"/>
                <a:ea typeface="Lato" panose="020F0502020204030203" pitchFamily="34" charset="0"/>
                <a:cs typeface="Lato" panose="020F0502020204030203" pitchFamily="34" charset="0"/>
              </a:rPr>
              <a:t>f</a:t>
            </a:r>
            <a:r>
              <a:rPr lang="tr-TR" sz="2400" i="1" baseline="-25000" dirty="0" err="1">
                <a:latin typeface="Lato" panose="020F0502020204030203" pitchFamily="34" charset="0"/>
                <a:ea typeface="Lato" panose="020F0502020204030203" pitchFamily="34" charset="0"/>
                <a:cs typeface="Lato" panose="020F0502020204030203" pitchFamily="34" charset="0"/>
              </a:rPr>
              <a:t>z</a:t>
            </a:r>
            <a:r>
              <a:rPr lang="tr-TR" sz="2400" i="1" dirty="0">
                <a:latin typeface="Lato" panose="020F0502020204030203" pitchFamily="34" charset="0"/>
                <a:ea typeface="Lato" panose="020F0502020204030203" pitchFamily="34" charset="0"/>
                <a:cs typeface="Lato" panose="020F0502020204030203" pitchFamily="34" charset="0"/>
              </a:rPr>
              <a:t>= Kesici uç başına ilerleme (mm/uç</a:t>
            </a:r>
            <a:r>
              <a:rPr lang="tr-TR" sz="2400" i="1" dirty="0" smtClean="0">
                <a:latin typeface="Lato" panose="020F0502020204030203" pitchFamily="34" charset="0"/>
                <a:ea typeface="Lato" panose="020F0502020204030203" pitchFamily="34" charset="0"/>
                <a:cs typeface="Lato" panose="020F0502020204030203" pitchFamily="34" charset="0"/>
              </a:rPr>
              <a:t>)</a:t>
            </a:r>
          </a:p>
          <a:p>
            <a:r>
              <a:rPr lang="tr-TR" sz="2400" i="1" dirty="0">
                <a:latin typeface="Lato" panose="020F0502020204030203" pitchFamily="34" charset="0"/>
                <a:ea typeface="Lato" panose="020F0502020204030203" pitchFamily="34" charset="0"/>
                <a:cs typeface="Lato" panose="020F0502020204030203" pitchFamily="34" charset="0"/>
              </a:rPr>
              <a:t>Bu değer tablodan alınır </a:t>
            </a:r>
          </a:p>
          <a:p>
            <a:r>
              <a:rPr lang="tr-TR" sz="2400" i="1" dirty="0" err="1" smtClean="0">
                <a:latin typeface="Lato" panose="020F0502020204030203" pitchFamily="34" charset="0"/>
                <a:ea typeface="Lato" panose="020F0502020204030203" pitchFamily="34" charset="0"/>
                <a:cs typeface="Lato" panose="020F0502020204030203" pitchFamily="34" charset="0"/>
              </a:rPr>
              <a:t>f</a:t>
            </a:r>
            <a:r>
              <a:rPr lang="tr-TR" sz="2400" i="1" baseline="-25000" dirty="0" err="1" smtClean="0">
                <a:latin typeface="Lato" panose="020F0502020204030203" pitchFamily="34" charset="0"/>
                <a:ea typeface="Lato" panose="020F0502020204030203" pitchFamily="34" charset="0"/>
                <a:cs typeface="Lato" panose="020F0502020204030203" pitchFamily="34" charset="0"/>
              </a:rPr>
              <a:t>n</a:t>
            </a:r>
            <a:r>
              <a:rPr lang="tr-TR" sz="2400" i="1" dirty="0">
                <a:latin typeface="Lato" panose="020F0502020204030203" pitchFamily="34" charset="0"/>
                <a:ea typeface="Lato" panose="020F0502020204030203" pitchFamily="34" charset="0"/>
                <a:cs typeface="Lato" panose="020F0502020204030203" pitchFamily="34" charset="0"/>
              </a:rPr>
              <a:t>= Takımın kesici uç </a:t>
            </a:r>
            <a:r>
              <a:rPr lang="tr-TR" sz="2400" i="1" dirty="0" smtClean="0">
                <a:latin typeface="Lato" panose="020F0502020204030203" pitchFamily="34" charset="0"/>
                <a:ea typeface="Lato" panose="020F0502020204030203" pitchFamily="34" charset="0"/>
                <a:cs typeface="Lato" panose="020F0502020204030203" pitchFamily="34" charset="0"/>
              </a:rPr>
              <a:t>sayısı</a:t>
            </a:r>
          </a:p>
          <a:p>
            <a:r>
              <a:rPr lang="tr-TR" sz="2400" i="1" dirty="0" smtClean="0">
                <a:latin typeface="Lato" panose="020F0502020204030203" pitchFamily="34" charset="0"/>
                <a:ea typeface="Lato" panose="020F0502020204030203" pitchFamily="34" charset="0"/>
                <a:cs typeface="Lato" panose="020F0502020204030203" pitchFamily="34" charset="0"/>
              </a:rPr>
              <a:t>N= İş mili devir sayısı (dev/</a:t>
            </a:r>
            <a:r>
              <a:rPr lang="tr-TR" sz="2400" i="1" dirty="0" err="1" smtClean="0">
                <a:latin typeface="Lato" panose="020F0502020204030203" pitchFamily="34" charset="0"/>
                <a:ea typeface="Lato" panose="020F0502020204030203" pitchFamily="34" charset="0"/>
                <a:cs typeface="Lato" panose="020F0502020204030203" pitchFamily="34" charset="0"/>
              </a:rPr>
              <a:t>dk</a:t>
            </a:r>
            <a:r>
              <a:rPr lang="tr-TR" sz="2400" i="1" dirty="0">
                <a:latin typeface="Lato" panose="020F0502020204030203" pitchFamily="34" charset="0"/>
                <a:ea typeface="Lato" panose="020F0502020204030203" pitchFamily="34" charset="0"/>
                <a:cs typeface="Lato" panose="020F0502020204030203" pitchFamily="34" charset="0"/>
              </a:rPr>
              <a:t>)</a:t>
            </a:r>
            <a:endParaRPr lang="en-US" sz="2400" dirty="0"/>
          </a:p>
        </p:txBody>
      </p:sp>
      <p:pic>
        <p:nvPicPr>
          <p:cNvPr id="6205"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7498" y="5301208"/>
            <a:ext cx="3646934" cy="51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124140"/>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FREZELEME METODU</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2" name="Dikdörtgen 1"/>
          <p:cNvSpPr/>
          <p:nvPr/>
        </p:nvSpPr>
        <p:spPr>
          <a:xfrm>
            <a:off x="407368" y="1196752"/>
            <a:ext cx="11089232" cy="4524315"/>
          </a:xfrm>
          <a:prstGeom prst="rect">
            <a:avLst/>
          </a:prstGeom>
        </p:spPr>
        <p:txBody>
          <a:bodyPr wrap="square">
            <a:spAutoFit/>
          </a:bodyPr>
          <a:lstStyle/>
          <a:p>
            <a:pPr algn="just"/>
            <a:r>
              <a:rPr lang="tr-TR" sz="2400" i="1" dirty="0">
                <a:latin typeface="Lato" panose="020F0502020204030203" pitchFamily="34" charset="0"/>
                <a:ea typeface="Lato" panose="020F0502020204030203" pitchFamily="34" charset="0"/>
                <a:cs typeface="Lato" panose="020F0502020204030203" pitchFamily="34" charset="0"/>
              </a:rPr>
              <a:t>Çevresel ve alın frezeleme ilerleme ve kesme hareketinin yönüne göre, zıt ve aynı yönlü olmak üzere iki gruba ayrılır.</a:t>
            </a:r>
          </a:p>
          <a:p>
            <a:pPr algn="just"/>
            <a:endParaRPr lang="tr-TR" sz="2400" i="1" dirty="0">
              <a:latin typeface="Lato" panose="020F0502020204030203" pitchFamily="34" charset="0"/>
              <a:ea typeface="Lato" panose="020F0502020204030203" pitchFamily="34" charset="0"/>
              <a:cs typeface="Lato" panose="020F0502020204030203" pitchFamily="34" charset="0"/>
            </a:endParaRPr>
          </a:p>
          <a:p>
            <a:pPr algn="just"/>
            <a:r>
              <a:rPr lang="tr-TR" sz="2400" b="1" i="1" dirty="0">
                <a:latin typeface="Lato" panose="020F0502020204030203" pitchFamily="34" charset="0"/>
                <a:ea typeface="Lato" panose="020F0502020204030203" pitchFamily="34" charset="0"/>
                <a:cs typeface="Lato" panose="020F0502020204030203" pitchFamily="34" charset="0"/>
              </a:rPr>
              <a:t>Zıt yönlü frezeleme: </a:t>
            </a:r>
            <a:r>
              <a:rPr lang="tr-TR" sz="2400" i="1" dirty="0">
                <a:latin typeface="Lato" panose="020F0502020204030203" pitchFamily="34" charset="0"/>
                <a:ea typeface="Lato" panose="020F0502020204030203" pitchFamily="34" charset="0"/>
                <a:cs typeface="Lato" panose="020F0502020204030203" pitchFamily="34" charset="0"/>
              </a:rPr>
              <a:t>Takımın dönme yönü iş parçası ilerleme yönünün tersine doğrudur. Talaş kalınlığı sıfırdan başlayarak virgül şeklinde maksimumda sona erer. Takım, iş parçasını iter ve tabladan yukarı doğru kaldırma eğilimindedir</a:t>
            </a:r>
            <a:r>
              <a:rPr lang="tr-TR" sz="2400" i="1" dirty="0" smtClean="0">
                <a:latin typeface="Lato" panose="020F0502020204030203" pitchFamily="34" charset="0"/>
                <a:ea typeface="Lato" panose="020F0502020204030203" pitchFamily="34" charset="0"/>
                <a:cs typeface="Lato" panose="020F0502020204030203" pitchFamily="34" charset="0"/>
              </a:rPr>
              <a:t>.</a:t>
            </a:r>
          </a:p>
          <a:p>
            <a:pPr algn="just"/>
            <a:endParaRPr lang="tr-TR" sz="2400" i="1"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tr-TR" sz="2400" i="1" dirty="0">
                <a:latin typeface="Lato" panose="020F0502020204030203" pitchFamily="34" charset="0"/>
                <a:ea typeface="Lato" panose="020F0502020204030203" pitchFamily="34" charset="0"/>
                <a:cs typeface="Lato" panose="020F0502020204030203" pitchFamily="34" charset="0"/>
              </a:rPr>
              <a:t>Dalgalı yüzey oluşur</a:t>
            </a:r>
          </a:p>
          <a:p>
            <a:pPr marL="342900" indent="-342900">
              <a:buFont typeface="Wingdings" panose="05000000000000000000" pitchFamily="2" charset="2"/>
              <a:buChar char="§"/>
            </a:pPr>
            <a:r>
              <a:rPr lang="tr-TR" sz="2400" i="1" dirty="0">
                <a:latin typeface="Lato" panose="020F0502020204030203" pitchFamily="34" charset="0"/>
                <a:ea typeface="Lato" panose="020F0502020204030203" pitchFamily="34" charset="0"/>
                <a:cs typeface="Lato" panose="020F0502020204030203" pitchFamily="34" charset="0"/>
              </a:rPr>
              <a:t>Etkili soğutma sıvısı kullanımı zordur</a:t>
            </a:r>
          </a:p>
          <a:p>
            <a:pPr marL="342900" indent="-342900">
              <a:buFont typeface="Wingdings" panose="05000000000000000000" pitchFamily="2" charset="2"/>
              <a:buChar char="§"/>
            </a:pPr>
            <a:r>
              <a:rPr lang="tr-TR" sz="2400" i="1" dirty="0">
                <a:latin typeface="Lato" panose="020F0502020204030203" pitchFamily="34" charset="0"/>
                <a:ea typeface="Lato" panose="020F0502020204030203" pitchFamily="34" charset="0"/>
                <a:cs typeface="Lato" panose="020F0502020204030203" pitchFamily="34" charset="0"/>
              </a:rPr>
              <a:t>Kuvvetli iş bağlama sistemi gerekir</a:t>
            </a:r>
          </a:p>
          <a:p>
            <a:pPr marL="342900" indent="-342900">
              <a:buFont typeface="Wingdings" panose="05000000000000000000" pitchFamily="2" charset="2"/>
              <a:buChar char="§"/>
            </a:pPr>
            <a:r>
              <a:rPr lang="tr-TR" sz="2400" i="1" dirty="0" smtClean="0">
                <a:latin typeface="Lato" panose="020F0502020204030203" pitchFamily="34" charset="0"/>
                <a:ea typeface="Lato" panose="020F0502020204030203" pitchFamily="34" charset="0"/>
                <a:cs typeface="Lato" panose="020F0502020204030203" pitchFamily="34" charset="0"/>
              </a:rPr>
              <a:t>Titreşim </a:t>
            </a:r>
            <a:r>
              <a:rPr lang="tr-TR" sz="2400" i="1" dirty="0">
                <a:latin typeface="Lato" panose="020F0502020204030203" pitchFamily="34" charset="0"/>
                <a:ea typeface="Lato" panose="020F0502020204030203" pitchFamily="34" charset="0"/>
                <a:cs typeface="Lato" panose="020F0502020204030203" pitchFamily="34" charset="0"/>
              </a:rPr>
              <a:t>meydana gelir</a:t>
            </a:r>
          </a:p>
          <a:p>
            <a:pPr marL="342900" indent="-342900">
              <a:buFont typeface="Wingdings" panose="05000000000000000000" pitchFamily="2" charset="2"/>
              <a:buChar char="§"/>
            </a:pPr>
            <a:r>
              <a:rPr lang="tr-TR" sz="2400" i="1" dirty="0">
                <a:latin typeface="Lato" panose="020F0502020204030203" pitchFamily="34" charset="0"/>
                <a:ea typeface="Lato" panose="020F0502020204030203" pitchFamily="34" charset="0"/>
                <a:cs typeface="Lato" panose="020F0502020204030203" pitchFamily="34" charset="0"/>
              </a:rPr>
              <a:t>Takım ömrü daha </a:t>
            </a:r>
            <a:r>
              <a:rPr lang="tr-TR" sz="2400" i="1" dirty="0" smtClean="0">
                <a:latin typeface="Lato" panose="020F0502020204030203" pitchFamily="34" charset="0"/>
                <a:ea typeface="Lato" panose="020F0502020204030203" pitchFamily="34" charset="0"/>
                <a:cs typeface="Lato" panose="020F0502020204030203" pitchFamily="34" charset="0"/>
              </a:rPr>
              <a:t>kısadır</a:t>
            </a:r>
            <a:endParaRPr lang="en-US" dirty="0"/>
          </a:p>
        </p:txBody>
      </p:sp>
    </p:spTree>
    <p:extLst>
      <p:ext uri="{BB962C8B-B14F-4D97-AF65-F5344CB8AC3E}">
        <p14:creationId xmlns:p14="http://schemas.microsoft.com/office/powerpoint/2010/main" val="3177828588"/>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919536" y="18910"/>
            <a:ext cx="7992888" cy="523220"/>
          </a:xfrm>
          <a:prstGeom prst="rect">
            <a:avLst/>
          </a:prstGeom>
        </p:spPr>
        <p:txBody>
          <a:bodyPr wrap="square">
            <a:spAutoFit/>
          </a:bodyPr>
          <a:lstStyle/>
          <a:p>
            <a:pPr algn="ctr" defTabSz="767796"/>
            <a:r>
              <a:rPr lang="tr-TR" sz="2800" dirty="0">
                <a:solidFill>
                  <a:prstClr val="white"/>
                </a:solidFill>
                <a:latin typeface="Lato"/>
              </a:rPr>
              <a:t>ALIN FREZELEMEDE TALAŞ OLUŞUMU</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031" y="1689605"/>
            <a:ext cx="3816423" cy="454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3899756" y="1196752"/>
            <a:ext cx="3528392" cy="400110"/>
          </a:xfrm>
          <a:prstGeom prst="rect">
            <a:avLst/>
          </a:prstGeom>
          <a:noFill/>
        </p:spPr>
        <p:txBody>
          <a:bodyPr wrap="square" rtlCol="0">
            <a:spAutoFit/>
          </a:bodyPr>
          <a:lstStyle/>
          <a:p>
            <a:r>
              <a:rPr lang="tr-TR" sz="2000" i="1" dirty="0" smtClean="0">
                <a:latin typeface="Lato" panose="020F0502020204030203" pitchFamily="34" charset="0"/>
                <a:ea typeface="Lato" panose="020F0502020204030203" pitchFamily="34" charset="0"/>
                <a:cs typeface="Lato" panose="020F0502020204030203" pitchFamily="34" charset="0"/>
              </a:rPr>
              <a:t>NÖTR EKSENDE FREZELEME</a:t>
            </a:r>
            <a:endParaRPr lang="en-US" sz="2000" i="1" dirty="0">
              <a:latin typeface="Lato" panose="020F0502020204030203" pitchFamily="34" charset="0"/>
              <a:ea typeface="Lato" panose="020F0502020204030203" pitchFamily="34" charset="0"/>
              <a:cs typeface="Lato" panose="020F0502020204030203" pitchFamily="34" charset="0"/>
            </a:endParaRPr>
          </a:p>
        </p:txBody>
      </p:sp>
      <p:sp>
        <p:nvSpPr>
          <p:cNvPr id="3" name="Metin kutusu 2"/>
          <p:cNvSpPr txBox="1"/>
          <p:nvPr/>
        </p:nvSpPr>
        <p:spPr>
          <a:xfrm>
            <a:off x="263353" y="3962206"/>
            <a:ext cx="3521678" cy="461665"/>
          </a:xfrm>
          <a:prstGeom prst="rect">
            <a:avLst/>
          </a:prstGeom>
          <a:noFill/>
        </p:spPr>
        <p:txBody>
          <a:bodyPr wrap="square" rtlCol="0">
            <a:spAutoFit/>
          </a:bodyPr>
          <a:lstStyle/>
          <a:p>
            <a:r>
              <a:rPr lang="tr-TR" sz="2400" i="1" dirty="0" smtClean="0"/>
              <a:t>Zıt yönlü frezeleme bölgesi</a:t>
            </a:r>
            <a:endParaRPr lang="en-US" sz="2400" i="1" dirty="0"/>
          </a:p>
        </p:txBody>
      </p:sp>
      <p:sp>
        <p:nvSpPr>
          <p:cNvPr id="6" name="Metin kutusu 5"/>
          <p:cNvSpPr txBox="1"/>
          <p:nvPr/>
        </p:nvSpPr>
        <p:spPr>
          <a:xfrm>
            <a:off x="7680176" y="3962205"/>
            <a:ext cx="3744416" cy="461665"/>
          </a:xfrm>
          <a:prstGeom prst="rect">
            <a:avLst/>
          </a:prstGeom>
          <a:noFill/>
        </p:spPr>
        <p:txBody>
          <a:bodyPr wrap="square" rtlCol="0">
            <a:spAutoFit/>
          </a:bodyPr>
          <a:lstStyle/>
          <a:p>
            <a:r>
              <a:rPr lang="tr-TR" sz="2400" i="1" dirty="0" smtClean="0"/>
              <a:t>Aynı yönlü frezeleme bölgesi</a:t>
            </a:r>
            <a:endParaRPr lang="en-US" sz="2400" i="1" dirty="0"/>
          </a:p>
        </p:txBody>
      </p:sp>
    </p:spTree>
    <p:extLst>
      <p:ext uri="{BB962C8B-B14F-4D97-AF65-F5344CB8AC3E}">
        <p14:creationId xmlns:p14="http://schemas.microsoft.com/office/powerpoint/2010/main" val="1282461387"/>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919536" y="30633"/>
            <a:ext cx="8064896" cy="523220"/>
          </a:xfrm>
          <a:prstGeom prst="rect">
            <a:avLst/>
          </a:prstGeom>
        </p:spPr>
        <p:txBody>
          <a:bodyPr wrap="square">
            <a:spAutoFit/>
          </a:bodyPr>
          <a:lstStyle/>
          <a:p>
            <a:pPr algn="ctr" defTabSz="767796"/>
            <a:r>
              <a:rPr lang="tr-TR" sz="2800" dirty="0" smtClean="0">
                <a:solidFill>
                  <a:prstClr val="white"/>
                </a:solidFill>
                <a:latin typeface="Lato"/>
              </a:rPr>
              <a:t>FREZELEMEDE </a:t>
            </a:r>
            <a:r>
              <a:rPr lang="tr-TR" sz="2800" dirty="0">
                <a:solidFill>
                  <a:prstClr val="white"/>
                </a:solidFill>
                <a:latin typeface="Lato"/>
              </a:rPr>
              <a:t>TALAŞ OLUŞUMU</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1560424"/>
            <a:ext cx="5328592" cy="3567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984" y="1707562"/>
            <a:ext cx="5145531" cy="3410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401434"/>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FREZELEMEDE TALAŞ OLUŞUMU</a:t>
            </a:r>
          </a:p>
        </p:txBody>
      </p:sp>
      <p:sp>
        <p:nvSpPr>
          <p:cNvPr id="6" name="Dikdörtgen 5"/>
          <p:cNvSpPr/>
          <p:nvPr/>
        </p:nvSpPr>
        <p:spPr>
          <a:xfrm>
            <a:off x="191344" y="980728"/>
            <a:ext cx="7704856" cy="646331"/>
          </a:xfrm>
          <a:prstGeom prst="rect">
            <a:avLst/>
          </a:prstGeom>
        </p:spPr>
        <p:txBody>
          <a:bodyPr wrap="square">
            <a:spAutoFit/>
          </a:bodyPr>
          <a:lstStyle/>
          <a:p>
            <a:r>
              <a:rPr lang="tr-TR" sz="3600" i="1" dirty="0"/>
              <a:t>Kanal takımı ile zıt yönlü işleme</a:t>
            </a:r>
            <a:endParaRPr lang="en-US" sz="2000"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6343" y="1772816"/>
            <a:ext cx="5444059" cy="464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31345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FREZEDE İŞLEME </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2" name="Dikdörtgen 1"/>
          <p:cNvSpPr/>
          <p:nvPr/>
        </p:nvSpPr>
        <p:spPr>
          <a:xfrm>
            <a:off x="288686" y="1015592"/>
            <a:ext cx="5891356" cy="584775"/>
          </a:xfrm>
          <a:prstGeom prst="rect">
            <a:avLst/>
          </a:prstGeom>
        </p:spPr>
        <p:txBody>
          <a:bodyPr wrap="none">
            <a:spAutoFit/>
          </a:bodyPr>
          <a:lstStyle/>
          <a:p>
            <a:r>
              <a:rPr lang="tr-TR" sz="3200" i="1" dirty="0" smtClean="0">
                <a:latin typeface="Lato" panose="020F0502020204030203" pitchFamily="34" charset="0"/>
                <a:ea typeface="Lato" panose="020F0502020204030203" pitchFamily="34" charset="0"/>
                <a:cs typeface="Lato" panose="020F0502020204030203" pitchFamily="34" charset="0"/>
              </a:rPr>
              <a:t>Freze tezgahının temel elemanları</a:t>
            </a:r>
            <a:endParaRPr lang="tr-TR" sz="3200" i="1" dirty="0">
              <a:latin typeface="Lato" panose="020F0502020204030203" pitchFamily="34" charset="0"/>
              <a:ea typeface="Lato" panose="020F0502020204030203" pitchFamily="34" charset="0"/>
              <a:cs typeface="Lato" panose="020F0502020204030203"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6" y="2069749"/>
            <a:ext cx="3604011" cy="254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174" y="2069749"/>
            <a:ext cx="4419600" cy="253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p:cNvSpPr txBox="1"/>
          <p:nvPr/>
        </p:nvSpPr>
        <p:spPr>
          <a:xfrm>
            <a:off x="1639549" y="5122129"/>
            <a:ext cx="2723823" cy="523220"/>
          </a:xfrm>
          <a:prstGeom prst="rect">
            <a:avLst/>
          </a:prstGeom>
          <a:noFill/>
        </p:spPr>
        <p:txBody>
          <a:bodyPr wrap="none" rtlCol="0">
            <a:spAutoFit/>
          </a:bodyPr>
          <a:lstStyle/>
          <a:p>
            <a:r>
              <a:rPr lang="tr-TR" sz="2800" i="1" dirty="0">
                <a:latin typeface="Lato" panose="020F0502020204030203" pitchFamily="34" charset="0"/>
                <a:ea typeface="Lato" panose="020F0502020204030203" pitchFamily="34" charset="0"/>
                <a:cs typeface="Lato" panose="020F0502020204030203" pitchFamily="34" charset="0"/>
              </a:rPr>
              <a:t>Üniversal başlık</a:t>
            </a:r>
            <a:endParaRPr lang="en-US" sz="2800" i="1" dirty="0">
              <a:latin typeface="Lato" panose="020F0502020204030203" pitchFamily="34" charset="0"/>
              <a:ea typeface="Lato" panose="020F0502020204030203" pitchFamily="34" charset="0"/>
              <a:cs typeface="Lato" panose="020F0502020204030203" pitchFamily="34" charset="0"/>
            </a:endParaRPr>
          </a:p>
        </p:txBody>
      </p:sp>
      <p:sp>
        <p:nvSpPr>
          <p:cNvPr id="8" name="Metin kutusu 7"/>
          <p:cNvSpPr txBox="1"/>
          <p:nvPr/>
        </p:nvSpPr>
        <p:spPr>
          <a:xfrm>
            <a:off x="7320136" y="5013176"/>
            <a:ext cx="2045753" cy="523220"/>
          </a:xfrm>
          <a:prstGeom prst="rect">
            <a:avLst/>
          </a:prstGeom>
          <a:noFill/>
        </p:spPr>
        <p:txBody>
          <a:bodyPr wrap="none" rtlCol="0">
            <a:spAutoFit/>
          </a:bodyPr>
          <a:lstStyle/>
          <a:p>
            <a:r>
              <a:rPr lang="tr-TR" sz="2800" i="1" dirty="0">
                <a:latin typeface="Lato" panose="020F0502020204030203" pitchFamily="34" charset="0"/>
                <a:ea typeface="Lato" panose="020F0502020204030203" pitchFamily="34" charset="0"/>
                <a:cs typeface="Lato" panose="020F0502020204030203" pitchFamily="34" charset="0"/>
              </a:rPr>
              <a:t>Döner tabla</a:t>
            </a:r>
            <a:endParaRPr lang="en-US" sz="28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18869534"/>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FREZELEMEDE TALAŞ OLUŞUMU</a:t>
            </a:r>
          </a:p>
        </p:txBody>
      </p:sp>
      <p:sp>
        <p:nvSpPr>
          <p:cNvPr id="3" name="Dikdörtgen 2"/>
          <p:cNvSpPr/>
          <p:nvPr/>
        </p:nvSpPr>
        <p:spPr>
          <a:xfrm>
            <a:off x="335360" y="1124744"/>
            <a:ext cx="11089232" cy="3970318"/>
          </a:xfrm>
          <a:prstGeom prst="rect">
            <a:avLst/>
          </a:prstGeom>
        </p:spPr>
        <p:txBody>
          <a:bodyPr wrap="square">
            <a:spAutoFit/>
          </a:bodyPr>
          <a:lstStyle/>
          <a:p>
            <a:pPr algn="just"/>
            <a:r>
              <a:rPr lang="tr-TR" sz="2800" b="1" i="1" dirty="0"/>
              <a:t>Aynı yönlü frezeleme</a:t>
            </a:r>
            <a:r>
              <a:rPr lang="tr-TR" sz="2800" dirty="0"/>
              <a:t>: </a:t>
            </a:r>
            <a:r>
              <a:rPr lang="tr-TR" sz="2800" i="1" dirty="0"/>
              <a:t>Takımın dönme yönü iş parçası ilerleme yönü ile aynıdır. Maksimum talaş kalınlığı takımın iş parçasına temas ettiği noktadadır. Takım iş parçasını kendine doğru çekmeye çalışır. Bu durum tabla mili boşluklu olan tezgahlarda bir dezavantajdır. </a:t>
            </a:r>
          </a:p>
          <a:p>
            <a:pPr algn="just"/>
            <a:endParaRPr lang="tr-TR" sz="2800" i="1" dirty="0"/>
          </a:p>
          <a:p>
            <a:pPr marL="457200" indent="-457200" algn="just">
              <a:buFont typeface="Wingdings" panose="05000000000000000000" pitchFamily="2" charset="2"/>
              <a:buChar char="§"/>
            </a:pPr>
            <a:r>
              <a:rPr lang="tr-TR" sz="2800" i="1" dirty="0"/>
              <a:t>İnce iş parçalarını işlemek için uygundur</a:t>
            </a:r>
          </a:p>
          <a:p>
            <a:pPr marL="457200" indent="-457200" algn="just">
              <a:buFont typeface="Wingdings" panose="05000000000000000000" pitchFamily="2" charset="2"/>
              <a:buChar char="§"/>
            </a:pPr>
            <a:r>
              <a:rPr lang="tr-TR" sz="2800" i="1" dirty="0"/>
              <a:t>Daha pürüzsüz yüzey elde edilir</a:t>
            </a:r>
          </a:p>
          <a:p>
            <a:pPr marL="457200" indent="-457200" algn="just">
              <a:buFont typeface="Wingdings" panose="05000000000000000000" pitchFamily="2" charset="2"/>
              <a:buChar char="§"/>
            </a:pPr>
            <a:r>
              <a:rPr lang="tr-TR" sz="2800" i="1" dirty="0"/>
              <a:t>Etkili soğutma mümkündür</a:t>
            </a:r>
          </a:p>
          <a:p>
            <a:pPr marL="457200" indent="-457200" algn="just">
              <a:buFont typeface="Wingdings" panose="05000000000000000000" pitchFamily="2" charset="2"/>
              <a:buChar char="§"/>
            </a:pPr>
            <a:r>
              <a:rPr lang="tr-TR" sz="2800" i="1" dirty="0"/>
              <a:t>Takım ömrü daha </a:t>
            </a:r>
            <a:r>
              <a:rPr lang="tr-TR" sz="2800" i="1" dirty="0" smtClean="0"/>
              <a:t>uzundur</a:t>
            </a:r>
            <a:endParaRPr lang="en-US" sz="1600" dirty="0"/>
          </a:p>
        </p:txBody>
      </p:sp>
    </p:spTree>
    <p:extLst>
      <p:ext uri="{BB962C8B-B14F-4D97-AF65-F5344CB8AC3E}">
        <p14:creationId xmlns:p14="http://schemas.microsoft.com/office/powerpoint/2010/main" val="1529732158"/>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8" y="1556793"/>
            <a:ext cx="5526282" cy="464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FREZELEMEDE TALAŞ OLUŞUMU</a:t>
            </a:r>
          </a:p>
        </p:txBody>
      </p:sp>
      <p:sp>
        <p:nvSpPr>
          <p:cNvPr id="6" name="Dikdörtgen 5"/>
          <p:cNvSpPr/>
          <p:nvPr/>
        </p:nvSpPr>
        <p:spPr>
          <a:xfrm>
            <a:off x="263352" y="937576"/>
            <a:ext cx="7704856" cy="646331"/>
          </a:xfrm>
          <a:prstGeom prst="rect">
            <a:avLst/>
          </a:prstGeom>
        </p:spPr>
        <p:txBody>
          <a:bodyPr wrap="square">
            <a:spAutoFit/>
          </a:bodyPr>
          <a:lstStyle/>
          <a:p>
            <a:r>
              <a:rPr lang="tr-TR" sz="3600" i="1" dirty="0"/>
              <a:t>Kanal takımı ile aynı yönlü işleme</a:t>
            </a:r>
            <a:endParaRPr lang="en-US" sz="2000" dirty="0">
              <a:solidFill>
                <a:prstClr val="black"/>
              </a:solidFill>
            </a:endParaRPr>
          </a:p>
        </p:txBody>
      </p:sp>
    </p:spTree>
    <p:extLst>
      <p:ext uri="{BB962C8B-B14F-4D97-AF65-F5344CB8AC3E}">
        <p14:creationId xmlns:p14="http://schemas.microsoft.com/office/powerpoint/2010/main" val="569962023"/>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FREZELEMEDE TALAŞ OLUŞUMU</a:t>
            </a:r>
          </a:p>
        </p:txBody>
      </p:sp>
      <p:sp>
        <p:nvSpPr>
          <p:cNvPr id="6" name="Dikdörtgen 5"/>
          <p:cNvSpPr/>
          <p:nvPr/>
        </p:nvSpPr>
        <p:spPr>
          <a:xfrm>
            <a:off x="191344" y="936832"/>
            <a:ext cx="8856984" cy="646331"/>
          </a:xfrm>
          <a:prstGeom prst="rect">
            <a:avLst/>
          </a:prstGeom>
        </p:spPr>
        <p:txBody>
          <a:bodyPr wrap="square">
            <a:spAutoFit/>
          </a:bodyPr>
          <a:lstStyle/>
          <a:p>
            <a:r>
              <a:rPr lang="tr-TR" sz="3600" i="1" dirty="0">
                <a:latin typeface="Lato" panose="020F0502020204030203" pitchFamily="34" charset="0"/>
                <a:ea typeface="Lato" panose="020F0502020204030203" pitchFamily="34" charset="0"/>
                <a:cs typeface="Lato" panose="020F0502020204030203" pitchFamily="34" charset="0"/>
              </a:rPr>
              <a:t>Silindirik freze ile zıt ve aynı yönlü işleme</a:t>
            </a:r>
            <a:endParaRPr lang="en-US" sz="2000"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445" y="2204864"/>
            <a:ext cx="8806578"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185759"/>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FREZELEMEDE TALAŞ OLUŞUMU</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553" y="1628800"/>
            <a:ext cx="7545916" cy="406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191344" y="908720"/>
            <a:ext cx="7241085" cy="646331"/>
          </a:xfrm>
          <a:prstGeom prst="rect">
            <a:avLst/>
          </a:prstGeom>
        </p:spPr>
        <p:txBody>
          <a:bodyPr wrap="none">
            <a:spAutoFit/>
          </a:bodyPr>
          <a:lstStyle/>
          <a:p>
            <a:r>
              <a:rPr lang="tr-TR" sz="3600" i="1" dirty="0">
                <a:latin typeface="Lato" panose="020F0502020204030203" pitchFamily="34" charset="0"/>
                <a:ea typeface="Lato" panose="020F0502020204030203" pitchFamily="34" charset="0"/>
                <a:cs typeface="Lato" panose="020F0502020204030203" pitchFamily="34" charset="0"/>
              </a:rPr>
              <a:t>Alın freze ile zıt ve  aynı yönlü işleme </a:t>
            </a:r>
          </a:p>
        </p:txBody>
      </p:sp>
      <p:sp>
        <p:nvSpPr>
          <p:cNvPr id="3" name="Dikdörtgen 2"/>
          <p:cNvSpPr/>
          <p:nvPr/>
        </p:nvSpPr>
        <p:spPr>
          <a:xfrm>
            <a:off x="1283369" y="5801516"/>
            <a:ext cx="3198311" cy="369332"/>
          </a:xfrm>
          <a:prstGeom prst="rect">
            <a:avLst/>
          </a:prstGeom>
        </p:spPr>
        <p:txBody>
          <a:bodyPr wrap="none">
            <a:spAutoFit/>
          </a:bodyPr>
          <a:lstStyle/>
          <a:p>
            <a:r>
              <a:rPr lang="tr-TR" i="1" dirty="0">
                <a:latin typeface="Lato" panose="020F0502020204030203" pitchFamily="34" charset="0"/>
                <a:ea typeface="Lato" panose="020F0502020204030203" pitchFamily="34" charset="0"/>
                <a:cs typeface="Lato" panose="020F0502020204030203" pitchFamily="34" charset="0"/>
              </a:rPr>
              <a:t>Alın freze ile </a:t>
            </a:r>
            <a:r>
              <a:rPr lang="tr-TR" i="1" dirty="0" smtClean="0">
                <a:latin typeface="Lato" panose="020F0502020204030203" pitchFamily="34" charset="0"/>
                <a:ea typeface="Lato" panose="020F0502020204030203" pitchFamily="34" charset="0"/>
                <a:cs typeface="Lato" panose="020F0502020204030203" pitchFamily="34" charset="0"/>
              </a:rPr>
              <a:t>zıt </a:t>
            </a:r>
            <a:r>
              <a:rPr lang="tr-TR" i="1" dirty="0">
                <a:latin typeface="Lato" panose="020F0502020204030203" pitchFamily="34" charset="0"/>
                <a:ea typeface="Lato" panose="020F0502020204030203" pitchFamily="34" charset="0"/>
                <a:cs typeface="Lato" panose="020F0502020204030203" pitchFamily="34" charset="0"/>
              </a:rPr>
              <a:t>yönlü </a:t>
            </a:r>
            <a:r>
              <a:rPr lang="tr-TR" i="1" dirty="0" smtClean="0">
                <a:latin typeface="Lato" panose="020F0502020204030203" pitchFamily="34" charset="0"/>
                <a:ea typeface="Lato" panose="020F0502020204030203" pitchFamily="34" charset="0"/>
                <a:cs typeface="Lato" panose="020F0502020204030203" pitchFamily="34" charset="0"/>
              </a:rPr>
              <a:t>frezeleme</a:t>
            </a:r>
            <a:endParaRPr lang="tr-TR" i="1" dirty="0">
              <a:latin typeface="Lato" panose="020F0502020204030203" pitchFamily="34" charset="0"/>
              <a:ea typeface="Lato" panose="020F0502020204030203" pitchFamily="34" charset="0"/>
              <a:cs typeface="Lato" panose="020F0502020204030203" pitchFamily="34" charset="0"/>
            </a:endParaRPr>
          </a:p>
        </p:txBody>
      </p:sp>
      <p:sp>
        <p:nvSpPr>
          <p:cNvPr id="6" name="Dikdörtgen 5"/>
          <p:cNvSpPr/>
          <p:nvPr/>
        </p:nvSpPr>
        <p:spPr>
          <a:xfrm>
            <a:off x="6240016" y="5768502"/>
            <a:ext cx="3369833" cy="369332"/>
          </a:xfrm>
          <a:prstGeom prst="rect">
            <a:avLst/>
          </a:prstGeom>
        </p:spPr>
        <p:txBody>
          <a:bodyPr wrap="none">
            <a:spAutoFit/>
          </a:bodyPr>
          <a:lstStyle/>
          <a:p>
            <a:r>
              <a:rPr lang="tr-TR" i="1" dirty="0">
                <a:latin typeface="Lato" panose="020F0502020204030203" pitchFamily="34" charset="0"/>
                <a:ea typeface="Lato" panose="020F0502020204030203" pitchFamily="34" charset="0"/>
                <a:cs typeface="Lato" panose="020F0502020204030203" pitchFamily="34" charset="0"/>
              </a:rPr>
              <a:t>Alın freze </a:t>
            </a:r>
            <a:r>
              <a:rPr lang="tr-TR" i="1" dirty="0" smtClean="0">
                <a:latin typeface="Lato" panose="020F0502020204030203" pitchFamily="34" charset="0"/>
                <a:ea typeface="Lato" panose="020F0502020204030203" pitchFamily="34" charset="0"/>
                <a:cs typeface="Lato" panose="020F0502020204030203" pitchFamily="34" charset="0"/>
              </a:rPr>
              <a:t>ile </a:t>
            </a:r>
            <a:r>
              <a:rPr lang="tr-TR" i="1" dirty="0">
                <a:latin typeface="Lato" panose="020F0502020204030203" pitchFamily="34" charset="0"/>
                <a:ea typeface="Lato" panose="020F0502020204030203" pitchFamily="34" charset="0"/>
                <a:cs typeface="Lato" panose="020F0502020204030203" pitchFamily="34" charset="0"/>
              </a:rPr>
              <a:t>aynı yönlü </a:t>
            </a:r>
            <a:r>
              <a:rPr lang="tr-TR" i="1" dirty="0" smtClean="0">
                <a:latin typeface="Lato" panose="020F0502020204030203" pitchFamily="34" charset="0"/>
                <a:ea typeface="Lato" panose="020F0502020204030203" pitchFamily="34" charset="0"/>
                <a:cs typeface="Lato" panose="020F0502020204030203" pitchFamily="34" charset="0"/>
              </a:rPr>
              <a:t>frezeleme</a:t>
            </a:r>
            <a:endParaRPr lang="tr-TR"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83693372"/>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FREZELEMEDE TALAŞ OLUŞUMU</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60" y="2060848"/>
            <a:ext cx="10293047"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191344" y="926486"/>
            <a:ext cx="7992888" cy="646331"/>
          </a:xfrm>
          <a:prstGeom prst="rect">
            <a:avLst/>
          </a:prstGeom>
        </p:spPr>
        <p:txBody>
          <a:bodyPr wrap="square">
            <a:spAutoFit/>
          </a:bodyPr>
          <a:lstStyle/>
          <a:p>
            <a:pPr lvl="0"/>
            <a:r>
              <a:rPr lang="tr-TR" sz="3600" i="1" dirty="0">
                <a:solidFill>
                  <a:prstClr val="black"/>
                </a:solidFill>
                <a:latin typeface="Lato" panose="020F0502020204030203" pitchFamily="34" charset="0"/>
                <a:ea typeface="Lato" panose="020F0502020204030203" pitchFamily="34" charset="0"/>
                <a:cs typeface="Lato" panose="020F0502020204030203" pitchFamily="34" charset="0"/>
              </a:rPr>
              <a:t>Parmak freze ile zıt ve  aynı yönlü </a:t>
            </a:r>
            <a:r>
              <a:rPr lang="tr-TR" sz="3600" i="1" dirty="0" smtClean="0">
                <a:solidFill>
                  <a:prstClr val="black"/>
                </a:solidFill>
                <a:latin typeface="Lato" panose="020F0502020204030203" pitchFamily="34" charset="0"/>
                <a:ea typeface="Lato" panose="020F0502020204030203" pitchFamily="34" charset="0"/>
                <a:cs typeface="Lato" panose="020F0502020204030203" pitchFamily="34" charset="0"/>
              </a:rPr>
              <a:t>işleme</a:t>
            </a:r>
            <a:endParaRPr lang="tr-TR" sz="3600" i="1"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51357142"/>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1703512" y="218202"/>
            <a:ext cx="8424936" cy="523220"/>
          </a:xfrm>
          <a:prstGeom prst="rect">
            <a:avLst/>
          </a:prstGeom>
        </p:spPr>
        <p:txBody>
          <a:bodyPr wrap="square">
            <a:spAutoFit/>
          </a:bodyPr>
          <a:lstStyle/>
          <a:p>
            <a:pPr algn="ctr" defTabSz="767796"/>
            <a:r>
              <a:rPr lang="tr-TR" sz="2800" dirty="0">
                <a:solidFill>
                  <a:prstClr val="white"/>
                </a:solidFill>
                <a:latin typeface="Lato"/>
              </a:rPr>
              <a:t>FREZELEMEDE </a:t>
            </a:r>
            <a:r>
              <a:rPr lang="en-US" sz="2800" dirty="0">
                <a:solidFill>
                  <a:prstClr val="white"/>
                </a:solidFill>
                <a:latin typeface="Lato"/>
              </a:rPr>
              <a:t>SOĞUTMA SIVISININ ÖNEMİ </a:t>
            </a:r>
            <a:endParaRPr lang="tr-TR" sz="2800" dirty="0">
              <a:solidFill>
                <a:prstClr val="white"/>
              </a:solidFill>
              <a:latin typeface="Lato"/>
            </a:endParaRPr>
          </a:p>
        </p:txBody>
      </p:sp>
      <p:sp>
        <p:nvSpPr>
          <p:cNvPr id="2" name="Dikdörtgen 1"/>
          <p:cNvSpPr/>
          <p:nvPr/>
        </p:nvSpPr>
        <p:spPr>
          <a:xfrm>
            <a:off x="479376" y="1052736"/>
            <a:ext cx="10945216" cy="5262979"/>
          </a:xfrm>
          <a:prstGeom prst="rect">
            <a:avLst/>
          </a:prstGeom>
        </p:spPr>
        <p:txBody>
          <a:bodyPr wrap="square">
            <a:spAutoFit/>
          </a:bodyPr>
          <a:lstStyle/>
          <a:p>
            <a:pPr algn="just"/>
            <a:r>
              <a:rPr lang="tr-TR" sz="2800" i="1" dirty="0">
                <a:latin typeface="Lato" panose="020F0502020204030203" pitchFamily="34" charset="0"/>
                <a:ea typeface="Lato" panose="020F0502020204030203" pitchFamily="34" charset="0"/>
                <a:cs typeface="Lato" panose="020F0502020204030203" pitchFamily="34" charset="0"/>
              </a:rPr>
              <a:t>Freze tezgahında soğutma sıvısının kullanılmasının önemli birkaç nedeni vardır. </a:t>
            </a:r>
          </a:p>
          <a:p>
            <a:pPr algn="just"/>
            <a:r>
              <a:rPr lang="tr-TR" sz="2800" i="1" dirty="0">
                <a:latin typeface="Lato" panose="020F0502020204030203" pitchFamily="34" charset="0"/>
                <a:ea typeface="Lato" panose="020F0502020204030203" pitchFamily="34" charset="0"/>
                <a:cs typeface="Lato" panose="020F0502020204030203" pitchFamily="34" charset="0"/>
              </a:rPr>
              <a:t>Bunlar;</a:t>
            </a:r>
          </a:p>
          <a:p>
            <a:pPr marL="457200" indent="-457200" algn="just">
              <a:buFont typeface="Wingdings" panose="05000000000000000000" pitchFamily="2" charset="2"/>
              <a:buChar char="§"/>
            </a:pPr>
            <a:r>
              <a:rPr lang="tr-TR" sz="2800" i="1" dirty="0">
                <a:latin typeface="Lato" panose="020F0502020204030203" pitchFamily="34" charset="0"/>
                <a:ea typeface="Lato" panose="020F0502020204030203" pitchFamily="34" charset="0"/>
                <a:cs typeface="Lato" panose="020F0502020204030203" pitchFamily="34" charset="0"/>
              </a:rPr>
              <a:t>Kesici takımın ömrünü arttırmak </a:t>
            </a:r>
          </a:p>
          <a:p>
            <a:pPr marL="457200" indent="-457200" algn="just">
              <a:buFont typeface="Wingdings" panose="05000000000000000000" pitchFamily="2" charset="2"/>
              <a:buChar char="§"/>
            </a:pPr>
            <a:r>
              <a:rPr lang="tr-TR" sz="2800" i="1" dirty="0">
                <a:latin typeface="Lato" panose="020F0502020204030203" pitchFamily="34" charset="0"/>
                <a:ea typeface="Lato" panose="020F0502020204030203" pitchFamily="34" charset="0"/>
                <a:cs typeface="Lato" panose="020F0502020204030203" pitchFamily="34" charset="0"/>
              </a:rPr>
              <a:t>İşlenen yüzeyin kalitesini arttırmak</a:t>
            </a:r>
          </a:p>
          <a:p>
            <a:pPr marL="457200" indent="-457200" algn="just">
              <a:buFont typeface="Wingdings" panose="05000000000000000000" pitchFamily="2" charset="2"/>
              <a:buChar char="§"/>
            </a:pPr>
            <a:r>
              <a:rPr lang="tr-TR" sz="2800" i="1" dirty="0">
                <a:latin typeface="Lato" panose="020F0502020204030203" pitchFamily="34" charset="0"/>
                <a:ea typeface="Lato" panose="020F0502020204030203" pitchFamily="34" charset="0"/>
                <a:cs typeface="Lato" panose="020F0502020204030203" pitchFamily="34" charset="0"/>
              </a:rPr>
              <a:t>Kesmeyi kolaylaştırmak</a:t>
            </a:r>
          </a:p>
          <a:p>
            <a:pPr marL="457200" indent="-457200" algn="just">
              <a:buFont typeface="Wingdings" panose="05000000000000000000" pitchFamily="2" charset="2"/>
              <a:buChar char="§"/>
            </a:pPr>
            <a:r>
              <a:rPr lang="tr-TR" sz="2800" i="1" dirty="0">
                <a:latin typeface="Lato" panose="020F0502020204030203" pitchFamily="34" charset="0"/>
                <a:ea typeface="Lato" panose="020F0502020204030203" pitchFamily="34" charset="0"/>
                <a:cs typeface="Lato" panose="020F0502020204030203" pitchFamily="34" charset="0"/>
              </a:rPr>
              <a:t>Kesilen talaşları uzaklaştırmak</a:t>
            </a:r>
          </a:p>
          <a:p>
            <a:pPr algn="just"/>
            <a:r>
              <a:rPr lang="tr-TR" sz="2800" i="1" dirty="0">
                <a:latin typeface="Lato" panose="020F0502020204030203" pitchFamily="34" charset="0"/>
                <a:ea typeface="Lato" panose="020F0502020204030203" pitchFamily="34" charset="0"/>
                <a:cs typeface="Lato" panose="020F0502020204030203" pitchFamily="34" charset="0"/>
              </a:rPr>
              <a:t>Bir soğutma sıvısından beklenen bazı önemli özellikler vardır. </a:t>
            </a:r>
          </a:p>
          <a:p>
            <a:pPr algn="just"/>
            <a:r>
              <a:rPr lang="tr-TR" sz="2800" i="1" dirty="0">
                <a:latin typeface="Lato" panose="020F0502020204030203" pitchFamily="34" charset="0"/>
                <a:ea typeface="Lato" panose="020F0502020204030203" pitchFamily="34" charset="0"/>
                <a:cs typeface="Lato" panose="020F0502020204030203" pitchFamily="34" charset="0"/>
              </a:rPr>
              <a:t>Bunlar;</a:t>
            </a:r>
          </a:p>
          <a:p>
            <a:pPr marL="457200" indent="-457200" algn="just">
              <a:buFont typeface="Wingdings" panose="05000000000000000000" pitchFamily="2" charset="2"/>
              <a:buChar char="§"/>
            </a:pPr>
            <a:r>
              <a:rPr lang="tr-TR" sz="2800" i="1" dirty="0">
                <a:latin typeface="Lato" panose="020F0502020204030203" pitchFamily="34" charset="0"/>
                <a:ea typeface="Lato" panose="020F0502020204030203" pitchFamily="34" charset="0"/>
                <a:cs typeface="Lato" panose="020F0502020204030203" pitchFamily="34" charset="0"/>
              </a:rPr>
              <a:t>Soğutma özelliğine sahip olmalı</a:t>
            </a:r>
          </a:p>
          <a:p>
            <a:pPr marL="457200" indent="-457200" algn="just">
              <a:buFont typeface="Wingdings" panose="05000000000000000000" pitchFamily="2" charset="2"/>
              <a:buChar char="§"/>
            </a:pPr>
            <a:r>
              <a:rPr lang="tr-TR" sz="2800" i="1" dirty="0">
                <a:latin typeface="Lato" panose="020F0502020204030203" pitchFamily="34" charset="0"/>
                <a:ea typeface="Lato" panose="020F0502020204030203" pitchFamily="34" charset="0"/>
                <a:cs typeface="Lato" panose="020F0502020204030203" pitchFamily="34" charset="0"/>
              </a:rPr>
              <a:t>Yağlama etkisine sahip olmalı</a:t>
            </a:r>
          </a:p>
          <a:p>
            <a:pPr marL="457200" indent="-457200" algn="just">
              <a:buFont typeface="Wingdings" panose="05000000000000000000" pitchFamily="2" charset="2"/>
              <a:buChar char="§"/>
            </a:pPr>
            <a:r>
              <a:rPr lang="tr-TR" sz="2800" i="1" dirty="0">
                <a:latin typeface="Lato" panose="020F0502020204030203" pitchFamily="34" charset="0"/>
                <a:ea typeface="Lato" panose="020F0502020204030203" pitchFamily="34" charset="0"/>
                <a:cs typeface="Lato" panose="020F0502020204030203" pitchFamily="34" charset="0"/>
              </a:rPr>
              <a:t>Korozyona neden olmamalı</a:t>
            </a:r>
          </a:p>
        </p:txBody>
      </p:sp>
    </p:spTree>
    <p:extLst>
      <p:ext uri="{BB962C8B-B14F-4D97-AF65-F5344CB8AC3E}">
        <p14:creationId xmlns:p14="http://schemas.microsoft.com/office/powerpoint/2010/main" val="1191896382"/>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1901290" y="239910"/>
            <a:ext cx="8128847" cy="469388"/>
          </a:xfrm>
          <a:prstGeom prst="rect">
            <a:avLst/>
          </a:prstGeom>
          <a:noFill/>
        </p:spPr>
        <p:txBody>
          <a:bodyPr wrap="square" lIns="38153" tIns="19064" rIns="38153" bIns="19064" rtlCol="0">
            <a:spAutoFit/>
          </a:bodyPr>
          <a:lstStyle/>
          <a:p>
            <a:pPr algn="ctr" defTabSz="762709"/>
            <a:r>
              <a:rPr lang="tr-TR" sz="2800" dirty="0">
                <a:solidFill>
                  <a:prstClr val="white"/>
                </a:solidFill>
                <a:latin typeface="Lato" panose="020F0502020204030203" pitchFamily="34" charset="0"/>
                <a:ea typeface="Lato" panose="020F0502020204030203" pitchFamily="34" charset="0"/>
                <a:cs typeface="Lato" panose="020F0502020204030203" pitchFamily="34" charset="0"/>
              </a:rPr>
              <a:t>FREZEDE İŞLEME ZAMANI</a:t>
            </a:r>
            <a:endParaRPr lang="pl-PL" sz="2800"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54" y="1340768"/>
            <a:ext cx="5190360" cy="411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798" y="4653136"/>
            <a:ext cx="3373827"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etin kutusu 6"/>
          <p:cNvSpPr txBox="1"/>
          <p:nvPr/>
        </p:nvSpPr>
        <p:spPr>
          <a:xfrm>
            <a:off x="6456040" y="1937308"/>
            <a:ext cx="4346372" cy="1820193"/>
          </a:xfrm>
          <a:prstGeom prst="rect">
            <a:avLst/>
          </a:prstGeom>
          <a:noFill/>
        </p:spPr>
        <p:txBody>
          <a:bodyPr wrap="square" lIns="217632" tIns="108815" rIns="217632" bIns="108815" rtlCol="0">
            <a:spAutoFit/>
          </a:bodyPr>
          <a:lstStyle/>
          <a:p>
            <a:pPr defTabSz="2176315"/>
            <a:r>
              <a:rPr lang="tr-TR" sz="2600" i="1" dirty="0" smtClean="0">
                <a:solidFill>
                  <a:prstClr val="black"/>
                </a:solidFill>
                <a:latin typeface="Lato" panose="020F0502020204030203" pitchFamily="34" charset="0"/>
                <a:ea typeface="Lato" panose="020F0502020204030203" pitchFamily="34" charset="0"/>
                <a:cs typeface="Lato" panose="020F0502020204030203" pitchFamily="34" charset="0"/>
              </a:rPr>
              <a:t>L </a:t>
            </a:r>
            <a:r>
              <a:rPr lang="tr-TR" sz="2600" i="1" dirty="0">
                <a:solidFill>
                  <a:prstClr val="black"/>
                </a:solidFill>
                <a:latin typeface="Lato" panose="020F0502020204030203" pitchFamily="34" charset="0"/>
                <a:ea typeface="Lato" panose="020F0502020204030203" pitchFamily="34" charset="0"/>
                <a:cs typeface="Lato" panose="020F0502020204030203" pitchFamily="34" charset="0"/>
              </a:rPr>
              <a:t>= İşlenecek uzunluk (mm)</a:t>
            </a:r>
          </a:p>
          <a:p>
            <a:pPr defTabSz="2176315"/>
            <a:r>
              <a:rPr lang="tr-TR" sz="2600" i="1" dirty="0">
                <a:solidFill>
                  <a:prstClr val="black"/>
                </a:solidFill>
                <a:latin typeface="Lato" panose="020F0502020204030203" pitchFamily="34" charset="0"/>
                <a:ea typeface="Lato" panose="020F0502020204030203" pitchFamily="34" charset="0"/>
                <a:cs typeface="Lato" panose="020F0502020204030203" pitchFamily="34" charset="0"/>
              </a:rPr>
              <a:t>f</a:t>
            </a:r>
            <a:r>
              <a:rPr lang="tr-TR" sz="2600" i="1" baseline="-25000" dirty="0">
                <a:solidFill>
                  <a:prstClr val="black"/>
                </a:solidFill>
                <a:latin typeface="Lato" panose="020F0502020204030203" pitchFamily="34" charset="0"/>
                <a:ea typeface="Lato" panose="020F0502020204030203" pitchFamily="34" charset="0"/>
                <a:cs typeface="Lato" panose="020F0502020204030203" pitchFamily="34" charset="0"/>
              </a:rPr>
              <a:t> </a:t>
            </a:r>
            <a:r>
              <a:rPr lang="tr-TR" sz="2600" i="1" dirty="0">
                <a:solidFill>
                  <a:prstClr val="black"/>
                </a:solidFill>
                <a:latin typeface="Lato" panose="020F0502020204030203" pitchFamily="34" charset="0"/>
                <a:ea typeface="Lato" panose="020F0502020204030203" pitchFamily="34" charset="0"/>
                <a:cs typeface="Lato" panose="020F0502020204030203" pitchFamily="34" charset="0"/>
              </a:rPr>
              <a:t>= İlerleme (</a:t>
            </a:r>
            <a:r>
              <a:rPr lang="tr-TR" sz="2600" i="1" dirty="0" smtClean="0">
                <a:solidFill>
                  <a:prstClr val="black"/>
                </a:solidFill>
                <a:latin typeface="Lato" panose="020F0502020204030203" pitchFamily="34" charset="0"/>
                <a:ea typeface="Lato" panose="020F0502020204030203" pitchFamily="34" charset="0"/>
                <a:cs typeface="Lato" panose="020F0502020204030203" pitchFamily="34" charset="0"/>
              </a:rPr>
              <a:t>mm/</a:t>
            </a:r>
            <a:r>
              <a:rPr lang="tr-TR" sz="2600" i="1" dirty="0" err="1" smtClean="0">
                <a:solidFill>
                  <a:prstClr val="black"/>
                </a:solidFill>
                <a:latin typeface="Lato" panose="020F0502020204030203" pitchFamily="34" charset="0"/>
                <a:ea typeface="Lato" panose="020F0502020204030203" pitchFamily="34" charset="0"/>
                <a:cs typeface="Lato" panose="020F0502020204030203" pitchFamily="34" charset="0"/>
              </a:rPr>
              <a:t>dk</a:t>
            </a:r>
            <a:r>
              <a:rPr lang="tr-TR" sz="2600" i="1" dirty="0" smtClean="0">
                <a:solidFill>
                  <a:prstClr val="black"/>
                </a:solidFill>
                <a:latin typeface="Lato" panose="020F0502020204030203" pitchFamily="34" charset="0"/>
                <a:ea typeface="Lato" panose="020F0502020204030203" pitchFamily="34" charset="0"/>
                <a:cs typeface="Lato" panose="020F0502020204030203" pitchFamily="34" charset="0"/>
              </a:rPr>
              <a:t>) </a:t>
            </a:r>
          </a:p>
          <a:p>
            <a:pPr defTabSz="2176315"/>
            <a:r>
              <a:rPr lang="tr-TR" sz="2600" i="1" dirty="0" smtClean="0">
                <a:solidFill>
                  <a:prstClr val="black"/>
                </a:solidFill>
                <a:latin typeface="Lato" panose="020F0502020204030203" pitchFamily="34" charset="0"/>
                <a:ea typeface="Lato" panose="020F0502020204030203" pitchFamily="34" charset="0"/>
                <a:cs typeface="Lato" panose="020F0502020204030203" pitchFamily="34" charset="0"/>
                <a:sym typeface="Symbol"/>
              </a:rPr>
              <a:t>İ </a:t>
            </a:r>
            <a:r>
              <a:rPr lang="tr-TR" sz="2600" i="1" dirty="0">
                <a:solidFill>
                  <a:prstClr val="black"/>
                </a:solidFill>
                <a:latin typeface="Lato" panose="020F0502020204030203" pitchFamily="34" charset="0"/>
                <a:ea typeface="Lato" panose="020F0502020204030203" pitchFamily="34" charset="0"/>
                <a:cs typeface="Lato" panose="020F0502020204030203" pitchFamily="34" charset="0"/>
                <a:sym typeface="Symbol"/>
              </a:rPr>
              <a:t>= Paso sayısı        </a:t>
            </a:r>
            <a:endParaRPr lang="tr-TR" sz="2600" i="1" dirty="0" smtClean="0">
              <a:solidFill>
                <a:prstClr val="black"/>
              </a:solidFill>
              <a:latin typeface="Lato" panose="020F0502020204030203" pitchFamily="34" charset="0"/>
              <a:ea typeface="Lato" panose="020F0502020204030203" pitchFamily="34" charset="0"/>
              <a:cs typeface="Lato" panose="020F0502020204030203" pitchFamily="34" charset="0"/>
              <a:sym typeface="Symbol"/>
            </a:endParaRPr>
          </a:p>
          <a:p>
            <a:pPr defTabSz="2176315"/>
            <a:r>
              <a:rPr lang="tr-TR" sz="2600" i="1" dirty="0" err="1" smtClean="0">
                <a:solidFill>
                  <a:prstClr val="black"/>
                </a:solidFill>
                <a:latin typeface="Lato" panose="020F0502020204030203" pitchFamily="34" charset="0"/>
                <a:ea typeface="Lato" panose="020F0502020204030203" pitchFamily="34" charset="0"/>
                <a:cs typeface="Lato" panose="020F0502020204030203" pitchFamily="34" charset="0"/>
              </a:rPr>
              <a:t>t</a:t>
            </a:r>
            <a:r>
              <a:rPr lang="tr-TR" sz="2600" i="1" baseline="-25000" dirty="0" err="1" smtClean="0">
                <a:solidFill>
                  <a:prstClr val="black"/>
                </a:solidFill>
                <a:latin typeface="Lato" panose="020F0502020204030203" pitchFamily="34" charset="0"/>
                <a:ea typeface="Lato" panose="020F0502020204030203" pitchFamily="34" charset="0"/>
                <a:cs typeface="Lato" panose="020F0502020204030203" pitchFamily="34" charset="0"/>
              </a:rPr>
              <a:t>h</a:t>
            </a:r>
            <a:r>
              <a:rPr lang="tr-TR" sz="2600" i="1" dirty="0">
                <a:solidFill>
                  <a:prstClr val="black"/>
                </a:solidFill>
                <a:latin typeface="Lato" panose="020F0502020204030203" pitchFamily="34" charset="0"/>
                <a:ea typeface="Lato" panose="020F0502020204030203" pitchFamily="34" charset="0"/>
                <a:cs typeface="Lato" panose="020F0502020204030203" pitchFamily="34" charset="0"/>
                <a:sym typeface="Symbol"/>
              </a:rPr>
              <a:t>= İşleme zamanı </a:t>
            </a:r>
            <a:endParaRPr lang="en-US" sz="2600" i="1"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97191806"/>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1901290" y="239910"/>
            <a:ext cx="8128847" cy="469388"/>
          </a:xfrm>
          <a:prstGeom prst="rect">
            <a:avLst/>
          </a:prstGeom>
          <a:noFill/>
        </p:spPr>
        <p:txBody>
          <a:bodyPr wrap="square" lIns="38153" tIns="19064" rIns="38153" bIns="19064" rtlCol="0">
            <a:spAutoFit/>
          </a:bodyPr>
          <a:lstStyle/>
          <a:p>
            <a:pPr algn="ctr" defTabSz="762709"/>
            <a:r>
              <a:rPr lang="tr-TR" sz="2800" dirty="0">
                <a:solidFill>
                  <a:prstClr val="white"/>
                </a:solidFill>
                <a:latin typeface="Lato" panose="020F0502020204030203" pitchFamily="34" charset="0"/>
                <a:ea typeface="Lato" panose="020F0502020204030203" pitchFamily="34" charset="0"/>
                <a:cs typeface="Lato" panose="020F0502020204030203" pitchFamily="34" charset="0"/>
              </a:rPr>
              <a:t>FREZEDE ÖZEL İMAL USULLERİ</a:t>
            </a:r>
            <a:endParaRPr lang="pl-PL" sz="2800"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sp>
        <p:nvSpPr>
          <p:cNvPr id="2" name="Metin kutusu 1"/>
          <p:cNvSpPr txBox="1"/>
          <p:nvPr/>
        </p:nvSpPr>
        <p:spPr>
          <a:xfrm>
            <a:off x="263352" y="980728"/>
            <a:ext cx="7920880" cy="584775"/>
          </a:xfrm>
          <a:prstGeom prst="rect">
            <a:avLst/>
          </a:prstGeom>
          <a:noFill/>
        </p:spPr>
        <p:txBody>
          <a:bodyPr wrap="square" rtlCol="0">
            <a:spAutoFit/>
          </a:bodyPr>
          <a:lstStyle/>
          <a:p>
            <a:r>
              <a:rPr lang="tr-TR" sz="3200" i="1" dirty="0">
                <a:latin typeface="Lato" panose="020F0502020204030203" pitchFamily="34" charset="0"/>
                <a:ea typeface="Lato" panose="020F0502020204030203" pitchFamily="34" charset="0"/>
                <a:cs typeface="Lato" panose="020F0502020204030203" pitchFamily="34" charset="0"/>
              </a:rPr>
              <a:t>Form freze takımı ile trapez vida </a:t>
            </a:r>
            <a:r>
              <a:rPr lang="tr-TR" sz="3200" i="1" dirty="0" smtClean="0">
                <a:latin typeface="Lato" panose="020F0502020204030203" pitchFamily="34" charset="0"/>
                <a:ea typeface="Lato" panose="020F0502020204030203" pitchFamily="34" charset="0"/>
                <a:cs typeface="Lato" panose="020F0502020204030203" pitchFamily="34" charset="0"/>
              </a:rPr>
              <a:t>açma</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5194" y="2060849"/>
            <a:ext cx="5761037" cy="428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731752"/>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1901290" y="239910"/>
            <a:ext cx="8128847" cy="469388"/>
          </a:xfrm>
          <a:prstGeom prst="rect">
            <a:avLst/>
          </a:prstGeom>
          <a:noFill/>
        </p:spPr>
        <p:txBody>
          <a:bodyPr wrap="square" lIns="38153" tIns="19064" rIns="38153" bIns="19064" rtlCol="0">
            <a:spAutoFit/>
          </a:bodyPr>
          <a:lstStyle/>
          <a:p>
            <a:pPr algn="ctr" defTabSz="762709"/>
            <a:r>
              <a:rPr lang="tr-TR" sz="2800" dirty="0">
                <a:solidFill>
                  <a:prstClr val="white"/>
                </a:solidFill>
                <a:latin typeface="Lato" panose="020F0502020204030203" pitchFamily="34" charset="0"/>
                <a:ea typeface="Lato" panose="020F0502020204030203" pitchFamily="34" charset="0"/>
                <a:cs typeface="Lato" panose="020F0502020204030203" pitchFamily="34" charset="0"/>
              </a:rPr>
              <a:t>FREZEDE ÖZEL İMAL USULLERİ</a:t>
            </a:r>
            <a:endParaRPr lang="pl-PL" sz="2800"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sp>
        <p:nvSpPr>
          <p:cNvPr id="2" name="Metin kutusu 1"/>
          <p:cNvSpPr txBox="1"/>
          <p:nvPr/>
        </p:nvSpPr>
        <p:spPr>
          <a:xfrm>
            <a:off x="263352" y="980728"/>
            <a:ext cx="5112568" cy="646331"/>
          </a:xfrm>
          <a:prstGeom prst="rect">
            <a:avLst/>
          </a:prstGeom>
          <a:noFill/>
        </p:spPr>
        <p:txBody>
          <a:bodyPr wrap="square" rtlCol="0">
            <a:spAutoFit/>
          </a:bodyPr>
          <a:lstStyle/>
          <a:p>
            <a:r>
              <a:rPr lang="tr-TR" sz="3600" i="1" dirty="0" err="1">
                <a:latin typeface="Lato" panose="020F0502020204030203" pitchFamily="34" charset="0"/>
                <a:ea typeface="Lato" panose="020F0502020204030203" pitchFamily="34" charset="0"/>
                <a:cs typeface="Lato" panose="020F0502020204030203" pitchFamily="34" charset="0"/>
              </a:rPr>
              <a:t>Fellow</a:t>
            </a:r>
            <a:r>
              <a:rPr lang="tr-TR" sz="3600" i="1" dirty="0">
                <a:latin typeface="Lato" panose="020F0502020204030203" pitchFamily="34" charset="0"/>
                <a:ea typeface="Lato" panose="020F0502020204030203" pitchFamily="34" charset="0"/>
                <a:cs typeface="Lato" panose="020F0502020204030203" pitchFamily="34" charset="0"/>
              </a:rPr>
              <a:t> usulü dişli kesme</a:t>
            </a:r>
            <a:endParaRPr lang="en-US" sz="3600" i="1" dirty="0">
              <a:latin typeface="Lato" panose="020F0502020204030203" pitchFamily="34" charset="0"/>
              <a:ea typeface="Lato" panose="020F0502020204030203" pitchFamily="34" charset="0"/>
              <a:cs typeface="Lato" panose="020F0502020204030203"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689" y="2276872"/>
            <a:ext cx="4862983" cy="402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18694"/>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1901290" y="239910"/>
            <a:ext cx="8128847" cy="469388"/>
          </a:xfrm>
          <a:prstGeom prst="rect">
            <a:avLst/>
          </a:prstGeom>
          <a:noFill/>
        </p:spPr>
        <p:txBody>
          <a:bodyPr wrap="square" lIns="38153" tIns="19064" rIns="38153" bIns="19064" rtlCol="0">
            <a:spAutoFit/>
          </a:bodyPr>
          <a:lstStyle/>
          <a:p>
            <a:pPr algn="ctr" defTabSz="762709"/>
            <a:r>
              <a:rPr lang="tr-TR" sz="2800" dirty="0">
                <a:solidFill>
                  <a:prstClr val="white"/>
                </a:solidFill>
                <a:latin typeface="Lato" panose="020F0502020204030203" pitchFamily="34" charset="0"/>
                <a:ea typeface="Lato" panose="020F0502020204030203" pitchFamily="34" charset="0"/>
                <a:cs typeface="Lato" panose="020F0502020204030203" pitchFamily="34" charset="0"/>
              </a:rPr>
              <a:t>FREZEDE ÖZEL İMAL USULLERİ</a:t>
            </a:r>
            <a:endParaRPr lang="pl-PL" sz="2800"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sp>
        <p:nvSpPr>
          <p:cNvPr id="2" name="Metin kutusu 1"/>
          <p:cNvSpPr txBox="1"/>
          <p:nvPr/>
        </p:nvSpPr>
        <p:spPr>
          <a:xfrm>
            <a:off x="196189" y="906783"/>
            <a:ext cx="5976664" cy="646331"/>
          </a:xfrm>
          <a:prstGeom prst="rect">
            <a:avLst/>
          </a:prstGeom>
          <a:noFill/>
        </p:spPr>
        <p:txBody>
          <a:bodyPr wrap="square" rtlCol="0">
            <a:spAutoFit/>
          </a:bodyPr>
          <a:lstStyle/>
          <a:p>
            <a:r>
              <a:rPr lang="tr-TR" sz="3600" i="1" dirty="0">
                <a:latin typeface="Lato" panose="020F0502020204030203" pitchFamily="34" charset="0"/>
                <a:ea typeface="Lato" panose="020F0502020204030203" pitchFamily="34" charset="0"/>
                <a:cs typeface="Lato" panose="020F0502020204030203" pitchFamily="34" charset="0"/>
              </a:rPr>
              <a:t>Azdırma takımı ile dişli kesme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5" y="2204865"/>
            <a:ext cx="6202377" cy="3796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49869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FREZEDE İŞLEME </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2" name="Dikdörtgen 1"/>
          <p:cNvSpPr/>
          <p:nvPr/>
        </p:nvSpPr>
        <p:spPr>
          <a:xfrm>
            <a:off x="263352" y="980728"/>
            <a:ext cx="7268336" cy="584775"/>
          </a:xfrm>
          <a:prstGeom prst="rect">
            <a:avLst/>
          </a:prstGeom>
        </p:spPr>
        <p:txBody>
          <a:bodyPr wrap="none">
            <a:spAutoFit/>
          </a:bodyPr>
          <a:lstStyle/>
          <a:p>
            <a:r>
              <a:rPr lang="tr-TR" sz="3200" i="1" dirty="0">
                <a:latin typeface="Lato" panose="020F0502020204030203" pitchFamily="34" charset="0"/>
                <a:ea typeface="Lato" panose="020F0502020204030203" pitchFamily="34" charset="0"/>
                <a:cs typeface="Lato" panose="020F0502020204030203" pitchFamily="34" charset="0"/>
              </a:rPr>
              <a:t>Başlık takılacak üniversal freze tezgahı</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288" y="1700808"/>
            <a:ext cx="3888432" cy="472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Düz Ok Bağlayıcısı 7"/>
          <p:cNvCxnSpPr/>
          <p:nvPr/>
        </p:nvCxnSpPr>
        <p:spPr>
          <a:xfrm flipH="1">
            <a:off x="7802720" y="2564904"/>
            <a:ext cx="1173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9120336" y="2303294"/>
            <a:ext cx="1800200" cy="461665"/>
          </a:xfrm>
          <a:prstGeom prst="rect">
            <a:avLst/>
          </a:prstGeom>
          <a:noFill/>
        </p:spPr>
        <p:txBody>
          <a:bodyPr wrap="square" rtlCol="0">
            <a:spAutoFit/>
          </a:bodyPr>
          <a:lstStyle/>
          <a:p>
            <a:r>
              <a:rPr lang="tr-TR" sz="2400" i="1" dirty="0" smtClean="0">
                <a:latin typeface="Lato" panose="020F0502020204030203" pitchFamily="34" charset="0"/>
                <a:ea typeface="Lato" panose="020F0502020204030203" pitchFamily="34" charset="0"/>
                <a:cs typeface="Lato" panose="020F0502020204030203" pitchFamily="34" charset="0"/>
              </a:rPr>
              <a:t>Dik Başlık </a:t>
            </a:r>
            <a:endParaRPr lang="en-US" sz="24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42865604"/>
      </p:ext>
    </p:extLst>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1901290" y="239910"/>
            <a:ext cx="8128847" cy="469388"/>
          </a:xfrm>
          <a:prstGeom prst="rect">
            <a:avLst/>
          </a:prstGeom>
          <a:noFill/>
        </p:spPr>
        <p:txBody>
          <a:bodyPr wrap="square" lIns="38153" tIns="19064" rIns="38153" bIns="19064" rtlCol="0">
            <a:spAutoFit/>
          </a:bodyPr>
          <a:lstStyle/>
          <a:p>
            <a:pPr algn="ctr" defTabSz="762709"/>
            <a:r>
              <a:rPr lang="tr-TR" sz="2800" dirty="0">
                <a:solidFill>
                  <a:prstClr val="white"/>
                </a:solidFill>
                <a:latin typeface="Lato" panose="020F0502020204030203" pitchFamily="34" charset="0"/>
                <a:ea typeface="Lato" panose="020F0502020204030203" pitchFamily="34" charset="0"/>
                <a:cs typeface="Lato" panose="020F0502020204030203" pitchFamily="34" charset="0"/>
              </a:rPr>
              <a:t>BROŞ (TIĞ) ÇEKME</a:t>
            </a:r>
            <a:endParaRPr lang="pl-PL" sz="2800"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sp>
        <p:nvSpPr>
          <p:cNvPr id="3" name="Dikdörtgen 2"/>
          <p:cNvSpPr/>
          <p:nvPr/>
        </p:nvSpPr>
        <p:spPr>
          <a:xfrm>
            <a:off x="407368" y="1196753"/>
            <a:ext cx="11017223" cy="4401205"/>
          </a:xfrm>
          <a:prstGeom prst="rect">
            <a:avLst/>
          </a:prstGeom>
        </p:spPr>
        <p:txBody>
          <a:bodyPr wrap="square">
            <a:spAutoFit/>
          </a:bodyPr>
          <a:lstStyle/>
          <a:p>
            <a:pPr algn="just"/>
            <a:r>
              <a:rPr lang="tr-TR" sz="2800" i="1" dirty="0">
                <a:latin typeface="Lato" panose="020F0502020204030203" pitchFamily="34" charset="0"/>
                <a:ea typeface="Lato" panose="020F0502020204030203" pitchFamily="34" charset="0"/>
                <a:cs typeface="Lato" panose="020F0502020204030203" pitchFamily="34" charset="0"/>
              </a:rPr>
              <a:t>Broş çekme diğer talaşlı imalat usullerinden farklılık göstermektedir. Toplam talaş derinliğini oluşturmak için takım ucundan geriye doğru kaba talaştan ince talaşa değişen art arda sıralanmış kesici uçlar bulunur. Talaşın fazlası broşun ön kısmında bulunan kaba dişler </a:t>
            </a:r>
            <a:r>
              <a:rPr lang="tr-TR" sz="2800" i="1" dirty="0" smtClean="0">
                <a:latin typeface="Lato" panose="020F0502020204030203" pitchFamily="34" charset="0"/>
                <a:ea typeface="Lato" panose="020F0502020204030203" pitchFamily="34" charset="0"/>
                <a:cs typeface="Lato" panose="020F0502020204030203" pitchFamily="34" charset="0"/>
              </a:rPr>
              <a:t>tarafından, </a:t>
            </a:r>
            <a:r>
              <a:rPr lang="tr-TR" sz="2800" i="1" dirty="0">
                <a:latin typeface="Lato" panose="020F0502020204030203" pitchFamily="34" charset="0"/>
                <a:ea typeface="Lato" panose="020F0502020204030203" pitchFamily="34" charset="0"/>
                <a:cs typeface="Lato" panose="020F0502020204030203" pitchFamily="34" charset="0"/>
              </a:rPr>
              <a:t>bitirme işlemi ise geri tarafta bulunan kesici uçlar tarafından yerine getirilir.</a:t>
            </a:r>
          </a:p>
          <a:p>
            <a:pPr algn="just"/>
            <a:endParaRPr lang="tr-TR" sz="2800" i="1" dirty="0">
              <a:latin typeface="Lato" panose="020F0502020204030203" pitchFamily="34" charset="0"/>
              <a:ea typeface="Lato" panose="020F0502020204030203" pitchFamily="34" charset="0"/>
              <a:cs typeface="Lato" panose="020F0502020204030203" pitchFamily="34" charset="0"/>
            </a:endParaRPr>
          </a:p>
          <a:p>
            <a:pPr algn="just"/>
            <a:r>
              <a:rPr lang="tr-TR" sz="2800" i="1" dirty="0">
                <a:latin typeface="Lato" panose="020F0502020204030203" pitchFamily="34" charset="0"/>
                <a:ea typeface="Lato" panose="020F0502020204030203" pitchFamily="34" charset="0"/>
                <a:cs typeface="Lato" panose="020F0502020204030203" pitchFamily="34" charset="0"/>
              </a:rPr>
              <a:t>İşlenecek geometriyi takım geometrisi belirler. Broş çekme takımın doğrusal hareketi ile gerçekleştirilir. Her şekil ve boyut için farklı takıma ihtiyaç duyulur. İç yüzeylere broş çekerken iş parçası takıma kılavuzluk yapar öte yandan dış yüzeylere broş çekerken takıma ilave kılavuz gerekir. </a:t>
            </a:r>
          </a:p>
        </p:txBody>
      </p:sp>
    </p:spTree>
    <p:extLst>
      <p:ext uri="{BB962C8B-B14F-4D97-AF65-F5344CB8AC3E}">
        <p14:creationId xmlns:p14="http://schemas.microsoft.com/office/powerpoint/2010/main" val="386423196"/>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1901290" y="239910"/>
            <a:ext cx="8128847" cy="469388"/>
          </a:xfrm>
          <a:prstGeom prst="rect">
            <a:avLst/>
          </a:prstGeom>
          <a:noFill/>
        </p:spPr>
        <p:txBody>
          <a:bodyPr wrap="square" lIns="38153" tIns="19064" rIns="38153" bIns="19064" rtlCol="0">
            <a:spAutoFit/>
          </a:bodyPr>
          <a:lstStyle/>
          <a:p>
            <a:pPr algn="ctr" defTabSz="762709"/>
            <a:r>
              <a:rPr lang="tr-TR" sz="2800" dirty="0">
                <a:solidFill>
                  <a:prstClr val="white"/>
                </a:solidFill>
                <a:latin typeface="Lato" panose="020F0502020204030203" pitchFamily="34" charset="0"/>
                <a:ea typeface="Lato" panose="020F0502020204030203" pitchFamily="34" charset="0"/>
                <a:cs typeface="Lato" panose="020F0502020204030203" pitchFamily="34" charset="0"/>
              </a:rPr>
              <a:t>BROŞ (TIĞ) ÇEKME</a:t>
            </a:r>
            <a:endParaRPr lang="pl-PL" sz="2800"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sp>
        <p:nvSpPr>
          <p:cNvPr id="4" name="Dikdörtgen 3"/>
          <p:cNvSpPr/>
          <p:nvPr/>
        </p:nvSpPr>
        <p:spPr>
          <a:xfrm>
            <a:off x="479376" y="980728"/>
            <a:ext cx="10873208" cy="1384995"/>
          </a:xfrm>
          <a:prstGeom prst="rect">
            <a:avLst/>
          </a:prstGeom>
        </p:spPr>
        <p:txBody>
          <a:bodyPr wrap="square">
            <a:spAutoFit/>
          </a:bodyPr>
          <a:lstStyle/>
          <a:p>
            <a:pPr algn="just"/>
            <a:r>
              <a:rPr lang="tr-TR" sz="2800" i="1" dirty="0">
                <a:latin typeface="Lato" panose="020F0502020204030203" pitchFamily="34" charset="0"/>
                <a:ea typeface="Lato" panose="020F0502020204030203" pitchFamily="34" charset="0"/>
                <a:cs typeface="Lato" panose="020F0502020204030203" pitchFamily="34" charset="0"/>
              </a:rPr>
              <a:t>Broş çekme, cihazın takım ekseni yönünde doğrusal olarak hareket ettirilmesi ile çok dişli bir kesme aleti kullanılarak gerçekleştirilir. Broş çekme operasyonu yatay veya düşey doğrultuda yapılabilir. </a:t>
            </a: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569" y="2636913"/>
            <a:ext cx="7408287" cy="3597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42532"/>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1901290" y="239910"/>
            <a:ext cx="8128847" cy="469388"/>
          </a:xfrm>
          <a:prstGeom prst="rect">
            <a:avLst/>
          </a:prstGeom>
          <a:noFill/>
        </p:spPr>
        <p:txBody>
          <a:bodyPr wrap="square" lIns="38153" tIns="19064" rIns="38153" bIns="19064" rtlCol="0">
            <a:spAutoFit/>
          </a:bodyPr>
          <a:lstStyle/>
          <a:p>
            <a:pPr algn="ctr" defTabSz="762709"/>
            <a:r>
              <a:rPr lang="tr-TR" sz="2800" dirty="0">
                <a:solidFill>
                  <a:prstClr val="white"/>
                </a:solidFill>
                <a:latin typeface="Lato" panose="020F0502020204030203" pitchFamily="34" charset="0"/>
                <a:ea typeface="Lato" panose="020F0502020204030203" pitchFamily="34" charset="0"/>
                <a:cs typeface="Lato" panose="020F0502020204030203" pitchFamily="34" charset="0"/>
              </a:rPr>
              <a:t>BROŞ (TIĞ) ÇEKME</a:t>
            </a:r>
            <a:endParaRPr lang="pl-PL" sz="2800"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sp>
        <p:nvSpPr>
          <p:cNvPr id="4" name="Dikdörtgen 3"/>
          <p:cNvSpPr/>
          <p:nvPr/>
        </p:nvSpPr>
        <p:spPr>
          <a:xfrm>
            <a:off x="191344" y="900009"/>
            <a:ext cx="9145016" cy="584775"/>
          </a:xfrm>
          <a:prstGeom prst="rect">
            <a:avLst/>
          </a:prstGeom>
        </p:spPr>
        <p:txBody>
          <a:bodyPr wrap="square">
            <a:spAutoFit/>
          </a:bodyPr>
          <a:lstStyle/>
          <a:p>
            <a:pPr algn="just"/>
            <a:r>
              <a:rPr lang="tr-TR" sz="3200" i="1" dirty="0">
                <a:latin typeface="Lato" panose="020F0502020204030203" pitchFamily="34" charset="0"/>
                <a:ea typeface="Lato" panose="020F0502020204030203" pitchFamily="34" charset="0"/>
                <a:cs typeface="Lato" panose="020F0502020204030203" pitchFamily="34" charset="0"/>
              </a:rPr>
              <a:t>Broş çekme ile üretilen değişik geometri örnekleri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659" y="1844824"/>
            <a:ext cx="841939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689" y="3429000"/>
            <a:ext cx="8429508" cy="135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2689" y="4941168"/>
            <a:ext cx="8446047" cy="133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935791"/>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1901290" y="239910"/>
            <a:ext cx="8128847" cy="469388"/>
          </a:xfrm>
          <a:prstGeom prst="rect">
            <a:avLst/>
          </a:prstGeom>
          <a:noFill/>
        </p:spPr>
        <p:txBody>
          <a:bodyPr wrap="square" lIns="38153" tIns="19064" rIns="38153" bIns="19064" rtlCol="0">
            <a:spAutoFit/>
          </a:bodyPr>
          <a:lstStyle/>
          <a:p>
            <a:pPr algn="ctr" defTabSz="762709"/>
            <a:r>
              <a:rPr lang="tr-TR" sz="2800" dirty="0">
                <a:solidFill>
                  <a:prstClr val="white"/>
                </a:solidFill>
                <a:latin typeface="Lato" panose="020F0502020204030203" pitchFamily="34" charset="0"/>
                <a:ea typeface="Lato" panose="020F0502020204030203" pitchFamily="34" charset="0"/>
                <a:cs typeface="Lato" panose="020F0502020204030203" pitchFamily="34" charset="0"/>
              </a:rPr>
              <a:t>BROŞ (TIĞ) ÇEKME</a:t>
            </a:r>
            <a:endParaRPr lang="pl-PL" sz="2800"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376" y="1916832"/>
            <a:ext cx="6048672" cy="444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91344" y="980728"/>
            <a:ext cx="9073008" cy="584775"/>
          </a:xfrm>
          <a:prstGeom prst="rect">
            <a:avLst/>
          </a:prstGeom>
        </p:spPr>
        <p:txBody>
          <a:bodyPr wrap="square">
            <a:spAutoFit/>
          </a:bodyPr>
          <a:lstStyle/>
          <a:p>
            <a:pPr algn="just"/>
            <a:r>
              <a:rPr lang="tr-TR" sz="3200" i="1" dirty="0">
                <a:latin typeface="Lato" panose="020F0502020204030203" pitchFamily="34" charset="0"/>
                <a:ea typeface="Lato" panose="020F0502020204030203" pitchFamily="34" charset="0"/>
                <a:cs typeface="Lato" panose="020F0502020204030203" pitchFamily="34" charset="0"/>
              </a:rPr>
              <a:t>Broş takımları, işlenmiş parçalar ve broş kılavuzları </a:t>
            </a:r>
          </a:p>
        </p:txBody>
      </p:sp>
    </p:spTree>
    <p:extLst>
      <p:ext uri="{BB962C8B-B14F-4D97-AF65-F5344CB8AC3E}">
        <p14:creationId xmlns:p14="http://schemas.microsoft.com/office/powerpoint/2010/main" val="1826175216"/>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1901290" y="239910"/>
            <a:ext cx="8128847" cy="469388"/>
          </a:xfrm>
          <a:prstGeom prst="rect">
            <a:avLst/>
          </a:prstGeom>
          <a:noFill/>
        </p:spPr>
        <p:txBody>
          <a:bodyPr wrap="square" lIns="38153" tIns="19064" rIns="38153" bIns="19064" rtlCol="0">
            <a:spAutoFit/>
          </a:bodyPr>
          <a:lstStyle/>
          <a:p>
            <a:pPr algn="ctr" defTabSz="762709"/>
            <a:r>
              <a:rPr lang="tr-TR" sz="2800" dirty="0">
                <a:solidFill>
                  <a:prstClr val="white"/>
                </a:solidFill>
                <a:latin typeface="Lato" panose="020F0502020204030203" pitchFamily="34" charset="0"/>
                <a:ea typeface="Lato" panose="020F0502020204030203" pitchFamily="34" charset="0"/>
                <a:cs typeface="Lato" panose="020F0502020204030203" pitchFamily="34" charset="0"/>
              </a:rPr>
              <a:t>BROŞ (TIĞ) ÇEKME</a:t>
            </a:r>
            <a:endParaRPr lang="pl-PL" sz="2800"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0" y="1401833"/>
            <a:ext cx="7160768" cy="4982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245106" y="904441"/>
            <a:ext cx="4050694" cy="584775"/>
          </a:xfrm>
          <a:prstGeom prst="rect">
            <a:avLst/>
          </a:prstGeom>
        </p:spPr>
        <p:txBody>
          <a:bodyPr wrap="square">
            <a:spAutoFit/>
          </a:bodyPr>
          <a:lstStyle/>
          <a:p>
            <a:pPr algn="just"/>
            <a:r>
              <a:rPr lang="tr-TR" sz="3200" i="1" dirty="0">
                <a:latin typeface="Lato" panose="020F0502020204030203" pitchFamily="34" charset="0"/>
                <a:ea typeface="Lato" panose="020F0502020204030203" pitchFamily="34" charset="0"/>
                <a:cs typeface="Lato" panose="020F0502020204030203" pitchFamily="34" charset="0"/>
              </a:rPr>
              <a:t>Çeşitli broş takımları</a:t>
            </a:r>
          </a:p>
        </p:txBody>
      </p:sp>
    </p:spTree>
    <p:extLst>
      <p:ext uri="{BB962C8B-B14F-4D97-AF65-F5344CB8AC3E}">
        <p14:creationId xmlns:p14="http://schemas.microsoft.com/office/powerpoint/2010/main" val="854314239"/>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1901290" y="239910"/>
            <a:ext cx="8128847" cy="469388"/>
          </a:xfrm>
          <a:prstGeom prst="rect">
            <a:avLst/>
          </a:prstGeom>
          <a:noFill/>
        </p:spPr>
        <p:txBody>
          <a:bodyPr wrap="square" lIns="38153" tIns="19064" rIns="38153" bIns="19064" rtlCol="0">
            <a:spAutoFit/>
          </a:bodyPr>
          <a:lstStyle/>
          <a:p>
            <a:pPr algn="ctr" defTabSz="762709"/>
            <a:r>
              <a:rPr lang="tr-TR" sz="2800" dirty="0">
                <a:solidFill>
                  <a:prstClr val="white"/>
                </a:solidFill>
                <a:latin typeface="Lato" panose="020F0502020204030203" pitchFamily="34" charset="0"/>
                <a:ea typeface="Lato" panose="020F0502020204030203" pitchFamily="34" charset="0"/>
                <a:cs typeface="Lato" panose="020F0502020204030203" pitchFamily="34" charset="0"/>
              </a:rPr>
              <a:t>BROŞ (TIĞ) ÇEKME</a:t>
            </a:r>
            <a:endParaRPr lang="pl-PL" sz="2800"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1628801"/>
            <a:ext cx="6636548" cy="445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332649"/>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1901290" y="239910"/>
            <a:ext cx="8128847" cy="469388"/>
          </a:xfrm>
          <a:prstGeom prst="rect">
            <a:avLst/>
          </a:prstGeom>
          <a:noFill/>
        </p:spPr>
        <p:txBody>
          <a:bodyPr wrap="square" lIns="38153" tIns="19064" rIns="38153" bIns="19064" rtlCol="0">
            <a:spAutoFit/>
          </a:bodyPr>
          <a:lstStyle/>
          <a:p>
            <a:pPr algn="ctr" defTabSz="762709"/>
            <a:r>
              <a:rPr lang="tr-TR" sz="2800" dirty="0">
                <a:solidFill>
                  <a:prstClr val="white"/>
                </a:solidFill>
                <a:latin typeface="Lato" panose="020F0502020204030203" pitchFamily="34" charset="0"/>
                <a:ea typeface="Lato" panose="020F0502020204030203" pitchFamily="34" charset="0"/>
                <a:cs typeface="Lato" panose="020F0502020204030203" pitchFamily="34" charset="0"/>
              </a:rPr>
              <a:t>BROŞ (TIĞ) ÇEKMENİN ÖZELLİKLERİ</a:t>
            </a:r>
            <a:endParaRPr lang="pl-PL" sz="2800"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sp>
        <p:nvSpPr>
          <p:cNvPr id="3" name="Dikdörtgen 2"/>
          <p:cNvSpPr/>
          <p:nvPr/>
        </p:nvSpPr>
        <p:spPr>
          <a:xfrm>
            <a:off x="479376" y="1052736"/>
            <a:ext cx="10945216" cy="4401205"/>
          </a:xfrm>
          <a:prstGeom prst="rect">
            <a:avLst/>
          </a:prstGeom>
        </p:spPr>
        <p:txBody>
          <a:bodyPr wrap="square">
            <a:spAutoFit/>
          </a:bodyPr>
          <a:lstStyle/>
          <a:p>
            <a:pPr marL="342900" indent="-342900">
              <a:buFont typeface="Wingdings" panose="05000000000000000000" pitchFamily="2" charset="2"/>
              <a:buChar char="§"/>
            </a:pP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Broş çekme diğer işleme operasyonlarından daha hızlıdır. </a:t>
            </a:r>
          </a:p>
          <a:p>
            <a:pPr marL="342900" indent="-342900">
              <a:buFont typeface="Wingdings" panose="05000000000000000000" pitchFamily="2" charset="2"/>
              <a:buChar char="§"/>
            </a:pP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Elde edilen yüzey kalitesi ve ölçü hassasiyeti yüksektir. </a:t>
            </a:r>
          </a:p>
          <a:p>
            <a:pPr marL="342900" indent="-342900">
              <a:buFont typeface="Wingdings" panose="05000000000000000000" pitchFamily="2" charset="2"/>
              <a:buChar char="§"/>
            </a:pP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Broş çekme tek operasyonda tamamlanır.</a:t>
            </a:r>
          </a:p>
          <a:p>
            <a:pPr marL="342900" indent="-342900">
              <a:buFont typeface="Wingdings" panose="05000000000000000000" pitchFamily="2" charset="2"/>
              <a:buChar char="§"/>
            </a:pP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Takım ömrü diğerlerine göre oldukça uzundur.</a:t>
            </a:r>
          </a:p>
          <a:p>
            <a:pPr marL="342900" indent="-342900">
              <a:buFont typeface="Wingdings" panose="05000000000000000000" pitchFamily="2" charset="2"/>
              <a:buChar char="§"/>
            </a:pP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Broş çekmede kaba ve ince işleme tek operasyonda gerçekleşir.</a:t>
            </a:r>
          </a:p>
          <a:p>
            <a:pPr marL="342900" indent="-342900">
              <a:buFont typeface="Wingdings" panose="05000000000000000000" pitchFamily="2" charset="2"/>
              <a:buChar char="§"/>
            </a:pP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Broş çekme işlemi çok basittir ve fazla ustalık gerektirmez.</a:t>
            </a:r>
          </a:p>
          <a:p>
            <a:pPr marL="342900" indent="-342900">
              <a:buFont typeface="Wingdings" panose="05000000000000000000" pitchFamily="2" charset="2"/>
              <a:buChar char="§"/>
            </a:pP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Broşun ürettiği kesme kuvvetleri iş parçasını aynı konumda sıkıca tutar</a:t>
            </a:r>
          </a:p>
          <a:p>
            <a:pPr marL="342900" indent="-342900">
              <a:buFont typeface="Wingdings" panose="05000000000000000000" pitchFamily="2" charset="2"/>
              <a:buChar char="§"/>
            </a:pP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Broşun başlangıç maliyeti yüksektir.</a:t>
            </a:r>
          </a:p>
          <a:p>
            <a:pPr marL="342900" indent="-342900">
              <a:buFont typeface="Wingdings" panose="05000000000000000000" pitchFamily="2" charset="2"/>
              <a:buChar char="§"/>
            </a:pPr>
            <a:r>
              <a:rPr lang="tr-TR" sz="2800" i="1" dirty="0">
                <a:solidFill>
                  <a:prstClr val="black"/>
                </a:solidFill>
                <a:latin typeface="Lato" panose="020F0502020204030203" pitchFamily="34" charset="0"/>
                <a:ea typeface="Lato" panose="020F0502020204030203" pitchFamily="34" charset="0"/>
                <a:cs typeface="Lato" panose="020F0502020204030203" pitchFamily="34" charset="0"/>
              </a:rPr>
              <a:t>Broş tezgahları oldukça pahalıdır bu yüzden sadece seri üretim için kullanılırsa ekonomiktir. </a:t>
            </a: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55719178"/>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1901290" y="239910"/>
            <a:ext cx="8128847" cy="469388"/>
          </a:xfrm>
          <a:prstGeom prst="rect">
            <a:avLst/>
          </a:prstGeom>
          <a:noFill/>
        </p:spPr>
        <p:txBody>
          <a:bodyPr wrap="square" lIns="38153" tIns="19064" rIns="38153" bIns="19064" rtlCol="0">
            <a:spAutoFit/>
          </a:bodyPr>
          <a:lstStyle/>
          <a:p>
            <a:pPr algn="ctr" defTabSz="762709"/>
            <a:r>
              <a:rPr lang="tr-TR" sz="2800" dirty="0" smtClean="0">
                <a:solidFill>
                  <a:prstClr val="white"/>
                </a:solidFill>
                <a:latin typeface="Lato" panose="020F0502020204030203" pitchFamily="34" charset="0"/>
                <a:ea typeface="Lato" panose="020F0502020204030203" pitchFamily="34" charset="0"/>
                <a:cs typeface="Lato" panose="020F0502020204030203" pitchFamily="34" charset="0"/>
              </a:rPr>
              <a:t>KAYNAKLAR</a:t>
            </a:r>
            <a:endParaRPr lang="pl-PL" sz="2800"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sp>
        <p:nvSpPr>
          <p:cNvPr id="4" name="İçerik Yer Tutucusu 2"/>
          <p:cNvSpPr txBox="1">
            <a:spLocks/>
          </p:cNvSpPr>
          <p:nvPr/>
        </p:nvSpPr>
        <p:spPr>
          <a:xfrm>
            <a:off x="911424" y="1700808"/>
            <a:ext cx="9721080" cy="23762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2000" dirty="0" smtClean="0">
                <a:latin typeface="Lato" panose="020F0502020204030203" pitchFamily="34" charset="0"/>
                <a:ea typeface="Lato" panose="020F0502020204030203" pitchFamily="34" charset="0"/>
                <a:cs typeface="Lato" panose="020F0502020204030203" pitchFamily="34" charset="0"/>
              </a:rPr>
              <a:t/>
            </a:r>
            <a:br>
              <a:rPr lang="tr-TR" sz="2000" dirty="0" smtClean="0">
                <a:latin typeface="Lato" panose="020F0502020204030203" pitchFamily="34" charset="0"/>
                <a:ea typeface="Lato" panose="020F0502020204030203" pitchFamily="34" charset="0"/>
                <a:cs typeface="Lato" panose="020F0502020204030203" pitchFamily="34" charset="0"/>
              </a:rPr>
            </a:br>
            <a:r>
              <a:rPr lang="tr-TR" sz="2000" dirty="0" smtClean="0">
                <a:latin typeface="Lato" panose="020F0502020204030203" pitchFamily="34" charset="0"/>
                <a:ea typeface="Lato" panose="020F0502020204030203" pitchFamily="34" charset="0"/>
                <a:cs typeface="Lato" panose="020F0502020204030203" pitchFamily="34" charset="0"/>
              </a:rPr>
              <a:t/>
            </a:r>
            <a:br>
              <a:rPr lang="tr-TR" sz="2000" dirty="0" smtClean="0">
                <a:latin typeface="Lato" panose="020F0502020204030203" pitchFamily="34" charset="0"/>
                <a:ea typeface="Lato" panose="020F0502020204030203" pitchFamily="34" charset="0"/>
                <a:cs typeface="Lato" panose="020F0502020204030203" pitchFamily="34" charset="0"/>
              </a:rPr>
            </a:br>
            <a:r>
              <a:rPr lang="tr-TR" dirty="0" smtClean="0">
                <a:latin typeface="Lato" panose="020F0502020204030203" pitchFamily="34" charset="0"/>
                <a:ea typeface="Lato" panose="020F0502020204030203" pitchFamily="34" charset="0"/>
                <a:cs typeface="Lato" panose="020F0502020204030203" pitchFamily="34" charset="0"/>
              </a:rPr>
              <a:t/>
            </a:r>
            <a:br>
              <a:rPr lang="tr-TR" dirty="0" smtClean="0">
                <a:latin typeface="Lato" panose="020F0502020204030203" pitchFamily="34" charset="0"/>
                <a:ea typeface="Lato" panose="020F0502020204030203" pitchFamily="34" charset="0"/>
                <a:cs typeface="Lato" panose="020F0502020204030203" pitchFamily="34" charset="0"/>
              </a:rPr>
            </a:b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2" name="Dikdörtgen 1"/>
          <p:cNvSpPr/>
          <p:nvPr/>
        </p:nvSpPr>
        <p:spPr>
          <a:xfrm>
            <a:off x="781137" y="1340768"/>
            <a:ext cx="10369152" cy="1631216"/>
          </a:xfrm>
          <a:prstGeom prst="rect">
            <a:avLst/>
          </a:prstGeom>
        </p:spPr>
        <p:txBody>
          <a:bodyPr wrap="square">
            <a:spAutoFit/>
          </a:bodyPr>
          <a:lstStyle/>
          <a:p>
            <a:pPr marL="285750" indent="-285750">
              <a:buFont typeface="Wingdings" panose="05000000000000000000" pitchFamily="2" charset="2"/>
              <a:buChar char="§"/>
            </a:pPr>
            <a:r>
              <a:rPr lang="tr-TR" sz="2000" i="1" dirty="0" smtClean="0"/>
              <a:t>https://www.sandvik.coromant.com/tr-tr/knowledge/milling/formulas_and_definitions/formulas/pages/default.aspx</a:t>
            </a:r>
          </a:p>
          <a:p>
            <a:pPr marL="285750" indent="-285750">
              <a:buFont typeface="Wingdings" panose="05000000000000000000" pitchFamily="2" charset="2"/>
              <a:buChar char="§"/>
            </a:pPr>
            <a:r>
              <a:rPr lang="tr-TR" sz="2000" i="1" dirty="0" smtClean="0"/>
              <a:t>https://www.youtube.com/watch?v=bbMbFvsRTJo-Cutting </a:t>
            </a:r>
            <a:r>
              <a:rPr lang="tr-TR" sz="2000" i="1" dirty="0" err="1" smtClean="0"/>
              <a:t>Tool</a:t>
            </a:r>
            <a:r>
              <a:rPr lang="tr-TR" sz="2000" i="1" dirty="0" smtClean="0"/>
              <a:t> </a:t>
            </a:r>
            <a:r>
              <a:rPr lang="tr-TR" sz="2000" i="1" dirty="0" err="1" smtClean="0"/>
              <a:t>Geometries</a:t>
            </a:r>
            <a:r>
              <a:rPr lang="tr-TR" sz="2000" i="1" dirty="0" smtClean="0"/>
              <a:t> </a:t>
            </a:r>
            <a:r>
              <a:rPr lang="tr-TR" sz="2000" i="1" dirty="0" err="1" smtClean="0"/>
              <a:t>Lathe</a:t>
            </a:r>
            <a:r>
              <a:rPr lang="tr-TR" sz="2000" i="1" dirty="0" smtClean="0"/>
              <a:t> </a:t>
            </a:r>
            <a:r>
              <a:rPr lang="tr-TR" sz="2000" i="1" dirty="0" err="1" smtClean="0"/>
              <a:t>and</a:t>
            </a:r>
            <a:r>
              <a:rPr lang="tr-TR" sz="2000" i="1" dirty="0" smtClean="0"/>
              <a:t> </a:t>
            </a:r>
            <a:r>
              <a:rPr lang="tr-TR" sz="2000" i="1" dirty="0" err="1" smtClean="0"/>
              <a:t>Mill</a:t>
            </a:r>
            <a:r>
              <a:rPr lang="tr-TR" sz="2000" i="1" dirty="0" smtClean="0"/>
              <a:t> SME </a:t>
            </a:r>
          </a:p>
          <a:p>
            <a:pPr marL="285750" indent="-285750">
              <a:buFont typeface="Wingdings" panose="05000000000000000000" pitchFamily="2" charset="2"/>
              <a:buChar char="§"/>
            </a:pPr>
            <a:r>
              <a:rPr lang="tr-TR" sz="2000" i="1" dirty="0" smtClean="0"/>
              <a:t>https://www.mhi-machinetool.com/en/products/detail/broach.html</a:t>
            </a:r>
          </a:p>
          <a:p>
            <a:pPr marL="285750" indent="-285750">
              <a:buFont typeface="Wingdings" panose="05000000000000000000" pitchFamily="2" charset="2"/>
              <a:buChar char="§"/>
            </a:pPr>
            <a:r>
              <a:rPr lang="tr-TR" sz="2000" i="1" dirty="0" smtClean="0"/>
              <a:t>İnternet ortamı, Anonim.</a:t>
            </a:r>
            <a:endParaRPr lang="tr-TR" sz="2000" i="1" dirty="0"/>
          </a:p>
        </p:txBody>
      </p:sp>
    </p:spTree>
    <p:extLst>
      <p:ext uri="{BB962C8B-B14F-4D97-AF65-F5344CB8AC3E}">
        <p14:creationId xmlns:p14="http://schemas.microsoft.com/office/powerpoint/2010/main" val="397653229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FREZEDE İŞLEME </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2" name="Dikdörtgen 1"/>
          <p:cNvSpPr/>
          <p:nvPr/>
        </p:nvSpPr>
        <p:spPr>
          <a:xfrm>
            <a:off x="169129" y="980728"/>
            <a:ext cx="5891356" cy="584775"/>
          </a:xfrm>
          <a:prstGeom prst="rect">
            <a:avLst/>
          </a:prstGeom>
        </p:spPr>
        <p:txBody>
          <a:bodyPr wrap="none">
            <a:spAutoFit/>
          </a:bodyPr>
          <a:lstStyle/>
          <a:p>
            <a:r>
              <a:rPr lang="tr-TR" sz="3200" i="1" dirty="0" smtClean="0">
                <a:latin typeface="Lato" panose="020F0502020204030203" pitchFamily="34" charset="0"/>
                <a:ea typeface="Lato" panose="020F0502020204030203" pitchFamily="34" charset="0"/>
                <a:cs typeface="Lato" panose="020F0502020204030203" pitchFamily="34" charset="0"/>
              </a:rPr>
              <a:t>Freze tezgahının temel elemanları</a:t>
            </a:r>
            <a:endParaRPr lang="tr-TR" sz="3200" i="1" dirty="0">
              <a:latin typeface="Lato" panose="020F0502020204030203" pitchFamily="34" charset="0"/>
              <a:ea typeface="Lato" panose="020F0502020204030203" pitchFamily="34" charset="0"/>
              <a:cs typeface="Lato" panose="020F0502020204030203" pitchFamily="34" charset="0"/>
            </a:endParaRPr>
          </a:p>
        </p:txBody>
      </p:sp>
      <p:sp>
        <p:nvSpPr>
          <p:cNvPr id="3" name="Metin kutusu 2"/>
          <p:cNvSpPr txBox="1"/>
          <p:nvPr/>
        </p:nvSpPr>
        <p:spPr>
          <a:xfrm>
            <a:off x="2063552" y="5373535"/>
            <a:ext cx="3243260" cy="523220"/>
          </a:xfrm>
          <a:prstGeom prst="rect">
            <a:avLst/>
          </a:prstGeom>
          <a:noFill/>
        </p:spPr>
        <p:txBody>
          <a:bodyPr wrap="none" rtlCol="0">
            <a:spAutoFit/>
          </a:bodyPr>
          <a:lstStyle/>
          <a:p>
            <a:r>
              <a:rPr lang="tr-TR" sz="2800" i="1" dirty="0">
                <a:latin typeface="Lato" panose="020F0502020204030203" pitchFamily="34" charset="0"/>
                <a:ea typeface="Lato" panose="020F0502020204030203" pitchFamily="34" charset="0"/>
                <a:cs typeface="Lato" panose="020F0502020204030203" pitchFamily="34" charset="0"/>
              </a:rPr>
              <a:t>Ayarlanabilen tabla</a:t>
            </a:r>
            <a:endParaRPr lang="en-US" sz="2800" i="1" dirty="0">
              <a:latin typeface="Lato" panose="020F0502020204030203" pitchFamily="34" charset="0"/>
              <a:ea typeface="Lato" panose="020F0502020204030203" pitchFamily="34" charset="0"/>
              <a:cs typeface="Lato" panose="020F0502020204030203" pitchFamily="34" charset="0"/>
            </a:endParaRPr>
          </a:p>
        </p:txBody>
      </p:sp>
      <p:sp>
        <p:nvSpPr>
          <p:cNvPr id="8" name="Metin kutusu 7"/>
          <p:cNvSpPr txBox="1"/>
          <p:nvPr/>
        </p:nvSpPr>
        <p:spPr>
          <a:xfrm>
            <a:off x="5684739" y="5362504"/>
            <a:ext cx="3743332" cy="523220"/>
          </a:xfrm>
          <a:prstGeom prst="rect">
            <a:avLst/>
          </a:prstGeom>
          <a:noFill/>
        </p:spPr>
        <p:txBody>
          <a:bodyPr wrap="none" rtlCol="0">
            <a:spAutoFit/>
          </a:bodyPr>
          <a:lstStyle/>
          <a:p>
            <a:r>
              <a:rPr lang="tr-TR" sz="2800" i="1" dirty="0">
                <a:latin typeface="Lato" panose="020F0502020204030203" pitchFamily="34" charset="0"/>
                <a:ea typeface="Lato" panose="020F0502020204030203" pitchFamily="34" charset="0"/>
                <a:cs typeface="Lato" panose="020F0502020204030203" pitchFamily="34" charset="0"/>
              </a:rPr>
              <a:t>Üniversal bölme aygıtı</a:t>
            </a:r>
            <a:endParaRPr lang="en-US" sz="2800" i="1" dirty="0">
              <a:latin typeface="Lato" panose="020F0502020204030203" pitchFamily="34" charset="0"/>
              <a:ea typeface="Lato" panose="020F0502020204030203" pitchFamily="34" charset="0"/>
              <a:cs typeface="Lato" panose="020F0502020204030203"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432" y="1772816"/>
            <a:ext cx="3920242" cy="3385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789" y="1694582"/>
            <a:ext cx="5040560" cy="3541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51692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p:cNvSpPr/>
          <p:nvPr/>
        </p:nvSpPr>
        <p:spPr>
          <a:xfrm>
            <a:off x="2711624" y="218202"/>
            <a:ext cx="6480720" cy="523220"/>
          </a:xfrm>
          <a:prstGeom prst="rect">
            <a:avLst/>
          </a:prstGeom>
        </p:spPr>
        <p:txBody>
          <a:bodyPr wrap="square">
            <a:spAutoFit/>
          </a:bodyPr>
          <a:lstStyle/>
          <a:p>
            <a:pPr algn="ctr" defTabSz="767796"/>
            <a:r>
              <a:rPr lang="tr-TR" sz="2800" dirty="0">
                <a:solidFill>
                  <a:prstClr val="white"/>
                </a:solidFill>
                <a:latin typeface="Lato"/>
              </a:rPr>
              <a:t>FREZEDE İŞLEME </a:t>
            </a:r>
            <a:endParaRPr lang="tr-TR" sz="2800" dirty="0">
              <a:solidFill>
                <a:prstClr val="white"/>
              </a:solidFill>
              <a:latin typeface="Lato"/>
              <a:ea typeface="Lato Black" panose="020F0502020204030203" pitchFamily="34" charset="0"/>
              <a:cs typeface="Lato Black" panose="020F0502020204030203" pitchFamily="34" charset="0"/>
            </a:endParaRPr>
          </a:p>
        </p:txBody>
      </p:sp>
      <p:sp>
        <p:nvSpPr>
          <p:cNvPr id="2" name="Dikdörtgen 1"/>
          <p:cNvSpPr/>
          <p:nvPr/>
        </p:nvSpPr>
        <p:spPr>
          <a:xfrm>
            <a:off x="263352" y="964996"/>
            <a:ext cx="7521611" cy="584775"/>
          </a:xfrm>
          <a:prstGeom prst="rect">
            <a:avLst/>
          </a:prstGeom>
        </p:spPr>
        <p:txBody>
          <a:bodyPr wrap="none">
            <a:spAutoFit/>
          </a:bodyPr>
          <a:lstStyle/>
          <a:p>
            <a:r>
              <a:rPr lang="tr-TR" sz="3200" i="1" dirty="0" smtClean="0">
                <a:latin typeface="Lato" panose="020F0502020204030203" pitchFamily="34" charset="0"/>
                <a:ea typeface="Lato" panose="020F0502020204030203" pitchFamily="34" charset="0"/>
                <a:cs typeface="Lato" panose="020F0502020204030203" pitchFamily="34" charset="0"/>
              </a:rPr>
              <a:t>Frezede </a:t>
            </a:r>
            <a:r>
              <a:rPr lang="tr-TR" sz="3200" i="1" dirty="0" err="1" smtClean="0">
                <a:latin typeface="Lato" panose="020F0502020204030203" pitchFamily="34" charset="0"/>
                <a:ea typeface="Lato" panose="020F0502020204030203" pitchFamily="34" charset="0"/>
                <a:cs typeface="Lato" panose="020F0502020204030203" pitchFamily="34" charset="0"/>
              </a:rPr>
              <a:t>divizör</a:t>
            </a:r>
            <a:r>
              <a:rPr lang="tr-TR" sz="3200" i="1" dirty="0" smtClean="0">
                <a:latin typeface="Lato" panose="020F0502020204030203" pitchFamily="34" charset="0"/>
                <a:ea typeface="Lato" panose="020F0502020204030203" pitchFamily="34" charset="0"/>
                <a:cs typeface="Lato" panose="020F0502020204030203" pitchFamily="34" charset="0"/>
              </a:rPr>
              <a:t> ve karşılık </a:t>
            </a:r>
            <a:r>
              <a:rPr lang="tr-TR" sz="3200" i="1" dirty="0" err="1" smtClean="0">
                <a:latin typeface="Lato" panose="020F0502020204030203" pitchFamily="34" charset="0"/>
                <a:ea typeface="Lato" panose="020F0502020204030203" pitchFamily="34" charset="0"/>
                <a:cs typeface="Lato" panose="020F0502020204030203" pitchFamily="34" charset="0"/>
              </a:rPr>
              <a:t>puntası</a:t>
            </a:r>
            <a:r>
              <a:rPr lang="tr-TR" sz="3200" i="1" dirty="0" smtClean="0">
                <a:latin typeface="Lato" panose="020F0502020204030203" pitchFamily="34" charset="0"/>
                <a:ea typeface="Lato" panose="020F0502020204030203" pitchFamily="34" charset="0"/>
                <a:cs typeface="Lato" panose="020F0502020204030203" pitchFamily="34" charset="0"/>
              </a:rPr>
              <a:t> ile işleme</a:t>
            </a:r>
            <a:endParaRPr lang="tr-TR" sz="3200" i="1" dirty="0">
              <a:latin typeface="Lato" panose="020F0502020204030203" pitchFamily="34" charset="0"/>
              <a:ea typeface="Lato" panose="020F0502020204030203" pitchFamily="34" charset="0"/>
              <a:cs typeface="Lato" panose="020F0502020204030203"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636" y="1802852"/>
            <a:ext cx="6659765" cy="455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075032"/>
      </p:ext>
    </p:extLst>
  </p:cSld>
  <p:clrMapOvr>
    <a:masterClrMapping/>
  </p:clrMapOvr>
  <p:transition spd="slow">
    <p:push dir="u"/>
  </p:transition>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4328</TotalTime>
  <Words>1922</Words>
  <Application>Microsoft Office PowerPoint</Application>
  <PresentationFormat>Özel</PresentationFormat>
  <Paragraphs>261</Paragraphs>
  <Slides>77</Slides>
  <Notes>0</Notes>
  <HiddenSlides>0</HiddenSlides>
  <MMClips>0</MMClips>
  <ScaleCrop>false</ScaleCrop>
  <HeadingPairs>
    <vt:vector size="4" baseType="variant">
      <vt:variant>
        <vt:lpstr>Tema</vt:lpstr>
      </vt:variant>
      <vt:variant>
        <vt:i4>1</vt:i4>
      </vt:variant>
      <vt:variant>
        <vt:lpstr>Slayt Başlıkları</vt:lpstr>
      </vt:variant>
      <vt:variant>
        <vt:i4>77</vt:i4>
      </vt:variant>
    </vt:vector>
  </HeadingPairs>
  <TitlesOfParts>
    <vt:vector size="78"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330</cp:revision>
  <dcterms:created xsi:type="dcterms:W3CDTF">2017-11-16T15:48:10Z</dcterms:created>
  <dcterms:modified xsi:type="dcterms:W3CDTF">2019-03-04T07:18:52Z</dcterms:modified>
</cp:coreProperties>
</file>