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4"/>
  </p:notesMasterIdLst>
  <p:sldIdLst>
    <p:sldId id="298" r:id="rId2"/>
    <p:sldId id="257" r:id="rId3"/>
    <p:sldId id="259" r:id="rId4"/>
    <p:sldId id="262" r:id="rId5"/>
    <p:sldId id="297" r:id="rId6"/>
    <p:sldId id="301" r:id="rId7"/>
    <p:sldId id="299" r:id="rId8"/>
    <p:sldId id="300" r:id="rId9"/>
    <p:sldId id="306" r:id="rId10"/>
    <p:sldId id="302" r:id="rId11"/>
    <p:sldId id="280" r:id="rId12"/>
    <p:sldId id="303" r:id="rId13"/>
    <p:sldId id="304" r:id="rId14"/>
    <p:sldId id="281" r:id="rId15"/>
    <p:sldId id="282" r:id="rId16"/>
    <p:sldId id="307" r:id="rId17"/>
    <p:sldId id="309" r:id="rId18"/>
    <p:sldId id="308" r:id="rId19"/>
    <p:sldId id="310" r:id="rId20"/>
    <p:sldId id="311" r:id="rId21"/>
    <p:sldId id="278" r:id="rId22"/>
    <p:sldId id="314" r:id="rId23"/>
    <p:sldId id="313" r:id="rId24"/>
    <p:sldId id="315" r:id="rId25"/>
    <p:sldId id="323" r:id="rId26"/>
    <p:sldId id="324" r:id="rId27"/>
    <p:sldId id="316" r:id="rId28"/>
    <p:sldId id="325" r:id="rId29"/>
    <p:sldId id="317" r:id="rId30"/>
    <p:sldId id="318" r:id="rId31"/>
    <p:sldId id="319" r:id="rId32"/>
    <p:sldId id="326" r:id="rId33"/>
    <p:sldId id="320" r:id="rId34"/>
    <p:sldId id="327" r:id="rId35"/>
    <p:sldId id="321" r:id="rId36"/>
    <p:sldId id="322" r:id="rId37"/>
    <p:sldId id="328" r:id="rId38"/>
    <p:sldId id="337" r:id="rId39"/>
    <p:sldId id="350" r:id="rId40"/>
    <p:sldId id="345" r:id="rId41"/>
    <p:sldId id="338" r:id="rId42"/>
    <p:sldId id="346" r:id="rId43"/>
    <p:sldId id="339" r:id="rId44"/>
    <p:sldId id="340" r:id="rId45"/>
    <p:sldId id="341" r:id="rId46"/>
    <p:sldId id="342" r:id="rId47"/>
    <p:sldId id="343" r:id="rId48"/>
    <p:sldId id="347" r:id="rId49"/>
    <p:sldId id="344" r:id="rId50"/>
    <p:sldId id="348" r:id="rId51"/>
    <p:sldId id="329" r:id="rId52"/>
    <p:sldId id="330" r:id="rId53"/>
    <p:sldId id="331" r:id="rId54"/>
    <p:sldId id="332" r:id="rId55"/>
    <p:sldId id="333" r:id="rId56"/>
    <p:sldId id="295" r:id="rId57"/>
    <p:sldId id="349" r:id="rId58"/>
    <p:sldId id="334" r:id="rId59"/>
    <p:sldId id="335" r:id="rId60"/>
    <p:sldId id="336" r:id="rId61"/>
    <p:sldId id="279" r:id="rId62"/>
    <p:sldId id="291" r:id="rId63"/>
    <p:sldId id="288" r:id="rId64"/>
    <p:sldId id="289" r:id="rId65"/>
    <p:sldId id="296" r:id="rId66"/>
    <p:sldId id="284" r:id="rId67"/>
    <p:sldId id="285" r:id="rId68"/>
    <p:sldId id="286" r:id="rId69"/>
    <p:sldId id="287" r:id="rId70"/>
    <p:sldId id="292" r:id="rId71"/>
    <p:sldId id="293" r:id="rId72"/>
    <p:sldId id="294" r:id="rId73"/>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1873D-A909-4EA5-94F1-0817E7BEB89A}" type="datetimeFigureOut">
              <a:rPr lang="tr-TR" smtClean="0"/>
              <a:t>26.12.2022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32B25-166A-4EFF-940D-3AB0C01CD1C0}" type="slidenum">
              <a:rPr lang="tr-TR" smtClean="0"/>
              <a:t>‹#›</a:t>
            </a:fld>
            <a:endParaRPr lang="tr-TR"/>
          </a:p>
        </p:txBody>
      </p:sp>
    </p:spTree>
    <p:extLst>
      <p:ext uri="{BB962C8B-B14F-4D97-AF65-F5344CB8AC3E}">
        <p14:creationId xmlns:p14="http://schemas.microsoft.com/office/powerpoint/2010/main" val="332832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E84DD36-FF19-47D1-8903-1D65686C1D41}" type="slidenum">
              <a:rPr lang="tr-TR" smtClean="0"/>
              <a:pPr>
                <a:defRPr/>
              </a:pPr>
              <a:t>44</a:t>
            </a:fld>
            <a:endParaRPr lang="tr-TR"/>
          </a:p>
        </p:txBody>
      </p:sp>
    </p:spTree>
    <p:extLst>
      <p:ext uri="{BB962C8B-B14F-4D97-AF65-F5344CB8AC3E}">
        <p14:creationId xmlns:p14="http://schemas.microsoft.com/office/powerpoint/2010/main" val="324922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4" name="9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10 Yuvarlatılmış Dikdörtgen"/>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11 Dikdörtgen"/>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14 Dikdörtgen"/>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15 Dikdörtgen"/>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smtClean="0"/>
              <a:t>Asıl başlık stili için tıklatın</a:t>
            </a:r>
            <a:endParaRPr lang="en-US"/>
          </a:p>
        </p:txBody>
      </p:sp>
      <p:sp>
        <p:nvSpPr>
          <p:cNvPr id="11" name="27 Veri Yer Tutucusu"/>
          <p:cNvSpPr>
            <a:spLocks noGrp="1"/>
          </p:cNvSpPr>
          <p:nvPr>
            <p:ph type="dt" sz="half" idx="10"/>
          </p:nvPr>
        </p:nvSpPr>
        <p:spPr/>
        <p:txBody>
          <a:bodyPr/>
          <a:lstStyle>
            <a:lvl1pPr>
              <a:defRPr/>
            </a:lvl1pPr>
          </a:lstStyle>
          <a:p>
            <a:pPr>
              <a:defRPr/>
            </a:pPr>
            <a:endParaRPr lang="tr-TR"/>
          </a:p>
        </p:txBody>
      </p:sp>
      <p:sp>
        <p:nvSpPr>
          <p:cNvPr id="12" name="16 Altbilgi Yer Tutucusu"/>
          <p:cNvSpPr>
            <a:spLocks noGrp="1"/>
          </p:cNvSpPr>
          <p:nvPr>
            <p:ph type="ftr" sz="quarter" idx="11"/>
          </p:nvPr>
        </p:nvSpPr>
        <p:spPr/>
        <p:txBody>
          <a:bodyPr/>
          <a:lstStyle>
            <a:lvl1pPr>
              <a:defRPr/>
            </a:lvl1pPr>
          </a:lstStyle>
          <a:p>
            <a:pPr>
              <a:defRPr/>
            </a:pPr>
            <a:endParaRPr lang="tr-TR"/>
          </a:p>
        </p:txBody>
      </p:sp>
      <p:sp>
        <p:nvSpPr>
          <p:cNvPr id="13" name="28 Slayt Numarası Yer Tutucusu"/>
          <p:cNvSpPr>
            <a:spLocks noGrp="1"/>
          </p:cNvSpPr>
          <p:nvPr>
            <p:ph type="sldNum" sz="quarter" idx="12"/>
          </p:nvPr>
        </p:nvSpPr>
        <p:spPr/>
        <p:txBody>
          <a:bodyPr/>
          <a:lstStyle>
            <a:lvl1pPr>
              <a:defRPr/>
            </a:lvl1pPr>
          </a:lstStyle>
          <a:p>
            <a:pPr>
              <a:defRPr/>
            </a:pPr>
            <a:fld id="{EEC7DC7A-AA5C-477E-931E-CDF17A79992A}" type="slidenum">
              <a:rPr lang="tr-TR"/>
              <a:pPr>
                <a:defRPr/>
              </a:pPr>
              <a:t>‹#›</a:t>
            </a:fld>
            <a:endParaRPr lang="tr-TR"/>
          </a:p>
        </p:txBody>
      </p:sp>
    </p:spTree>
    <p:extLst>
      <p:ext uri="{BB962C8B-B14F-4D97-AF65-F5344CB8AC3E}">
        <p14:creationId xmlns:p14="http://schemas.microsoft.com/office/powerpoint/2010/main" val="319061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ACBAF6D5-D3E9-47B4-A850-3933AC3AAEE9}" type="slidenum">
              <a:rPr lang="tr-TR"/>
              <a:pPr>
                <a:defRPr/>
              </a:pPr>
              <a:t>‹#›</a:t>
            </a:fld>
            <a:endParaRPr lang="tr-TR"/>
          </a:p>
        </p:txBody>
      </p:sp>
    </p:spTree>
    <p:extLst>
      <p:ext uri="{BB962C8B-B14F-4D97-AF65-F5344CB8AC3E}">
        <p14:creationId xmlns:p14="http://schemas.microsoft.com/office/powerpoint/2010/main" val="24983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61AD7EC1-DD54-4B69-B31B-F3CD0A114F5A}" type="slidenum">
              <a:rPr lang="tr-TR"/>
              <a:pPr>
                <a:defRPr/>
              </a:pPr>
              <a:t>‹#›</a:t>
            </a:fld>
            <a:endParaRPr lang="tr-TR"/>
          </a:p>
        </p:txBody>
      </p:sp>
    </p:spTree>
    <p:extLst>
      <p:ext uri="{BB962C8B-B14F-4D97-AF65-F5344CB8AC3E}">
        <p14:creationId xmlns:p14="http://schemas.microsoft.com/office/powerpoint/2010/main" val="153769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914400" y="1447800"/>
            <a:ext cx="77724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9AA1831F-8695-4228-9BC0-07B8B8E5794B}" type="slidenum">
              <a:rPr lang="tr-TR"/>
              <a:pPr>
                <a:defRPr/>
              </a:pPr>
              <a:t>‹#›</a:t>
            </a:fld>
            <a:endParaRPr lang="tr-TR"/>
          </a:p>
        </p:txBody>
      </p:sp>
    </p:spTree>
    <p:extLst>
      <p:ext uri="{BB962C8B-B14F-4D97-AF65-F5344CB8AC3E}">
        <p14:creationId xmlns:p14="http://schemas.microsoft.com/office/powerpoint/2010/main" val="25099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4" name="9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10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11 Dikdörtgen"/>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14 Dikdörtgen"/>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15 Dikdörtgen"/>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1 Başlık"/>
          <p:cNvSpPr>
            <a:spLocks noGrp="1"/>
          </p:cNvSpPr>
          <p:nvPr>
            <p:ph type="title"/>
          </p:nvPr>
        </p:nvSpPr>
        <p:spPr>
          <a:xfrm>
            <a:off x="722313" y="952500"/>
            <a:ext cx="7772400" cy="1362075"/>
          </a:xfrm>
        </p:spPr>
        <p:txBody>
          <a:bodyPr/>
          <a:lstStyle>
            <a:lvl1pPr algn="l">
              <a:buNone/>
              <a:defRPr sz="4000" b="0" cap="none"/>
            </a:lvl1pPr>
          </a:lstStyle>
          <a:p>
            <a:r>
              <a:rPr lang="tr-TR" smtClean="0"/>
              <a:t>Asıl başlık stili için tıklatın</a:t>
            </a:r>
            <a:endParaRPr lang="en-US"/>
          </a:p>
        </p:txBody>
      </p:sp>
      <p:sp>
        <p:nvSpPr>
          <p:cNvPr id="3" name="2 Metin Yer Tutucusu"/>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9" name="3 Veri Yer Tutucusu"/>
          <p:cNvSpPr>
            <a:spLocks noGrp="1"/>
          </p:cNvSpPr>
          <p:nvPr>
            <p:ph type="dt" sz="half" idx="10"/>
          </p:nvPr>
        </p:nvSpPr>
        <p:spPr/>
        <p:txBody>
          <a:bodyPr/>
          <a:lstStyle>
            <a:lvl1pPr>
              <a:defRPr/>
            </a:lvl1pPr>
          </a:lstStyle>
          <a:p>
            <a:pPr>
              <a:defRPr/>
            </a:pPr>
            <a:endParaRPr lang="tr-TR"/>
          </a:p>
        </p:txBody>
      </p:sp>
      <p:sp>
        <p:nvSpPr>
          <p:cNvPr id="10" name="4 Altbilgi Yer Tutucusu"/>
          <p:cNvSpPr>
            <a:spLocks noGrp="1"/>
          </p:cNvSpPr>
          <p:nvPr>
            <p:ph type="ftr" sz="quarter" idx="11"/>
          </p:nvPr>
        </p:nvSpPr>
        <p:spPr>
          <a:xfrm>
            <a:off x="800100" y="6172200"/>
            <a:ext cx="4000500" cy="457200"/>
          </a:xfrm>
        </p:spPr>
        <p:txBody>
          <a:bodyPr/>
          <a:lstStyle>
            <a:lvl1pPr>
              <a:defRPr/>
            </a:lvl1pPr>
          </a:lstStyle>
          <a:p>
            <a:pPr>
              <a:defRPr/>
            </a:pPr>
            <a:endParaRPr lang="tr-TR"/>
          </a:p>
        </p:txBody>
      </p:sp>
      <p:sp>
        <p:nvSpPr>
          <p:cNvPr id="11" name="5 Slayt Numarası Yer Tutucusu"/>
          <p:cNvSpPr>
            <a:spLocks noGrp="1"/>
          </p:cNvSpPr>
          <p:nvPr>
            <p:ph type="sldNum" sz="quarter" idx="12"/>
          </p:nvPr>
        </p:nvSpPr>
        <p:spPr>
          <a:xfrm>
            <a:off x="146050" y="6208713"/>
            <a:ext cx="457200" cy="457200"/>
          </a:xfrm>
        </p:spPr>
        <p:txBody>
          <a:bodyPr/>
          <a:lstStyle>
            <a:lvl1pPr>
              <a:defRPr/>
            </a:lvl1pPr>
          </a:lstStyle>
          <a:p>
            <a:pPr>
              <a:defRPr/>
            </a:pPr>
            <a:fld id="{A828F776-E152-4580-B577-00AA09021ECD}" type="slidenum">
              <a:rPr lang="tr-TR"/>
              <a:pPr>
                <a:defRPr/>
              </a:pPr>
              <a:t>‹#›</a:t>
            </a:fld>
            <a:endParaRPr lang="tr-TR"/>
          </a:p>
        </p:txBody>
      </p:sp>
    </p:spTree>
    <p:extLst>
      <p:ext uri="{BB962C8B-B14F-4D97-AF65-F5344CB8AC3E}">
        <p14:creationId xmlns:p14="http://schemas.microsoft.com/office/powerpoint/2010/main" val="27914302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91440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933950" y="1447800"/>
            <a:ext cx="374904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2454EE48-2C25-47FE-9A5C-7F9F271366AD}" type="slidenum">
              <a:rPr lang="tr-TR"/>
              <a:pPr>
                <a:defRPr/>
              </a:pPr>
              <a:t>‹#›</a:t>
            </a:fld>
            <a:endParaRPr lang="tr-TR"/>
          </a:p>
        </p:txBody>
      </p:sp>
    </p:spTree>
    <p:extLst>
      <p:ext uri="{BB962C8B-B14F-4D97-AF65-F5344CB8AC3E}">
        <p14:creationId xmlns:p14="http://schemas.microsoft.com/office/powerpoint/2010/main" val="413817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11" name="10 İçerik Yer Tutucusu"/>
          <p:cNvSpPr>
            <a:spLocks noGrp="1"/>
          </p:cNvSpPr>
          <p:nvPr>
            <p:ph sz="half" idx="2"/>
          </p:nvPr>
        </p:nvSpPr>
        <p:spPr>
          <a:xfrm>
            <a:off x="9144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4"/>
          </p:nvPr>
        </p:nvSpPr>
        <p:spPr>
          <a:xfrm>
            <a:off x="4953000" y="2247900"/>
            <a:ext cx="37338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E97F4EA0-615A-4FF9-A26B-A2247A6F2114}" type="slidenum">
              <a:rPr lang="tr-TR"/>
              <a:pPr>
                <a:defRPr/>
              </a:pPr>
              <a:t>‹#›</a:t>
            </a:fld>
            <a:endParaRPr lang="tr-TR"/>
          </a:p>
        </p:txBody>
      </p:sp>
    </p:spTree>
    <p:extLst>
      <p:ext uri="{BB962C8B-B14F-4D97-AF65-F5344CB8AC3E}">
        <p14:creationId xmlns:p14="http://schemas.microsoft.com/office/powerpoint/2010/main" val="168176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8E9AA662-AEA5-409A-9395-9E7DAA11CE76}" type="slidenum">
              <a:rPr lang="tr-TR"/>
              <a:pPr>
                <a:defRPr/>
              </a:pPr>
              <a:t>‹#›</a:t>
            </a:fld>
            <a:endParaRPr lang="tr-TR"/>
          </a:p>
        </p:txBody>
      </p:sp>
    </p:spTree>
    <p:extLst>
      <p:ext uri="{BB962C8B-B14F-4D97-AF65-F5344CB8AC3E}">
        <p14:creationId xmlns:p14="http://schemas.microsoft.com/office/powerpoint/2010/main" val="117940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068C4C56-E6B5-4705-A52F-33237C03C0C8}" type="slidenum">
              <a:rPr lang="tr-TR"/>
              <a:pPr>
                <a:defRPr/>
              </a:pPr>
              <a:t>‹#›</a:t>
            </a:fld>
            <a:endParaRPr lang="tr-TR"/>
          </a:p>
        </p:txBody>
      </p:sp>
    </p:spTree>
    <p:extLst>
      <p:ext uri="{BB962C8B-B14F-4D97-AF65-F5344CB8AC3E}">
        <p14:creationId xmlns:p14="http://schemas.microsoft.com/office/powerpoint/2010/main" val="293224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9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10 Yuvarlatılmış Dikdörtgen"/>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1 Başlık"/>
          <p:cNvSpPr>
            <a:spLocks noGrp="1"/>
          </p:cNvSpPr>
          <p:nvPr>
            <p:ph type="title"/>
          </p:nvPr>
        </p:nvSpPr>
        <p:spPr>
          <a:xfrm>
            <a:off x="914400" y="273050"/>
            <a:ext cx="7772400" cy="1143000"/>
          </a:xfrm>
        </p:spPr>
        <p:txBody>
          <a:bodyPr/>
          <a:lstStyle>
            <a:lvl1pPr algn="l">
              <a:buNone/>
              <a:defRPr sz="4000" b="0"/>
            </a:lvl1pPr>
          </a:lstStyle>
          <a:p>
            <a:r>
              <a:rPr lang="tr-TR" smtClean="0"/>
              <a:t>Asıl başlık stili için tıklatın</a:t>
            </a:r>
            <a:endParaRPr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1" name="10 İçerik Yer Tutucusu"/>
          <p:cNvSpPr>
            <a:spLocks noGrp="1"/>
          </p:cNvSpPr>
          <p:nvPr>
            <p:ph sz="quarter" idx="1"/>
          </p:nvPr>
        </p:nvSpPr>
        <p:spPr>
          <a:xfrm>
            <a:off x="2971800" y="1600200"/>
            <a:ext cx="57150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4 Veri Yer Tutucusu"/>
          <p:cNvSpPr>
            <a:spLocks noGrp="1"/>
          </p:cNvSpPr>
          <p:nvPr>
            <p:ph type="dt" sz="half" idx="10"/>
          </p:nvPr>
        </p:nvSpPr>
        <p:spPr/>
        <p:txBody>
          <a:bodyPr/>
          <a:lstStyle>
            <a:lvl1pPr>
              <a:defRPr/>
            </a:lvl1pPr>
          </a:lstStyle>
          <a:p>
            <a:pPr>
              <a:defRPr/>
            </a:pPr>
            <a:endParaRPr lang="tr-TR"/>
          </a:p>
        </p:txBody>
      </p:sp>
      <p:sp>
        <p:nvSpPr>
          <p:cNvPr id="8" name="5 Altbilgi Yer Tutucusu"/>
          <p:cNvSpPr>
            <a:spLocks noGrp="1"/>
          </p:cNvSpPr>
          <p:nvPr>
            <p:ph type="ftr" sz="quarter" idx="11"/>
          </p:nvPr>
        </p:nvSpPr>
        <p:spPr/>
        <p:txBody>
          <a:bodyPr/>
          <a:lstStyle>
            <a:lvl1pPr>
              <a:defRPr/>
            </a:lvl1pPr>
          </a:lstStyle>
          <a:p>
            <a:pPr>
              <a:defRPr/>
            </a:pPr>
            <a:endParaRPr lang="tr-TR"/>
          </a:p>
        </p:txBody>
      </p:sp>
      <p:sp>
        <p:nvSpPr>
          <p:cNvPr id="9" name="6 Slayt Numarası Yer Tutucusu"/>
          <p:cNvSpPr>
            <a:spLocks noGrp="1"/>
          </p:cNvSpPr>
          <p:nvPr>
            <p:ph type="sldNum" sz="quarter" idx="12"/>
          </p:nvPr>
        </p:nvSpPr>
        <p:spPr/>
        <p:txBody>
          <a:bodyPr/>
          <a:lstStyle>
            <a:lvl1pPr>
              <a:defRPr/>
            </a:lvl1pPr>
          </a:lstStyle>
          <a:p>
            <a:pPr>
              <a:defRPr/>
            </a:pPr>
            <a:fld id="{0C8E514F-020C-4B62-AFA4-6EE89EA867E0}" type="slidenum">
              <a:rPr lang="tr-TR"/>
              <a:pPr>
                <a:defRPr/>
              </a:pPr>
              <a:t>‹#›</a:t>
            </a:fld>
            <a:endParaRPr lang="tr-TR"/>
          </a:p>
        </p:txBody>
      </p:sp>
    </p:spTree>
    <p:extLst>
      <p:ext uri="{BB962C8B-B14F-4D97-AF65-F5344CB8AC3E}">
        <p14:creationId xmlns:p14="http://schemas.microsoft.com/office/powerpoint/2010/main" val="75774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9 Dikdörtgen"/>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10 Dikdörtgen"/>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11 Dikdörtgen"/>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lang="tr-TR" smtClean="0"/>
              <a:t>Asıl başlık stili için tıklatın</a:t>
            </a:r>
            <a:endParaRPr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8" name="4 Veri Yer Tutucusu"/>
          <p:cNvSpPr>
            <a:spLocks noGrp="1"/>
          </p:cNvSpPr>
          <p:nvPr>
            <p:ph type="dt" sz="half" idx="10"/>
          </p:nvPr>
        </p:nvSpPr>
        <p:spPr/>
        <p:txBody>
          <a:bodyPr/>
          <a:lstStyle>
            <a:lvl1pPr>
              <a:defRPr/>
            </a:lvl1pPr>
          </a:lstStyle>
          <a:p>
            <a:pPr>
              <a:defRPr/>
            </a:pPr>
            <a:endParaRPr lang="tr-TR"/>
          </a:p>
        </p:txBody>
      </p:sp>
      <p:sp>
        <p:nvSpPr>
          <p:cNvPr id="9" name="5 Altbilgi Yer Tutucusu"/>
          <p:cNvSpPr>
            <a:spLocks noGrp="1"/>
          </p:cNvSpPr>
          <p:nvPr>
            <p:ph type="ftr" sz="quarter" idx="11"/>
          </p:nvPr>
        </p:nvSpPr>
        <p:spPr>
          <a:xfrm>
            <a:off x="914400" y="6172200"/>
            <a:ext cx="3886200" cy="457200"/>
          </a:xfrm>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146050" y="6208713"/>
            <a:ext cx="457200" cy="457200"/>
          </a:xfrm>
        </p:spPr>
        <p:txBody>
          <a:bodyPr/>
          <a:lstStyle>
            <a:lvl1pPr>
              <a:defRPr/>
            </a:lvl1pPr>
          </a:lstStyle>
          <a:p>
            <a:pPr>
              <a:defRPr/>
            </a:pPr>
            <a:fld id="{BB4317F4-E830-4E43-B4C1-332631B01239}" type="slidenum">
              <a:rPr lang="tr-TR"/>
              <a:pPr>
                <a:defRPr/>
              </a:pPr>
              <a:t>‹#›</a:t>
            </a:fld>
            <a:endParaRPr lang="tr-TR"/>
          </a:p>
        </p:txBody>
      </p:sp>
    </p:spTree>
    <p:extLst>
      <p:ext uri="{BB962C8B-B14F-4D97-AF65-F5344CB8AC3E}">
        <p14:creationId xmlns:p14="http://schemas.microsoft.com/office/powerpoint/2010/main" val="213525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7 Yuvarlatılmış Dikdörtgen"/>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21 Başlık Yer Tutucusu"/>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tr-TR" smtClean="0"/>
              <a:t>Asıl başlık stili için tıklatın</a:t>
            </a:r>
            <a:endParaRPr lang="en-US" smtClean="0"/>
          </a:p>
        </p:txBody>
      </p:sp>
      <p:sp>
        <p:nvSpPr>
          <p:cNvPr id="1029" name="12 Metin Yer Tutucusu"/>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tr-TR"/>
          </a:p>
        </p:txBody>
      </p:sp>
      <p:sp>
        <p:nvSpPr>
          <p:cNvPr id="23" name="22 Slayt Numarası Yer Tutucusu"/>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pPr>
              <a:defRPr/>
            </a:pPr>
            <a:fld id="{A4670492-269D-40E7-A9C5-EED39174F2B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86" r:id="rId1"/>
    <p:sldLayoutId id="2147483779" r:id="rId2"/>
    <p:sldLayoutId id="2147483787" r:id="rId3"/>
    <p:sldLayoutId id="2147483780" r:id="rId4"/>
    <p:sldLayoutId id="2147483781" r:id="rId5"/>
    <p:sldLayoutId id="2147483782" r:id="rId6"/>
    <p:sldLayoutId id="2147483783" r:id="rId7"/>
    <p:sldLayoutId id="2147483788" r:id="rId8"/>
    <p:sldLayoutId id="2147483789" r:id="rId9"/>
    <p:sldLayoutId id="2147483784" r:id="rId10"/>
    <p:sldLayoutId id="2147483785"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5.png"/><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hyperlink" Target="POLAROGRAPHY.mp4"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Cyclic%20Voltammetry%20-%20a%20molecular%20scale%20representation.mp4" TargetMode="External"/><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6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7.xml"/><Relationship Id="rId4" Type="http://schemas.openxmlformats.org/officeDocument/2006/relationships/image" Target="../media/image88.emf"/></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Alt Başlık"/>
          <p:cNvSpPr>
            <a:spLocks noGrp="1"/>
          </p:cNvSpPr>
          <p:nvPr>
            <p:ph type="subTitle" idx="1"/>
          </p:nvPr>
        </p:nvSpPr>
        <p:spPr/>
        <p:txBody>
          <a:bodyPr/>
          <a:lstStyle/>
          <a:p>
            <a:pPr algn="l" eaLnBrk="1" hangingPunct="1"/>
            <a:r>
              <a:rPr lang="tr-TR" smtClean="0"/>
              <a:t>Teorik temeller</a:t>
            </a:r>
          </a:p>
          <a:p>
            <a:pPr algn="l" eaLnBrk="1" hangingPunct="1"/>
            <a:r>
              <a:rPr lang="tr-TR" smtClean="0"/>
              <a:t>Uygulama ve örnekler</a:t>
            </a:r>
          </a:p>
        </p:txBody>
      </p:sp>
      <p:sp>
        <p:nvSpPr>
          <p:cNvPr id="6147" name="2 Başlık"/>
          <p:cNvSpPr>
            <a:spLocks noGrp="1"/>
          </p:cNvSpPr>
          <p:nvPr>
            <p:ph type="ctrTitle"/>
          </p:nvPr>
        </p:nvSpPr>
        <p:spPr>
          <a:xfrm>
            <a:off x="457200" y="1506538"/>
            <a:ext cx="8229600" cy="1470025"/>
          </a:xfrm>
        </p:spPr>
        <p:txBody>
          <a:bodyPr/>
          <a:lstStyle/>
          <a:p>
            <a:pPr eaLnBrk="1" hangingPunct="1"/>
            <a:r>
              <a:rPr lang="tr-TR" smtClean="0"/>
              <a:t>ELEKTROANALİTİK YÖNTEMLER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idx="1"/>
          </p:nvPr>
        </p:nvSpPr>
        <p:spPr>
          <a:xfrm>
            <a:off x="361950" y="115888"/>
            <a:ext cx="8226425" cy="1966912"/>
          </a:xfrm>
        </p:spPr>
        <p:txBody>
          <a:bodyPr>
            <a:noAutofit/>
          </a:bodyPr>
          <a:lstStyle/>
          <a:p>
            <a:pPr marL="0" indent="0" algn="just" eaLnBrk="1" fontAlgn="auto" hangingPunct="1">
              <a:lnSpc>
                <a:spcPct val="80000"/>
              </a:lnSpc>
              <a:spcAft>
                <a:spcPts val="0"/>
              </a:spcAft>
              <a:buFont typeface="Wingdings 2" panose="05020102010507070707" pitchFamily="18" charset="2"/>
              <a:buNone/>
              <a:defRPr/>
            </a:pPr>
            <a:r>
              <a:rPr lang="tr-TR" sz="2000" b="1" i="1" dirty="0" smtClean="0">
                <a:solidFill>
                  <a:srgbClr val="000099"/>
                </a:solidFill>
              </a:rPr>
              <a:t>ELEKTROKİMYASAL HÜCRELERDE AKIMLAR</a:t>
            </a:r>
          </a:p>
          <a:p>
            <a:pPr marL="274320" indent="-274320" algn="just" eaLnBrk="1" fontAlgn="auto" hangingPunct="1">
              <a:lnSpc>
                <a:spcPct val="80000"/>
              </a:lnSpc>
              <a:spcAft>
                <a:spcPts val="0"/>
              </a:spcAft>
              <a:buFont typeface="Wingdings 2"/>
              <a:buChar char=""/>
              <a:defRPr/>
            </a:pPr>
            <a:endParaRPr lang="tr-TR" sz="1600" i="1" dirty="0" smtClean="0">
              <a:solidFill>
                <a:srgbClr val="000099"/>
              </a:solidFill>
            </a:endParaRPr>
          </a:p>
          <a:p>
            <a:pPr marL="0" indent="0" algn="just" eaLnBrk="1" fontAlgn="auto" hangingPunct="1">
              <a:lnSpc>
                <a:spcPct val="80000"/>
              </a:lnSpc>
              <a:spcAft>
                <a:spcPts val="0"/>
              </a:spcAft>
              <a:buFont typeface="Wingdings 2" panose="05020102010507070707" pitchFamily="18" charset="2"/>
              <a:buNone/>
              <a:defRPr/>
            </a:pPr>
            <a:r>
              <a:rPr lang="tr-TR" sz="1800" dirty="0" smtClean="0"/>
              <a:t>	</a:t>
            </a:r>
            <a:r>
              <a:rPr lang="en-US" sz="1800" dirty="0" smtClean="0"/>
              <a:t> </a:t>
            </a:r>
            <a:r>
              <a:rPr lang="en-US" sz="1800" dirty="0" smtClean="0">
                <a:solidFill>
                  <a:srgbClr val="FF0000"/>
                </a:solidFill>
              </a:rPr>
              <a:t>Ohm </a:t>
            </a:r>
            <a:r>
              <a:rPr lang="tr-TR" sz="1800" dirty="0" smtClean="0">
                <a:solidFill>
                  <a:srgbClr val="FF0000"/>
                </a:solidFill>
              </a:rPr>
              <a:t>Kanunu,   </a:t>
            </a:r>
            <a:r>
              <a:rPr lang="en-US" sz="1800" dirty="0" smtClean="0">
                <a:solidFill>
                  <a:srgbClr val="FF0000"/>
                </a:solidFill>
              </a:rPr>
              <a:t>E = I</a:t>
            </a:r>
            <a:r>
              <a:rPr lang="tr-TR" sz="1800" dirty="0" smtClean="0">
                <a:solidFill>
                  <a:srgbClr val="FF0000"/>
                </a:solidFill>
              </a:rPr>
              <a:t> </a:t>
            </a:r>
            <a:r>
              <a:rPr lang="tr-TR" sz="1800" dirty="0" smtClean="0">
                <a:solidFill>
                  <a:srgbClr val="FF0000"/>
                </a:solidFill>
                <a:sym typeface="Symbol" panose="05050102010706020507" pitchFamily="18" charset="2"/>
              </a:rPr>
              <a:t> </a:t>
            </a:r>
            <a:r>
              <a:rPr lang="en-US" sz="1800" dirty="0" smtClean="0">
                <a:solidFill>
                  <a:srgbClr val="FF0000"/>
                </a:solidFill>
              </a:rPr>
              <a:t>R</a:t>
            </a:r>
            <a:r>
              <a:rPr lang="tr-TR" sz="1800" dirty="0" smtClean="0">
                <a:solidFill>
                  <a:srgbClr val="FF0000"/>
                </a:solidFill>
              </a:rPr>
              <a:t>  </a:t>
            </a:r>
          </a:p>
          <a:p>
            <a:pPr marL="0" indent="0" algn="just" eaLnBrk="1" fontAlgn="auto" hangingPunct="1">
              <a:lnSpc>
                <a:spcPct val="80000"/>
              </a:lnSpc>
              <a:spcAft>
                <a:spcPts val="0"/>
              </a:spcAft>
              <a:buFont typeface="Wingdings 2" panose="05020102010507070707" pitchFamily="18" charset="2"/>
              <a:buNone/>
              <a:defRPr/>
            </a:pPr>
            <a:endParaRPr lang="tr-TR" sz="1600" dirty="0" smtClean="0">
              <a:solidFill>
                <a:srgbClr val="FF0000"/>
              </a:solidFill>
            </a:endParaRPr>
          </a:p>
          <a:p>
            <a:pPr marL="0" indent="0" algn="just" eaLnBrk="1" fontAlgn="auto" hangingPunct="1">
              <a:lnSpc>
                <a:spcPct val="80000"/>
              </a:lnSpc>
              <a:spcAft>
                <a:spcPts val="0"/>
              </a:spcAft>
              <a:buFont typeface="Wingdings 2" panose="05020102010507070707" pitchFamily="18" charset="2"/>
              <a:buNone/>
              <a:defRPr/>
            </a:pPr>
            <a:r>
              <a:rPr lang="tr-TR" sz="1800" dirty="0" smtClean="0"/>
              <a:t>Burada </a:t>
            </a:r>
            <a:r>
              <a:rPr lang="tr-TR" sz="1800" i="1" dirty="0" smtClean="0"/>
              <a:t>E </a:t>
            </a:r>
            <a:r>
              <a:rPr lang="tr-TR" sz="1800" dirty="0" smtClean="0"/>
              <a:t>volt cinsinden iyonların hareketini sağlayan potansiyel farkıdır. </a:t>
            </a:r>
            <a:r>
              <a:rPr lang="tr-TR" sz="1800" i="1" dirty="0" smtClean="0"/>
              <a:t>I </a:t>
            </a:r>
            <a:r>
              <a:rPr lang="tr-TR" sz="1800" dirty="0" smtClean="0"/>
              <a:t>amper olarak akım şiddeti, </a:t>
            </a:r>
            <a:r>
              <a:rPr lang="tr-TR" sz="1800" i="1" dirty="0" smtClean="0"/>
              <a:t>R </a:t>
            </a:r>
            <a:r>
              <a:rPr lang="tr-TR" sz="1800" dirty="0" err="1" smtClean="0"/>
              <a:t>ohm</a:t>
            </a:r>
            <a:r>
              <a:rPr lang="tr-TR" sz="1800" dirty="0" smtClean="0"/>
              <a:t> cinsinden elektrolitin akıma direncidir. </a:t>
            </a:r>
          </a:p>
          <a:p>
            <a:pPr marL="0" indent="0" algn="just" eaLnBrk="1" fontAlgn="auto" hangingPunct="1">
              <a:lnSpc>
                <a:spcPct val="80000"/>
              </a:lnSpc>
              <a:spcAft>
                <a:spcPts val="0"/>
              </a:spcAft>
              <a:buFont typeface="Wingdings 2" panose="05020102010507070707" pitchFamily="18" charset="2"/>
              <a:buNone/>
              <a:defRPr/>
            </a:pPr>
            <a:r>
              <a:rPr lang="tr-TR" sz="1800" dirty="0" smtClean="0"/>
              <a:t>Bu direnç, çözeltideki iyonların cinsine ve </a:t>
            </a:r>
            <a:r>
              <a:rPr lang="tr-TR" sz="1800" dirty="0" err="1" smtClean="0"/>
              <a:t>derişimine</a:t>
            </a:r>
            <a:r>
              <a:rPr lang="tr-TR" sz="1800" dirty="0" smtClean="0"/>
              <a:t> bağlıdır.</a:t>
            </a:r>
            <a:r>
              <a:rPr lang="en-US" sz="1800" dirty="0" smtClean="0">
                <a:solidFill>
                  <a:srgbClr val="CC3300"/>
                </a:solidFill>
              </a:rPr>
              <a:t>      </a:t>
            </a:r>
            <a:r>
              <a:rPr lang="en-US" sz="1600" dirty="0" smtClean="0">
                <a:solidFill>
                  <a:srgbClr val="CC3300"/>
                </a:solidFill>
              </a:rPr>
              <a:t>				</a:t>
            </a:r>
          </a:p>
        </p:txBody>
      </p:sp>
      <p:sp>
        <p:nvSpPr>
          <p:cNvPr id="228355" name="Text Box 3"/>
          <p:cNvSpPr txBox="1">
            <a:spLocks noChangeArrowheads="1"/>
          </p:cNvSpPr>
          <p:nvPr/>
        </p:nvSpPr>
        <p:spPr bwMode="auto">
          <a:xfrm>
            <a:off x="373063" y="2406650"/>
            <a:ext cx="4127500" cy="4117975"/>
          </a:xfrm>
          <a:prstGeom prst="rect">
            <a:avLst/>
          </a:prstGeom>
          <a:noFill/>
          <a:ln w="9525">
            <a:noFill/>
            <a:miter lim="800000"/>
            <a:headEnd/>
            <a:tailEnd/>
          </a:ln>
          <a:effectLst/>
        </p:spPr>
        <p:txBody>
          <a:bodyPr lIns="86457" tIns="43228" rIns="86457" bIns="43228">
            <a:spAutoFit/>
          </a:bodyPr>
          <a:lstStyle/>
          <a:p>
            <a:pPr algn="just">
              <a:defRPr/>
            </a:pPr>
            <a:r>
              <a:rPr lang="tr-TR" sz="1400" b="1" dirty="0">
                <a:solidFill>
                  <a:srgbClr val="000099"/>
                </a:solidFill>
              </a:rPr>
              <a:t>Hücrelerde Akım Geçişiyle Kütle Aktarımı</a:t>
            </a:r>
          </a:p>
          <a:p>
            <a:pPr algn="just">
              <a:defRPr/>
            </a:pPr>
            <a:endParaRPr lang="tr-TR" sz="1400" dirty="0">
              <a:solidFill>
                <a:srgbClr val="000099"/>
              </a:solidFill>
            </a:endParaRPr>
          </a:p>
          <a:p>
            <a:pPr algn="just">
              <a:defRPr/>
            </a:pPr>
            <a:r>
              <a:rPr lang="tr-TR" sz="1300" dirty="0"/>
              <a:t>Bir elektrot, sadece elektrot yüzeyindeki çok ince bir çözelti tabakasında etkili olabildiğinden, </a:t>
            </a:r>
            <a:r>
              <a:rPr lang="tr-TR" sz="1300" dirty="0" err="1"/>
              <a:t>faradayik</a:t>
            </a:r>
            <a:r>
              <a:rPr lang="tr-TR" sz="1300" dirty="0"/>
              <a:t> bir akım ana çözeltiden elektrot yüzeyine reaksiyona giren türlerin devamlı kütle aktarımını gerektirir. Kütle aktarımı üç mekanizmayla olur: </a:t>
            </a:r>
          </a:p>
          <a:p>
            <a:pPr marL="400050" indent="-400050" algn="just">
              <a:buFontTx/>
              <a:buAutoNum type="romanLcParenBoth"/>
              <a:defRPr/>
            </a:pPr>
            <a:r>
              <a:rPr lang="tr-TR" sz="1300" i="1" dirty="0"/>
              <a:t>Konveksiyon,</a:t>
            </a:r>
          </a:p>
          <a:p>
            <a:pPr marL="400050" indent="-400050" algn="just">
              <a:buFontTx/>
              <a:buAutoNum type="romanLcParenBoth"/>
              <a:defRPr/>
            </a:pPr>
            <a:r>
              <a:rPr lang="tr-TR" sz="1300" i="1" dirty="0" err="1"/>
              <a:t>Migrasyon</a:t>
            </a:r>
            <a:r>
              <a:rPr lang="tr-TR" sz="1300" i="1" dirty="0"/>
              <a:t> (göç)</a:t>
            </a:r>
          </a:p>
          <a:p>
            <a:pPr marL="400050" indent="-400050" algn="just">
              <a:buFontTx/>
              <a:buAutoNum type="romanLcParenBoth"/>
              <a:defRPr/>
            </a:pPr>
            <a:r>
              <a:rPr lang="tr-TR" sz="1300" i="1" dirty="0"/>
              <a:t>Difüzyon. </a:t>
            </a:r>
          </a:p>
          <a:p>
            <a:pPr algn="just">
              <a:defRPr/>
            </a:pPr>
            <a:endParaRPr lang="tr-TR" sz="1300" i="1" dirty="0"/>
          </a:p>
          <a:p>
            <a:pPr algn="just">
              <a:defRPr/>
            </a:pPr>
            <a:r>
              <a:rPr lang="tr-TR" sz="1300" dirty="0"/>
              <a:t>Konveksiyon, karıştırma veya elektrotun yüzeyinden geçen çözeltinin akışı sonucunda ortaya çıkan mekanik hareketi kapsamaktadır. </a:t>
            </a:r>
          </a:p>
          <a:p>
            <a:pPr algn="just">
              <a:defRPr/>
            </a:pPr>
            <a:endParaRPr lang="tr-TR" sz="1300" dirty="0"/>
          </a:p>
          <a:p>
            <a:pPr algn="just">
              <a:defRPr/>
            </a:pPr>
            <a:r>
              <a:rPr lang="tr-TR" sz="1300" dirty="0"/>
              <a:t>Göç, iyonlarla, yüklü elektrot arasındaki elektrostatik çekimin neden olduğu iyonların hareketidir. </a:t>
            </a:r>
          </a:p>
          <a:p>
            <a:pPr algn="just">
              <a:defRPr/>
            </a:pPr>
            <a:endParaRPr lang="tr-TR" sz="1300" dirty="0"/>
          </a:p>
          <a:p>
            <a:pPr algn="just">
              <a:defRPr/>
            </a:pPr>
            <a:r>
              <a:rPr lang="tr-TR" sz="1300" dirty="0"/>
              <a:t>Difüzyon, türlerin derişim farkı nedeniyle yaptıkları harekettir. </a:t>
            </a:r>
          </a:p>
        </p:txBody>
      </p:sp>
      <p:grpSp>
        <p:nvGrpSpPr>
          <p:cNvPr id="15364" name="Grup 5"/>
          <p:cNvGrpSpPr>
            <a:grpSpLocks/>
          </p:cNvGrpSpPr>
          <p:nvPr/>
        </p:nvGrpSpPr>
        <p:grpSpPr bwMode="auto">
          <a:xfrm>
            <a:off x="4475163" y="2360613"/>
            <a:ext cx="4545012" cy="2879725"/>
            <a:chOff x="0" y="0"/>
            <a:chExt cx="4095750" cy="2491740"/>
          </a:xfrm>
        </p:grpSpPr>
        <p:sp>
          <p:nvSpPr>
            <p:cNvPr id="15365" name="Metin Kutusu 2"/>
            <p:cNvSpPr txBox="1">
              <a:spLocks noChangeArrowheads="1"/>
            </p:cNvSpPr>
            <p:nvPr/>
          </p:nvSpPr>
          <p:spPr bwMode="auto">
            <a:xfrm>
              <a:off x="361950" y="2209800"/>
              <a:ext cx="3727450" cy="2819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pPr>
              <a:r>
                <a:rPr lang="tr-TR" sz="1000" i="1">
                  <a:solidFill>
                    <a:srgbClr val="1F497D"/>
                  </a:solidFill>
                  <a:latin typeface="Calibri" panose="020F0502020204030204" pitchFamily="34" charset="0"/>
                  <a:cs typeface="Arial" panose="020B0604020202020204" pitchFamily="34" charset="0"/>
                </a:rPr>
                <a:t>Çözeltideki iyonların elektrot yüzeyine taşınması</a:t>
              </a:r>
              <a:endParaRPr lang="tr-TR" sz="900" i="1">
                <a:solidFill>
                  <a:srgbClr val="1F497D"/>
                </a:solidFill>
                <a:cs typeface="Arial" panose="020B0604020202020204" pitchFamily="34" charset="0"/>
              </a:endParaRPr>
            </a:p>
          </p:txBody>
        </p:sp>
        <p:pic>
          <p:nvPicPr>
            <p:cNvPr id="15366" name="Resim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957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Unvan 1"/>
          <p:cNvSpPr>
            <a:spLocks noGrp="1"/>
          </p:cNvSpPr>
          <p:nvPr>
            <p:ph type="title"/>
          </p:nvPr>
        </p:nvSpPr>
        <p:spPr>
          <a:xfrm>
            <a:off x="2271713" y="260350"/>
            <a:ext cx="4090987" cy="509588"/>
          </a:xfrm>
        </p:spPr>
        <p:txBody>
          <a:bodyPr/>
          <a:lstStyle/>
          <a:p>
            <a:pPr eaLnBrk="1" hangingPunct="1"/>
            <a:r>
              <a:rPr lang="tr-TR" sz="2800" b="1" smtClean="0">
                <a:solidFill>
                  <a:srgbClr val="7030A0"/>
                </a:solidFill>
              </a:rPr>
              <a:t>Elektrot yüzeyine taşınma</a:t>
            </a:r>
          </a:p>
        </p:txBody>
      </p:sp>
      <p:pic>
        <p:nvPicPr>
          <p:cNvPr id="16387" name="İçerik Yer Tutucusu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63713" y="1125538"/>
            <a:ext cx="5616575" cy="532923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idx="1"/>
          </p:nvPr>
        </p:nvSpPr>
        <p:spPr>
          <a:xfrm>
            <a:off x="250825" y="188913"/>
            <a:ext cx="8785225" cy="3744912"/>
          </a:xfrm>
        </p:spPr>
        <p:txBody>
          <a:bodyPr/>
          <a:lstStyle/>
          <a:p>
            <a:pPr marL="0" indent="0" algn="ctr" eaLnBrk="1" hangingPunct="1">
              <a:lnSpc>
                <a:spcPct val="90000"/>
              </a:lnSpc>
              <a:buFont typeface="Wingdings 2" panose="05020102010507070707" pitchFamily="18" charset="2"/>
              <a:buNone/>
              <a:defRPr/>
            </a:pPr>
            <a:r>
              <a:rPr lang="tr-TR" sz="2000" b="1" dirty="0" smtClean="0">
                <a:solidFill>
                  <a:srgbClr val="000099"/>
                </a:solidFill>
              </a:rPr>
              <a:t>FARADAYİK VE FARADAYİK OLMAYAN AKIMLAR</a:t>
            </a:r>
          </a:p>
          <a:p>
            <a:pPr marL="0" indent="0" algn="just" eaLnBrk="1" hangingPunct="1">
              <a:lnSpc>
                <a:spcPct val="90000"/>
              </a:lnSpc>
              <a:buFont typeface="Wingdings 2" panose="05020102010507070707" pitchFamily="18" charset="2"/>
              <a:buNone/>
              <a:defRPr/>
            </a:pPr>
            <a:endParaRPr lang="tr-TR" sz="1800" dirty="0" smtClean="0"/>
          </a:p>
          <a:p>
            <a:pPr marL="0" indent="0" algn="just" eaLnBrk="1" hangingPunct="1">
              <a:lnSpc>
                <a:spcPct val="90000"/>
              </a:lnSpc>
              <a:buFont typeface="Wingdings 2" panose="05020102010507070707" pitchFamily="18" charset="2"/>
              <a:buNone/>
              <a:defRPr/>
            </a:pPr>
            <a:r>
              <a:rPr lang="tr-TR" sz="1800" dirty="0" smtClean="0"/>
              <a:t>Elektrot çözelti ara yüzeyinden akım iki tip işlemle iletilir. Birincisinde, elektrotlardan birinde yükseltgenme reaksiyonu olurken diğerinde indirgenme reaksiyonu olur, bu sırada elektronların doğrudan aktarımı ile akım iletilir. Bu tip işlemlere, bir elektrottaki kimyasal reaksiyon miktarının geçen akımla orantılı olduğunu ifade eden </a:t>
            </a:r>
            <a:r>
              <a:rPr lang="tr-TR" sz="1800" dirty="0" err="1" smtClean="0"/>
              <a:t>Faraday</a:t>
            </a:r>
            <a:r>
              <a:rPr lang="tr-TR" sz="1800" dirty="0" smtClean="0"/>
              <a:t> yasalarına uygun olması nedeniyle </a:t>
            </a:r>
            <a:r>
              <a:rPr lang="tr-TR" sz="1800" dirty="0" err="1" smtClean="0"/>
              <a:t>Fara</a:t>
            </a:r>
            <a:r>
              <a:rPr lang="tr-TR" sz="1800" i="1" dirty="0" err="1" smtClean="0"/>
              <a:t>dayik</a:t>
            </a:r>
            <a:r>
              <a:rPr lang="tr-TR" sz="1800" i="1" dirty="0" smtClean="0"/>
              <a:t> işlemler </a:t>
            </a:r>
            <a:r>
              <a:rPr lang="tr-TR" sz="1800" dirty="0" smtClean="0"/>
              <a:t>adı verilir, bu şekilde oluşan akımlara </a:t>
            </a:r>
            <a:r>
              <a:rPr lang="tr-TR" sz="1800" i="1" dirty="0" err="1" smtClean="0"/>
              <a:t>Faradayik</a:t>
            </a:r>
            <a:r>
              <a:rPr lang="tr-TR" sz="1800" i="1" dirty="0" smtClean="0"/>
              <a:t> akımlar </a:t>
            </a:r>
            <a:r>
              <a:rPr lang="tr-TR" sz="1800" dirty="0" smtClean="0"/>
              <a:t>denir.</a:t>
            </a:r>
          </a:p>
          <a:p>
            <a:pPr marL="0" indent="0" algn="just" eaLnBrk="1" hangingPunct="1">
              <a:lnSpc>
                <a:spcPct val="90000"/>
              </a:lnSpc>
              <a:buFont typeface="Wingdings 2" panose="05020102010507070707" pitchFamily="18" charset="2"/>
              <a:buNone/>
              <a:defRPr/>
            </a:pPr>
            <a:endParaRPr lang="tr-TR" sz="1800" dirty="0" smtClean="0"/>
          </a:p>
          <a:p>
            <a:pPr marL="0" indent="0" algn="just" eaLnBrk="1" hangingPunct="1">
              <a:lnSpc>
                <a:spcPct val="90000"/>
              </a:lnSpc>
              <a:buFont typeface="Wingdings 2" panose="05020102010507070707" pitchFamily="18" charset="2"/>
              <a:buNone/>
              <a:defRPr/>
            </a:pPr>
            <a:r>
              <a:rPr lang="tr-TR" sz="1800" dirty="0" smtClean="0"/>
              <a:t>Bazı koşullarda bir hücre termodinamik veya kinetik nedenlerden dolayı, </a:t>
            </a:r>
            <a:r>
              <a:rPr lang="tr-TR" sz="1800" dirty="0" err="1" smtClean="0"/>
              <a:t>faradayik</a:t>
            </a:r>
            <a:r>
              <a:rPr lang="tr-TR" sz="1800" dirty="0" smtClean="0"/>
              <a:t> işlemlerin elektrotlardan birinde veya her ikisinde de engellendiği bir potansiyel aralığı gösterecektir. Burada sürekli alternatif akımların iletimi hala mümkün olacaktır. Bu tür akımlarla, yük ilişkisinin her yarı döngüde tersine dönüşü nedeniyle, önce negatif sonra pozitif İyonlar alternatif olarak elektrot yüzeyine çekileceklerdir. Elektrik enerjisi tüketilir ve bu iyonik hareketin ortaya çıkardığı sürtünme nedeniyle ısıya dönüştürülür. Böylece her elektrot yüzeyi, </a:t>
            </a:r>
            <a:r>
              <a:rPr lang="tr-TR" sz="1800" dirty="0" err="1" smtClean="0"/>
              <a:t>kapasitansı</a:t>
            </a:r>
            <a:r>
              <a:rPr lang="tr-TR" sz="1800" dirty="0" smtClean="0"/>
              <a:t> büyük olabilen (cm</a:t>
            </a:r>
            <a:r>
              <a:rPr lang="tr-TR" sz="1800" baseline="30000" dirty="0" smtClean="0"/>
              <a:t>2</a:t>
            </a:r>
            <a:r>
              <a:rPr lang="tr-TR" sz="1800" dirty="0" smtClean="0"/>
              <a:t> başına bir­kaç yüzden birkaç bin </a:t>
            </a:r>
            <a:r>
              <a:rPr lang="tr-TR" sz="1800" dirty="0" err="1" smtClean="0"/>
              <a:t>mikrofarad</a:t>
            </a:r>
            <a:r>
              <a:rPr lang="tr-TR" sz="1800" dirty="0" smtClean="0"/>
              <a:t> kadar) bir </a:t>
            </a:r>
            <a:r>
              <a:rPr lang="tr-TR" sz="1800" dirty="0" err="1" smtClean="0"/>
              <a:t>kapasitörün</a:t>
            </a:r>
            <a:r>
              <a:rPr lang="tr-TR" sz="1800" dirty="0" smtClean="0"/>
              <a:t> bir tabakası gibi davranabilir. </a:t>
            </a:r>
            <a:r>
              <a:rPr lang="tr-TR" sz="1800" dirty="0" err="1" smtClean="0"/>
              <a:t>Kapasitif</a:t>
            </a:r>
            <a:r>
              <a:rPr lang="tr-TR" sz="1800" dirty="0" smtClean="0"/>
              <a:t> akım </a:t>
            </a:r>
            <a:r>
              <a:rPr lang="tr-TR" sz="1800" dirty="0" err="1" smtClean="0"/>
              <a:t>faradayik</a:t>
            </a:r>
            <a:r>
              <a:rPr lang="tr-TR" sz="1800" dirty="0" smtClean="0"/>
              <a:t> olmayan bir akımdır.</a:t>
            </a:r>
          </a:p>
          <a:p>
            <a:pPr eaLnBrk="1" hangingPunct="1">
              <a:lnSpc>
                <a:spcPct val="90000"/>
              </a:lnSpc>
              <a:defRPr/>
            </a:pPr>
            <a:endParaRPr lang="tr-TR" sz="1800" dirty="0" smtClean="0"/>
          </a:p>
        </p:txBody>
      </p:sp>
      <p:pic>
        <p:nvPicPr>
          <p:cNvPr id="17411"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4392613"/>
            <a:ext cx="50228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306388" y="1052513"/>
            <a:ext cx="3328987" cy="2592387"/>
          </a:xfrm>
        </p:spPr>
        <p:txBody>
          <a:bodyPr/>
          <a:lstStyle/>
          <a:p>
            <a:pPr marL="0" indent="0" algn="just" eaLnBrk="1" hangingPunct="1">
              <a:lnSpc>
                <a:spcPct val="80000"/>
              </a:lnSpc>
              <a:buFont typeface="Wingdings 2" panose="05020102010507070707" pitchFamily="18" charset="2"/>
              <a:buNone/>
            </a:pPr>
            <a:r>
              <a:rPr lang="tr-TR" sz="2000" smtClean="0"/>
              <a:t>Elektrokimyasal Ölçümlerin heterojen sistemlere neden olduğunu fark etmek önemlidir, çünkü elektrot hemen kendisine bitişik çözelti tabakasındaki bir türe elektron verebilir veya ondan elektron alabilir. Bu nedenle bu tabakanın bileşimi çözeltinin diğer kısımlarının bileşiminden önemli ölçüde farklı olabilir.</a:t>
            </a:r>
          </a:p>
        </p:txBody>
      </p:sp>
      <p:sp>
        <p:nvSpPr>
          <p:cNvPr id="205827" name="Text Box 3"/>
          <p:cNvSpPr txBox="1">
            <a:spLocks noChangeArrowheads="1"/>
          </p:cNvSpPr>
          <p:nvPr/>
        </p:nvSpPr>
        <p:spPr bwMode="auto">
          <a:xfrm>
            <a:off x="306388" y="3644900"/>
            <a:ext cx="8636000" cy="3049588"/>
          </a:xfrm>
          <a:prstGeom prst="rect">
            <a:avLst/>
          </a:prstGeom>
          <a:noFill/>
          <a:ln w="9525">
            <a:noFill/>
            <a:miter lim="800000"/>
            <a:headEnd/>
            <a:tailEnd/>
          </a:ln>
        </p:spPr>
        <p:txBody>
          <a:bodyPr lIns="86457" tIns="43228" rIns="86457" bIns="43228">
            <a:spAutoFit/>
          </a:bodyPr>
          <a:lstStyle/>
          <a:p>
            <a:pPr algn="just">
              <a:defRPr/>
            </a:pPr>
            <a:r>
              <a:rPr lang="tr-TR" sz="1750" dirty="0">
                <a:latin typeface="+mn-lt"/>
              </a:rPr>
              <a:t>Örneğin ilk önce elektroda pozitif bir potansiyel uygulandığında, elektroda bitişik çözeltinin yapısını dikkate alalım. Potansiyel, uygulandıktan hemen sonra eğer </a:t>
            </a:r>
            <a:r>
              <a:rPr lang="tr-TR" sz="1750" dirty="0" err="1">
                <a:latin typeface="+mn-lt"/>
              </a:rPr>
              <a:t>elektrodun</a:t>
            </a:r>
            <a:r>
              <a:rPr lang="tr-TR" sz="1750" dirty="0">
                <a:latin typeface="+mn-lt"/>
              </a:rPr>
              <a:t> yüzeyinde reaksiyona girebilecek aktif bir tür yoksa, hızlı bir şekilde sıfıra düşen anlık bir akım dalgası oluşacaktır. Bu akım her iki </a:t>
            </a:r>
            <a:r>
              <a:rPr lang="tr-TR" sz="1750" dirty="0" err="1">
                <a:latin typeface="+mn-lt"/>
              </a:rPr>
              <a:t>elektrodun</a:t>
            </a:r>
            <a:r>
              <a:rPr lang="tr-TR" sz="1750" dirty="0">
                <a:latin typeface="+mn-lt"/>
              </a:rPr>
              <a:t> da yüzeyinde bir negatif yük fazlalığı (veya eksikliği) yaratan bir yükleme akımıdır. Fakat, iyonik hareketliliğin bir sonucu olarak elektrotlara bitişik olan "çözelti tabakalarında derhal bir zıt yüklenme oluşur. Bu etkileşim Şekilde görülmektedir. Metal </a:t>
            </a:r>
            <a:r>
              <a:rPr lang="tr-TR" sz="1750" dirty="0" err="1">
                <a:latin typeface="+mn-lt"/>
              </a:rPr>
              <a:t>elektrodun</a:t>
            </a:r>
            <a:r>
              <a:rPr lang="tr-TR" sz="1750" dirty="0">
                <a:latin typeface="+mn-lt"/>
              </a:rPr>
              <a:t> yüzeyinde uygulanan pozitif potansiyelin bir sonucu olarak oluşan pozitif yük fazlalığı gösterilmektedir. Yüklü çözelti tabakası iki kısımdan oluşmaktadır: (1) bir yoğun iç tabaka </a:t>
            </a:r>
            <a:r>
              <a:rPr lang="tr-TR" sz="1750" i="1" dirty="0">
                <a:latin typeface="+mn-lt"/>
              </a:rPr>
              <a:t>(</a:t>
            </a:r>
            <a:r>
              <a:rPr lang="tr-TR" sz="1750" i="1" dirty="0" err="1">
                <a:latin typeface="+mn-lt"/>
              </a:rPr>
              <a:t>d</a:t>
            </a:r>
            <a:r>
              <a:rPr lang="tr-TR" sz="1750" i="1" baseline="-25000" dirty="0" err="1">
                <a:latin typeface="+mn-lt"/>
              </a:rPr>
              <a:t>o</a:t>
            </a:r>
            <a:r>
              <a:rPr lang="tr-TR" sz="1750" i="1" dirty="0" err="1">
                <a:latin typeface="+mn-lt"/>
              </a:rPr>
              <a:t>'dan</a:t>
            </a:r>
            <a:r>
              <a:rPr lang="tr-TR" sz="1750" i="1" dirty="0">
                <a:latin typeface="+mn-lt"/>
              </a:rPr>
              <a:t> d</a:t>
            </a:r>
            <a:r>
              <a:rPr lang="tr-TR" sz="1750" i="1" baseline="-25000" dirty="0">
                <a:latin typeface="+mn-lt"/>
              </a:rPr>
              <a:t>1</a:t>
            </a:r>
            <a:r>
              <a:rPr lang="tr-TR" sz="1750" i="1" dirty="0">
                <a:latin typeface="+mn-lt"/>
              </a:rPr>
              <a:t> </a:t>
            </a:r>
            <a:r>
              <a:rPr lang="tr-TR" sz="1750" dirty="0">
                <a:latin typeface="+mn-lt"/>
              </a:rPr>
              <a:t>'e), bu tabakada elektrot yüzeyinden uzaklaşıldıkça potansiyel mesafe ile doğrusal ilişkili olarak azalır ve (2) bir </a:t>
            </a:r>
            <a:r>
              <a:rPr lang="tr-TR" sz="1750" dirty="0" err="1">
                <a:latin typeface="+mn-lt"/>
              </a:rPr>
              <a:t>difüze</a:t>
            </a:r>
            <a:r>
              <a:rPr lang="tr-TR" sz="1750" dirty="0">
                <a:latin typeface="+mn-lt"/>
              </a:rPr>
              <a:t> tabaka </a:t>
            </a:r>
            <a:r>
              <a:rPr lang="tr-TR" sz="1750" i="1" dirty="0">
                <a:latin typeface="+mn-lt"/>
              </a:rPr>
              <a:t>(d</a:t>
            </a:r>
            <a:r>
              <a:rPr lang="tr-TR" sz="1750" i="1" baseline="-25000" dirty="0">
                <a:latin typeface="+mn-lt"/>
              </a:rPr>
              <a:t>1</a:t>
            </a:r>
            <a:r>
              <a:rPr lang="tr-TR" sz="1750" i="1" dirty="0">
                <a:latin typeface="+mn-lt"/>
              </a:rPr>
              <a:t> </a:t>
            </a:r>
            <a:r>
              <a:rPr lang="tr-TR" sz="1750" dirty="0">
                <a:latin typeface="+mn-lt"/>
              </a:rPr>
              <a:t>'den </a:t>
            </a:r>
            <a:r>
              <a:rPr lang="tr-TR" sz="1750" i="1" dirty="0">
                <a:latin typeface="+mn-lt"/>
              </a:rPr>
              <a:t>d</a:t>
            </a:r>
            <a:r>
              <a:rPr lang="tr-TR" sz="1750" i="1" baseline="-25000" dirty="0">
                <a:latin typeface="+mn-lt"/>
              </a:rPr>
              <a:t>2</a:t>
            </a:r>
            <a:r>
              <a:rPr lang="tr-TR" sz="1750" i="1" dirty="0">
                <a:latin typeface="+mn-lt"/>
              </a:rPr>
              <a:t>'ye), </a:t>
            </a:r>
            <a:r>
              <a:rPr lang="tr-TR" sz="1750" dirty="0">
                <a:latin typeface="+mn-lt"/>
              </a:rPr>
              <a:t>burada elektrot yüzeyinden uzaklaşıldıkça ortaya çıkan potansiyel üstel olarak azalır. Elektrot yüzeyindeki  yüzeye bitişik çözeltideki bu yük topluluğu bir </a:t>
            </a:r>
            <a:r>
              <a:rPr lang="tr-TR" sz="1750" i="1" dirty="0">
                <a:latin typeface="+mn-lt"/>
              </a:rPr>
              <a:t>elektriksel Çift tabaka </a:t>
            </a:r>
            <a:r>
              <a:rPr lang="tr-TR" sz="1750" dirty="0">
                <a:latin typeface="+mn-lt"/>
              </a:rPr>
              <a:t>olarak adlandırılır </a:t>
            </a:r>
          </a:p>
        </p:txBody>
      </p:sp>
      <p:pic>
        <p:nvPicPr>
          <p:cNvPr id="18436"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404813"/>
            <a:ext cx="5075237"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289050" y="200025"/>
            <a:ext cx="6096000" cy="354013"/>
          </a:xfrm>
          <a:prstGeom prst="rect">
            <a:avLst/>
          </a:prstGeom>
        </p:spPr>
        <p:txBody>
          <a:bodyPr wrap="none">
            <a:spAutoFit/>
          </a:bodyPr>
          <a:lstStyle/>
          <a:p>
            <a:pPr algn="just" eaLnBrk="1" hangingPunct="1">
              <a:lnSpc>
                <a:spcPct val="80000"/>
              </a:lnSpc>
              <a:defRPr/>
            </a:pPr>
            <a:r>
              <a:rPr lang="tr-TR" sz="2000" b="1" dirty="0">
                <a:solidFill>
                  <a:srgbClr val="000099"/>
                </a:solidFill>
                <a:latin typeface="+mn-lt"/>
              </a:rPr>
              <a:t>ÇÖZELTİ  YAPISI -  ELEKTROKİMYASAL ÇİFT TABAKA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Unvan 1"/>
          <p:cNvSpPr>
            <a:spLocks noGrp="1"/>
          </p:cNvSpPr>
          <p:nvPr>
            <p:ph type="title"/>
          </p:nvPr>
        </p:nvSpPr>
        <p:spPr>
          <a:xfrm>
            <a:off x="900113" y="260350"/>
            <a:ext cx="7772400" cy="796925"/>
          </a:xfrm>
        </p:spPr>
        <p:txBody>
          <a:bodyPr/>
          <a:lstStyle/>
          <a:p>
            <a:pPr eaLnBrk="1" hangingPunct="1"/>
            <a:r>
              <a:rPr lang="tr-TR" b="1" smtClean="0">
                <a:solidFill>
                  <a:srgbClr val="7030A0"/>
                </a:solidFill>
              </a:rPr>
              <a:t>Elektrot yüzeyinde durum ne?</a:t>
            </a:r>
          </a:p>
        </p:txBody>
      </p:sp>
      <p:pic>
        <p:nvPicPr>
          <p:cNvPr id="19459"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339975" y="1628775"/>
            <a:ext cx="4597400" cy="48545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47813" y="1125538"/>
            <a:ext cx="6154737" cy="410368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idx="1"/>
          </p:nvPr>
        </p:nvSpPr>
        <p:spPr>
          <a:xfrm>
            <a:off x="323850" y="333375"/>
            <a:ext cx="8496300" cy="6191250"/>
          </a:xfrm>
        </p:spPr>
        <p:txBody>
          <a:bodyPr>
            <a:noAutofit/>
          </a:bodyPr>
          <a:lstStyle/>
          <a:p>
            <a:pPr marL="0" indent="0" algn="just" eaLnBrk="1" fontAlgn="auto" hangingPunct="1">
              <a:lnSpc>
                <a:spcPct val="80000"/>
              </a:lnSpc>
              <a:spcAft>
                <a:spcPts val="0"/>
              </a:spcAft>
              <a:buFont typeface="Wingdings 2" panose="05020102010507070707" pitchFamily="18" charset="2"/>
              <a:buNone/>
              <a:defRPr/>
            </a:pPr>
            <a:r>
              <a:rPr lang="tr-TR" sz="2400" b="1" dirty="0" smtClean="0">
                <a:solidFill>
                  <a:srgbClr val="000099"/>
                </a:solidFill>
              </a:rPr>
              <a:t>AKIMIN HÜCRE POTANSİYELİNE ETKİSİ</a:t>
            </a:r>
          </a:p>
          <a:p>
            <a:pPr marL="0" indent="0" algn="just" eaLnBrk="1" fontAlgn="auto" hangingPunct="1">
              <a:lnSpc>
                <a:spcPct val="80000"/>
              </a:lnSpc>
              <a:spcAft>
                <a:spcPts val="0"/>
              </a:spcAft>
              <a:buFont typeface="Wingdings 2" panose="05020102010507070707" pitchFamily="18" charset="2"/>
              <a:buNone/>
              <a:defRPr/>
            </a:pPr>
            <a:r>
              <a:rPr lang="tr-TR" sz="2200" dirty="0" smtClean="0"/>
              <a:t>Doğru akım bir elektrokimyasal hücreden geçtiğinde  ölçülen hücre potansiyeli termodinamik hesaplamalardan elde edilmiş sonuçlardan normal olarak sapar. Bu fark bir dizi olayın göstergesi olabilir, bunlar </a:t>
            </a:r>
            <a:r>
              <a:rPr lang="tr-TR" sz="2200" dirty="0" err="1" smtClean="0">
                <a:solidFill>
                  <a:srgbClr val="FF0000"/>
                </a:solidFill>
              </a:rPr>
              <a:t>ohmik</a:t>
            </a:r>
            <a:r>
              <a:rPr lang="tr-TR" sz="2200" dirty="0" smtClean="0">
                <a:solidFill>
                  <a:srgbClr val="FF0000"/>
                </a:solidFill>
              </a:rPr>
              <a:t> direnç </a:t>
            </a:r>
            <a:r>
              <a:rPr lang="tr-TR" sz="2200" dirty="0" smtClean="0"/>
              <a:t>ve </a:t>
            </a:r>
            <a:r>
              <a:rPr lang="tr-TR" sz="2200" i="1" dirty="0" smtClean="0">
                <a:solidFill>
                  <a:srgbClr val="FF0000"/>
                </a:solidFill>
              </a:rPr>
              <a:t>yük-aktarım polarizasyonu, reaksiyon polarizasyonu, difüzyon polarizasyonu </a:t>
            </a:r>
            <a:r>
              <a:rPr lang="tr-TR" sz="2200" dirty="0" smtClean="0"/>
              <a:t>gibi çeşitli polarizasyon etkilerinden kaynaklanabilir. </a:t>
            </a:r>
          </a:p>
          <a:p>
            <a:pPr marL="0" indent="0" algn="just" eaLnBrk="1" fontAlgn="auto" hangingPunct="1">
              <a:lnSpc>
                <a:spcPct val="80000"/>
              </a:lnSpc>
              <a:spcAft>
                <a:spcPts val="0"/>
              </a:spcAft>
              <a:buFont typeface="Wingdings 2" panose="05020102010507070707" pitchFamily="18" charset="2"/>
              <a:buNone/>
              <a:defRPr/>
            </a:pPr>
            <a:r>
              <a:rPr lang="tr-TR" sz="2200" dirty="0" smtClean="0"/>
              <a:t>Bu süreç, bir galvanik hücrenin potansiyelini azaltma veya bir elektrolitik hücrede akım oluşması için gereken potansiyeli artırma etkisine sahiptirler. </a:t>
            </a:r>
          </a:p>
          <a:p>
            <a:pPr marL="274320" indent="-274320" algn="just" eaLnBrk="1" fontAlgn="auto" hangingPunct="1">
              <a:lnSpc>
                <a:spcPct val="80000"/>
              </a:lnSpc>
              <a:spcAft>
                <a:spcPts val="0"/>
              </a:spcAft>
              <a:buFont typeface="Wingdings 2"/>
              <a:buChar char=""/>
              <a:defRPr/>
            </a:pPr>
            <a:endParaRPr lang="tr-TR" sz="2200" dirty="0" smtClean="0">
              <a:solidFill>
                <a:srgbClr val="000099"/>
              </a:solidFill>
            </a:endParaRPr>
          </a:p>
          <a:p>
            <a:pPr marL="0" indent="0" algn="just" eaLnBrk="1" fontAlgn="auto" hangingPunct="1">
              <a:lnSpc>
                <a:spcPct val="80000"/>
              </a:lnSpc>
              <a:spcAft>
                <a:spcPts val="0"/>
              </a:spcAft>
              <a:buFont typeface="Wingdings 2" panose="05020102010507070707" pitchFamily="18" charset="2"/>
              <a:buNone/>
              <a:defRPr/>
            </a:pPr>
            <a:r>
              <a:rPr lang="tr-TR" sz="2800" b="1" dirty="0" err="1" smtClean="0">
                <a:solidFill>
                  <a:srgbClr val="000099"/>
                </a:solidFill>
              </a:rPr>
              <a:t>Ohmik</a:t>
            </a:r>
            <a:r>
              <a:rPr lang="tr-TR" sz="2800" b="1" dirty="0" smtClean="0">
                <a:solidFill>
                  <a:srgbClr val="000099"/>
                </a:solidFill>
              </a:rPr>
              <a:t> Potansiyel düşmesi</a:t>
            </a:r>
          </a:p>
          <a:p>
            <a:pPr marL="0" indent="0" algn="just" eaLnBrk="1" fontAlgn="auto" hangingPunct="1">
              <a:lnSpc>
                <a:spcPct val="80000"/>
              </a:lnSpc>
              <a:spcAft>
                <a:spcPts val="0"/>
              </a:spcAft>
              <a:buFont typeface="Wingdings 2" panose="05020102010507070707" pitchFamily="18" charset="2"/>
              <a:buNone/>
              <a:defRPr/>
            </a:pPr>
            <a:r>
              <a:rPr lang="tr-TR" sz="2200" dirty="0" smtClean="0"/>
              <a:t>Galvanik veya elektrolitik hücrelerin her ikisinde de bir akım oluşturmak için iyonların anot ve katoda doğru hareketlerine karşılık gelen direnci yenmek üzere </a:t>
            </a:r>
            <a:r>
              <a:rPr lang="tr-TR" sz="2200" dirty="0"/>
              <a:t>bir itici </a:t>
            </a:r>
            <a:r>
              <a:rPr lang="tr-TR" sz="2200" dirty="0" smtClean="0"/>
              <a:t>güç olarak </a:t>
            </a:r>
            <a:r>
              <a:rPr lang="tr-TR" sz="2200" dirty="0"/>
              <a:t>ilave </a:t>
            </a:r>
            <a:r>
              <a:rPr lang="tr-TR" sz="2200" dirty="0" smtClean="0"/>
              <a:t>bir potansiyele ihtiyaç vardır. </a:t>
            </a:r>
          </a:p>
          <a:p>
            <a:pPr marL="0" indent="0" algn="just" eaLnBrk="1" fontAlgn="auto" hangingPunct="1">
              <a:lnSpc>
                <a:spcPct val="80000"/>
              </a:lnSpc>
              <a:spcAft>
                <a:spcPts val="0"/>
              </a:spcAft>
              <a:buFont typeface="Wingdings 2" panose="05020102010507070707" pitchFamily="18" charset="2"/>
              <a:buNone/>
              <a:defRPr/>
            </a:pPr>
            <a:r>
              <a:rPr lang="tr-TR" sz="2200" dirty="0" smtClean="0"/>
              <a:t>Metalik iletkenlikte olduğu gibi, bu güç </a:t>
            </a:r>
            <a:r>
              <a:rPr lang="tr-TR" sz="2200" dirty="0" err="1" smtClean="0"/>
              <a:t>Ohm</a:t>
            </a:r>
            <a:r>
              <a:rPr lang="tr-TR" sz="2200" dirty="0" smtClean="0"/>
              <a:t> yasasına uyar ve amper olarak akımın ve </a:t>
            </a:r>
            <a:r>
              <a:rPr lang="tr-TR" sz="2200" dirty="0" err="1" smtClean="0"/>
              <a:t>ohm</a:t>
            </a:r>
            <a:r>
              <a:rPr lang="tr-TR" sz="2200" dirty="0" smtClean="0"/>
              <a:t> olarak hücre direncinin çarpımına eşittir. Bu güç genellikle </a:t>
            </a:r>
            <a:r>
              <a:rPr lang="tr-TR" sz="2200" i="1" dirty="0" err="1" smtClean="0"/>
              <a:t>ohmik</a:t>
            </a:r>
            <a:r>
              <a:rPr lang="tr-TR" sz="2200" i="1" dirty="0" smtClean="0"/>
              <a:t> potansiyel </a:t>
            </a:r>
            <a:r>
              <a:rPr lang="tr-TR" sz="2200" dirty="0" smtClean="0"/>
              <a:t>veya </a:t>
            </a:r>
            <a:r>
              <a:rPr lang="tr-TR" sz="2200" i="1" dirty="0" err="1" smtClean="0"/>
              <a:t>IR</a:t>
            </a:r>
            <a:r>
              <a:rPr lang="tr-TR" sz="2200" i="1" dirty="0" smtClean="0"/>
              <a:t> düşüşü </a:t>
            </a:r>
            <a:r>
              <a:rPr lang="tr-TR" sz="2200" dirty="0" smtClean="0"/>
              <a:t>olarak verilir.</a:t>
            </a:r>
            <a:endParaRPr lang="tr-TR" sz="2200" i="1" dirty="0" smtClean="0"/>
          </a:p>
          <a:p>
            <a:pPr marL="0" indent="0" algn="just" eaLnBrk="1" fontAlgn="auto" hangingPunct="1">
              <a:lnSpc>
                <a:spcPct val="80000"/>
              </a:lnSpc>
              <a:spcAft>
                <a:spcPts val="0"/>
              </a:spcAft>
              <a:buFont typeface="Wingdings 2" panose="05020102010507070707" pitchFamily="18" charset="2"/>
              <a:buNone/>
              <a:defRPr/>
            </a:pPr>
            <a:r>
              <a:rPr lang="tr-TR" sz="2200" i="1" dirty="0" err="1" smtClean="0"/>
              <a:t>IR</a:t>
            </a:r>
            <a:r>
              <a:rPr lang="tr-TR" sz="2200" i="1" dirty="0" smtClean="0"/>
              <a:t> </a:t>
            </a:r>
            <a:r>
              <a:rPr lang="tr-TR" sz="2200" dirty="0" smtClean="0"/>
              <a:t>düşüşünün net etkisi, bir elektrolitik hücreyi çalıştırmak için gereken potansiyeli artırmak veya bir galvanik hücrenin ölçülen potansiyelini azaltmaktır. Bu nedenle, </a:t>
            </a:r>
            <a:r>
              <a:rPr lang="tr-TR" sz="2200" i="1" dirty="0" err="1" smtClean="0"/>
              <a:t>IR</a:t>
            </a:r>
            <a:r>
              <a:rPr lang="tr-TR" sz="2200" i="1" dirty="0" smtClean="0"/>
              <a:t> </a:t>
            </a:r>
            <a:r>
              <a:rPr lang="tr-TR" sz="2200" dirty="0" smtClean="0"/>
              <a:t>düşüşü daima teorik hücre potansiyelinden çıkarılır.</a:t>
            </a:r>
          </a:p>
          <a:p>
            <a:pPr marL="0" indent="0" algn="just" eaLnBrk="1" fontAlgn="auto" hangingPunct="1">
              <a:lnSpc>
                <a:spcPct val="80000"/>
              </a:lnSpc>
              <a:spcAft>
                <a:spcPts val="0"/>
              </a:spcAft>
              <a:buFont typeface="Wingdings 2" panose="05020102010507070707" pitchFamily="18" charset="2"/>
              <a:buNone/>
              <a:defRPr/>
            </a:pPr>
            <a:r>
              <a:rPr lang="tr-TR" sz="2200" dirty="0" err="1" smtClean="0"/>
              <a:t>E</a:t>
            </a:r>
            <a:r>
              <a:rPr lang="tr-TR" sz="2200" baseline="-25000" dirty="0" err="1" smtClean="0"/>
              <a:t>hücre</a:t>
            </a:r>
            <a:r>
              <a:rPr lang="tr-TR" sz="2200" dirty="0" smtClean="0"/>
              <a:t>= </a:t>
            </a:r>
            <a:r>
              <a:rPr lang="tr-TR" sz="2200" dirty="0" err="1" smtClean="0"/>
              <a:t>E</a:t>
            </a:r>
            <a:r>
              <a:rPr lang="tr-TR" sz="2200" baseline="-25000" dirty="0" err="1" smtClean="0"/>
              <a:t>katot</a:t>
            </a:r>
            <a:r>
              <a:rPr lang="tr-TR" sz="2200" dirty="0" smtClean="0"/>
              <a:t> - </a:t>
            </a:r>
            <a:r>
              <a:rPr lang="tr-TR" sz="2200" dirty="0" err="1" smtClean="0"/>
              <a:t>E</a:t>
            </a:r>
            <a:r>
              <a:rPr lang="tr-TR" sz="2200" baseline="-25000" dirty="0" err="1" smtClean="0"/>
              <a:t>anot</a:t>
            </a:r>
            <a:r>
              <a:rPr lang="tr-TR" sz="2200" dirty="0" smtClean="0"/>
              <a:t> - </a:t>
            </a:r>
            <a:r>
              <a:rPr lang="tr-TR" sz="2200" i="1" dirty="0" smtClean="0"/>
              <a:t>IR</a:t>
            </a:r>
            <a:endParaRPr lang="tr-TR" sz="2200" dirty="0" smtClean="0">
              <a:solidFill>
                <a:srgbClr val="000099"/>
              </a:solidFill>
            </a:endParaRPr>
          </a:p>
          <a:p>
            <a:pPr marL="274320" indent="-274320" algn="just" eaLnBrk="1" fontAlgn="auto" hangingPunct="1">
              <a:lnSpc>
                <a:spcPct val="80000"/>
              </a:lnSpc>
              <a:spcAft>
                <a:spcPts val="0"/>
              </a:spcAft>
              <a:buFont typeface="Wingdings 2"/>
              <a:buChar char=""/>
              <a:defRPr/>
            </a:pPr>
            <a:endParaRPr lang="tr-TR" sz="2200" dirty="0" smtClean="0"/>
          </a:p>
          <a:p>
            <a:pPr marL="274320" indent="-274320" algn="just" eaLnBrk="1" fontAlgn="auto" hangingPunct="1">
              <a:lnSpc>
                <a:spcPct val="80000"/>
              </a:lnSpc>
              <a:spcAft>
                <a:spcPts val="0"/>
              </a:spcAft>
              <a:buFont typeface="Wingdings 2"/>
              <a:buChar char=""/>
              <a:defRPr/>
            </a:pPr>
            <a:endParaRPr lang="tr-TR" sz="2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idx="1"/>
          </p:nvPr>
        </p:nvSpPr>
        <p:spPr>
          <a:xfrm>
            <a:off x="341313" y="188913"/>
            <a:ext cx="8482012" cy="3300412"/>
          </a:xfrm>
        </p:spPr>
        <p:txBody>
          <a:bodyPr>
            <a:normAutofit fontScale="92500" lnSpcReduction="20000"/>
          </a:bodyPr>
          <a:lstStyle/>
          <a:p>
            <a:pPr marL="0" indent="0" algn="just" eaLnBrk="1" fontAlgn="auto" hangingPunct="1">
              <a:lnSpc>
                <a:spcPct val="80000"/>
              </a:lnSpc>
              <a:spcAft>
                <a:spcPts val="0"/>
              </a:spcAft>
              <a:buFont typeface="Wingdings 2" panose="05020102010507070707" pitchFamily="18" charset="2"/>
              <a:buNone/>
              <a:defRPr/>
            </a:pPr>
            <a:r>
              <a:rPr lang="tr-TR" sz="3200" b="1" dirty="0" smtClean="0">
                <a:solidFill>
                  <a:srgbClr val="000099"/>
                </a:solidFill>
              </a:rPr>
              <a:t>Polarizasyon</a:t>
            </a:r>
          </a:p>
          <a:p>
            <a:pPr marL="0" indent="0" algn="just" eaLnBrk="1" fontAlgn="auto" hangingPunct="1">
              <a:lnSpc>
                <a:spcPct val="80000"/>
              </a:lnSpc>
              <a:spcAft>
                <a:spcPts val="0"/>
              </a:spcAft>
              <a:buFont typeface="Wingdings 2" panose="05020102010507070707" pitchFamily="18" charset="2"/>
              <a:buNone/>
              <a:defRPr/>
            </a:pPr>
            <a:r>
              <a:rPr lang="tr-TR" sz="2400" dirty="0" smtClean="0"/>
              <a:t>Bir çok </a:t>
            </a:r>
            <a:r>
              <a:rPr lang="tr-TR" sz="2400" dirty="0" err="1" smtClean="0"/>
              <a:t>elektroanalitik</a:t>
            </a:r>
            <a:r>
              <a:rPr lang="tr-TR" sz="2400" dirty="0" smtClean="0"/>
              <a:t> yöntem, hücredeki akımın değişimini potansiyelin değişiminin bir fonksiyonu olarak ölçen </a:t>
            </a:r>
            <a:r>
              <a:rPr lang="tr-TR" sz="2400" i="1" dirty="0" smtClean="0">
                <a:solidFill>
                  <a:srgbClr val="FF0000"/>
                </a:solidFill>
              </a:rPr>
              <a:t>akım-potansiyel (</a:t>
            </a:r>
            <a:r>
              <a:rPr lang="tr-TR" sz="2400" i="1" dirty="0" err="1" smtClean="0">
                <a:solidFill>
                  <a:srgbClr val="FF0000"/>
                </a:solidFill>
              </a:rPr>
              <a:t>voltamogram</a:t>
            </a:r>
            <a:r>
              <a:rPr lang="tr-TR" sz="2400" i="1" dirty="0" smtClean="0">
                <a:solidFill>
                  <a:srgbClr val="FF0000"/>
                </a:solidFill>
              </a:rPr>
              <a:t>) eğrilerine </a:t>
            </a:r>
            <a:r>
              <a:rPr lang="tr-TR" sz="2400" dirty="0" smtClean="0"/>
              <a:t>dayanır. </a:t>
            </a:r>
            <a:r>
              <a:rPr lang="tr-TR" sz="2400" dirty="0" err="1" smtClean="0"/>
              <a:t>Ohm</a:t>
            </a:r>
            <a:r>
              <a:rPr lang="tr-TR" sz="2400" dirty="0" smtClean="0"/>
              <a:t> Kanunu gereği, sabit elektrot potansiyellerinde hücre potansiyeli ile akım arasında doğrusal bir ilişkinin geçerli olması gerektiğini göstermektedir. Gerçekte, doğrusallıktan uzaklaşılan durumlarla sıklıkla karşılaşılır; bu koşullarda hücre </a:t>
            </a:r>
            <a:r>
              <a:rPr lang="tr-TR" sz="2400" i="1" dirty="0" smtClean="0"/>
              <a:t>polarize olmuştur </a:t>
            </a:r>
            <a:r>
              <a:rPr lang="tr-TR" sz="2400" dirty="0" smtClean="0"/>
              <a:t>denir. Polarizasyon bir elektrotta veya her iki elektrotta  birden ortaya çıkabilir. İdeal bir polarize elektrot, geniş bir aralıkta akımın potansiyelden bağımsız ve sabit kaldığı bir elektrottur. Bir elektrodun polarizasyon derecesi </a:t>
            </a:r>
            <a:r>
              <a:rPr lang="tr-TR" sz="2400" i="1" dirty="0" smtClean="0"/>
              <a:t>aşırı gerilim </a:t>
            </a:r>
            <a:r>
              <a:rPr lang="tr-TR" sz="2400" dirty="0" smtClean="0"/>
              <a:t>(</a:t>
            </a:r>
            <a:r>
              <a:rPr lang="tr-TR" sz="2400" dirty="0" smtClean="0">
                <a:sym typeface="Symbol" pitchFamily="18" charset="2"/>
              </a:rPr>
              <a:t></a:t>
            </a:r>
            <a:r>
              <a:rPr lang="tr-TR" sz="2400" dirty="0" smtClean="0"/>
              <a:t>) ölçülür</a:t>
            </a:r>
          </a:p>
          <a:p>
            <a:pPr marL="0" indent="0" algn="just" eaLnBrk="1" fontAlgn="auto" hangingPunct="1">
              <a:lnSpc>
                <a:spcPct val="80000"/>
              </a:lnSpc>
              <a:spcAft>
                <a:spcPts val="0"/>
              </a:spcAft>
              <a:buFont typeface="Wingdings 2" panose="05020102010507070707" pitchFamily="18" charset="2"/>
              <a:buNone/>
              <a:defRPr/>
            </a:pPr>
            <a:endParaRPr lang="tr-TR" sz="2400" dirty="0" smtClean="0"/>
          </a:p>
          <a:p>
            <a:pPr marL="0" indent="0" algn="just" eaLnBrk="1" fontAlgn="auto" hangingPunct="1">
              <a:lnSpc>
                <a:spcPct val="80000"/>
              </a:lnSpc>
              <a:spcAft>
                <a:spcPts val="0"/>
              </a:spcAft>
              <a:buFont typeface="Wingdings 2" panose="05020102010507070707" pitchFamily="18" charset="2"/>
              <a:buNone/>
              <a:defRPr/>
            </a:pPr>
            <a:r>
              <a:rPr lang="tr-TR" sz="3200" dirty="0" smtClean="0">
                <a:sym typeface="Symbol" pitchFamily="18" charset="2"/>
              </a:rPr>
              <a:t></a:t>
            </a:r>
            <a:r>
              <a:rPr lang="tr-TR" sz="3000" i="1" dirty="0" smtClean="0"/>
              <a:t>= </a:t>
            </a:r>
            <a:r>
              <a:rPr lang="tr-TR" sz="3000" i="1" dirty="0"/>
              <a:t>E - </a:t>
            </a:r>
            <a:r>
              <a:rPr lang="tr-TR" sz="3000" i="1" dirty="0" err="1" smtClean="0"/>
              <a:t>E</a:t>
            </a:r>
            <a:r>
              <a:rPr lang="tr-TR" sz="3000" i="1" baseline="-25000" dirty="0" err="1" smtClean="0"/>
              <a:t>denge</a:t>
            </a:r>
            <a:endParaRPr lang="tr-TR" sz="3000" baseline="-25000" dirty="0" smtClean="0">
              <a:solidFill>
                <a:srgbClr val="000099"/>
              </a:solidFill>
            </a:endParaRPr>
          </a:p>
        </p:txBody>
      </p:sp>
      <p:sp>
        <p:nvSpPr>
          <p:cNvPr id="22531" name="Dikdörtgen 4"/>
          <p:cNvSpPr>
            <a:spLocks noChangeArrowheads="1"/>
          </p:cNvSpPr>
          <p:nvPr/>
        </p:nvSpPr>
        <p:spPr bwMode="auto">
          <a:xfrm>
            <a:off x="428625" y="3489325"/>
            <a:ext cx="516731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pPr>
            <a:r>
              <a:rPr lang="tr-TR" sz="2000">
                <a:latin typeface="Perpetua (Gövde)"/>
              </a:rPr>
              <a:t>Elektrokimyasal tepkimeyi zorlaştıran etki, yani aşırı gerilimin kaynağı, </a:t>
            </a:r>
          </a:p>
          <a:p>
            <a:pPr algn="just" eaLnBrk="1" hangingPunct="1">
              <a:lnSpc>
                <a:spcPct val="80000"/>
              </a:lnSpc>
            </a:pPr>
            <a:endParaRPr lang="tr-TR" sz="2000">
              <a:latin typeface="Perpetua (Gövde)"/>
            </a:endParaRPr>
          </a:p>
          <a:p>
            <a:pPr algn="just" eaLnBrk="1" hangingPunct="1">
              <a:lnSpc>
                <a:spcPct val="80000"/>
              </a:lnSpc>
            </a:pPr>
            <a:r>
              <a:rPr lang="tr-TR" sz="2000">
                <a:latin typeface="Perpetua (Gövde)"/>
              </a:rPr>
              <a:t>elektrot yüzeyine madde transferindeki güçlük olduğu durumda </a:t>
            </a:r>
            <a:r>
              <a:rPr lang="tr-TR" sz="2000">
                <a:solidFill>
                  <a:srgbClr val="FF0000"/>
                </a:solidFill>
                <a:latin typeface="Perpetua (Gövde)"/>
              </a:rPr>
              <a:t>(1) Derişim polarizasyonu,</a:t>
            </a:r>
            <a:r>
              <a:rPr lang="tr-TR" sz="2000">
                <a:latin typeface="Perpetua (Gövde)"/>
              </a:rPr>
              <a:t> </a:t>
            </a:r>
          </a:p>
          <a:p>
            <a:pPr algn="just" eaLnBrk="1" hangingPunct="1">
              <a:lnSpc>
                <a:spcPct val="80000"/>
              </a:lnSpc>
            </a:pPr>
            <a:endParaRPr lang="tr-TR" sz="2000">
              <a:latin typeface="Perpetua (Gövde)"/>
            </a:endParaRPr>
          </a:p>
          <a:p>
            <a:pPr algn="just" eaLnBrk="1" hangingPunct="1">
              <a:lnSpc>
                <a:spcPct val="80000"/>
              </a:lnSpc>
            </a:pPr>
            <a:r>
              <a:rPr lang="tr-TR" sz="2000">
                <a:latin typeface="Perpetua (Gövde)"/>
              </a:rPr>
              <a:t>elektron transferini zorlaştıran etki olduğunda ise </a:t>
            </a:r>
            <a:r>
              <a:rPr lang="tr-TR" sz="2000">
                <a:solidFill>
                  <a:srgbClr val="FF0000"/>
                </a:solidFill>
                <a:latin typeface="Perpetua (Gövde)"/>
              </a:rPr>
              <a:t>2) Yük Aktarım Polarizasyonu, </a:t>
            </a:r>
          </a:p>
          <a:p>
            <a:pPr algn="just" eaLnBrk="1" hangingPunct="1">
              <a:lnSpc>
                <a:spcPct val="80000"/>
              </a:lnSpc>
            </a:pPr>
            <a:endParaRPr lang="tr-TR" sz="2000">
              <a:latin typeface="Perpetua (Gövde)"/>
            </a:endParaRPr>
          </a:p>
          <a:p>
            <a:pPr algn="just" eaLnBrk="1" hangingPunct="1">
              <a:lnSpc>
                <a:spcPct val="80000"/>
              </a:lnSpc>
            </a:pPr>
            <a:r>
              <a:rPr lang="tr-TR" sz="2000">
                <a:latin typeface="Perpetua (Gövde)"/>
              </a:rPr>
              <a:t>olarak adlandırılır. Bunlar, aynı zamanda hız belirleyici basamaktır.</a:t>
            </a:r>
          </a:p>
        </p:txBody>
      </p:sp>
      <p:grpSp>
        <p:nvGrpSpPr>
          <p:cNvPr id="22532" name="Grup 6"/>
          <p:cNvGrpSpPr>
            <a:grpSpLocks/>
          </p:cNvGrpSpPr>
          <p:nvPr/>
        </p:nvGrpSpPr>
        <p:grpSpPr bwMode="auto">
          <a:xfrm>
            <a:off x="6027738" y="2852738"/>
            <a:ext cx="2882900" cy="3267075"/>
            <a:chOff x="5724128" y="2636912"/>
            <a:chExt cx="2883341" cy="3267011"/>
          </a:xfrm>
        </p:grpSpPr>
        <p:pic>
          <p:nvPicPr>
            <p:cNvPr id="22533"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636912"/>
              <a:ext cx="2883341" cy="32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Metin kutusu 5"/>
            <p:cNvSpPr txBox="1">
              <a:spLocks noChangeArrowheads="1"/>
            </p:cNvSpPr>
            <p:nvPr/>
          </p:nvSpPr>
          <p:spPr bwMode="auto">
            <a:xfrm>
              <a:off x="6415802" y="2852936"/>
              <a:ext cx="2121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t>Polarizasyon eğrisi</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kdörtgen 5"/>
          <p:cNvSpPr>
            <a:spLocks noChangeArrowheads="1"/>
          </p:cNvSpPr>
          <p:nvPr/>
        </p:nvSpPr>
        <p:spPr bwMode="auto">
          <a:xfrm>
            <a:off x="1117600" y="260350"/>
            <a:ext cx="61182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pPr>
            <a:r>
              <a:rPr lang="tr-TR" sz="2400" b="1">
                <a:solidFill>
                  <a:srgbClr val="000099"/>
                </a:solidFill>
              </a:rPr>
              <a:t>Elektrot yüzeyinde meydana gelen süreç</a:t>
            </a:r>
          </a:p>
        </p:txBody>
      </p:sp>
      <p:pic>
        <p:nvPicPr>
          <p:cNvPr id="2355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9938"/>
            <a:ext cx="569912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up 17"/>
          <p:cNvGrpSpPr>
            <a:grpSpLocks/>
          </p:cNvGrpSpPr>
          <p:nvPr/>
        </p:nvGrpSpPr>
        <p:grpSpPr bwMode="auto">
          <a:xfrm>
            <a:off x="971550" y="5024438"/>
            <a:ext cx="6048375" cy="1647825"/>
            <a:chOff x="971600" y="5023668"/>
            <a:chExt cx="6048672" cy="1649371"/>
          </a:xfrm>
        </p:grpSpPr>
        <p:pic>
          <p:nvPicPr>
            <p:cNvPr id="2355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157192"/>
              <a:ext cx="6048672" cy="151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ikdörtgen 11"/>
            <p:cNvSpPr/>
            <p:nvPr/>
          </p:nvSpPr>
          <p:spPr>
            <a:xfrm>
              <a:off x="1692360" y="5157143"/>
              <a:ext cx="4553174" cy="3607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a:p>
          </p:txBody>
        </p:sp>
        <p:sp>
          <p:nvSpPr>
            <p:cNvPr id="23559" name="Metin kutusu 10"/>
            <p:cNvSpPr txBox="1">
              <a:spLocks noChangeArrowheads="1"/>
            </p:cNvSpPr>
            <p:nvPr/>
          </p:nvSpPr>
          <p:spPr bwMode="auto">
            <a:xfrm>
              <a:off x="3667961" y="5034301"/>
              <a:ext cx="655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400">
                  <a:sym typeface="Symbol" panose="05050102010706020507" pitchFamily="18" charset="2"/>
                </a:rPr>
                <a:t></a:t>
              </a:r>
              <a:r>
                <a:rPr lang="tr-TR" sz="2400" baseline="-25000">
                  <a:sym typeface="Symbol" panose="05050102010706020507" pitchFamily="18" charset="2"/>
                </a:rPr>
                <a:t>tep</a:t>
              </a:r>
              <a:endParaRPr lang="tr-TR" sz="2400" baseline="-25000"/>
            </a:p>
          </p:txBody>
        </p:sp>
        <p:sp>
          <p:nvSpPr>
            <p:cNvPr id="23560" name="Metin kutusu 8"/>
            <p:cNvSpPr txBox="1">
              <a:spLocks noChangeArrowheads="1"/>
            </p:cNvSpPr>
            <p:nvPr/>
          </p:nvSpPr>
          <p:spPr bwMode="auto">
            <a:xfrm>
              <a:off x="5461051" y="5036318"/>
              <a:ext cx="599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400">
                  <a:sym typeface="Symbol" panose="05050102010706020507" pitchFamily="18" charset="2"/>
                </a:rPr>
                <a:t></a:t>
              </a:r>
              <a:r>
                <a:rPr lang="tr-TR" sz="2400" baseline="-25000">
                  <a:sym typeface="Symbol" panose="05050102010706020507" pitchFamily="18" charset="2"/>
                </a:rPr>
                <a:t>mt</a:t>
              </a:r>
              <a:endParaRPr lang="tr-TR" sz="2400" baseline="-25000"/>
            </a:p>
          </p:txBody>
        </p:sp>
        <p:sp>
          <p:nvSpPr>
            <p:cNvPr id="23561" name="Metin kutusu 9"/>
            <p:cNvSpPr txBox="1">
              <a:spLocks noChangeArrowheads="1"/>
            </p:cNvSpPr>
            <p:nvPr/>
          </p:nvSpPr>
          <p:spPr bwMode="auto">
            <a:xfrm>
              <a:off x="1993730" y="5023668"/>
              <a:ext cx="5309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400">
                  <a:sym typeface="Symbol" panose="05050102010706020507" pitchFamily="18" charset="2"/>
                </a:rPr>
                <a:t></a:t>
              </a:r>
              <a:r>
                <a:rPr lang="tr-TR" sz="2400" baseline="-25000">
                  <a:sym typeface="Symbol" panose="05050102010706020507" pitchFamily="18" charset="2"/>
                </a:rPr>
                <a:t>ct</a:t>
              </a:r>
              <a:endParaRPr lang="tr-TR" sz="2400" baseline="-25000"/>
            </a:p>
          </p:txBody>
        </p:sp>
        <p:sp>
          <p:nvSpPr>
            <p:cNvPr id="14" name="Dikdörtgen 13"/>
            <p:cNvSpPr/>
            <p:nvPr/>
          </p:nvSpPr>
          <p:spPr>
            <a:xfrm>
              <a:off x="1763802" y="6147083"/>
              <a:ext cx="4553174" cy="3591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a:p>
          </p:txBody>
        </p:sp>
        <p:sp>
          <p:nvSpPr>
            <p:cNvPr id="23563" name="Metin kutusu 14"/>
            <p:cNvSpPr txBox="1">
              <a:spLocks noChangeArrowheads="1"/>
            </p:cNvSpPr>
            <p:nvPr/>
          </p:nvSpPr>
          <p:spPr bwMode="auto">
            <a:xfrm>
              <a:off x="3739969" y="6023711"/>
              <a:ext cx="692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400">
                  <a:sym typeface="Symbol" panose="05050102010706020507" pitchFamily="18" charset="2"/>
                </a:rPr>
                <a:t>R</a:t>
              </a:r>
              <a:r>
                <a:rPr lang="tr-TR" sz="2400" baseline="-25000">
                  <a:sym typeface="Symbol" panose="05050102010706020507" pitchFamily="18" charset="2"/>
                </a:rPr>
                <a:t>tep</a:t>
              </a:r>
              <a:endParaRPr lang="tr-TR" sz="2400" baseline="-25000"/>
            </a:p>
          </p:txBody>
        </p:sp>
        <p:sp>
          <p:nvSpPr>
            <p:cNvPr id="23564" name="Metin kutusu 15"/>
            <p:cNvSpPr txBox="1">
              <a:spLocks noChangeArrowheads="1"/>
            </p:cNvSpPr>
            <p:nvPr/>
          </p:nvSpPr>
          <p:spPr bwMode="auto">
            <a:xfrm>
              <a:off x="5533059" y="6025728"/>
              <a:ext cx="636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400">
                  <a:sym typeface="Symbol" panose="05050102010706020507" pitchFamily="18" charset="2"/>
                </a:rPr>
                <a:t>R</a:t>
              </a:r>
              <a:r>
                <a:rPr lang="tr-TR" sz="2400" baseline="-25000">
                  <a:sym typeface="Symbol" panose="05050102010706020507" pitchFamily="18" charset="2"/>
                </a:rPr>
                <a:t>mt</a:t>
              </a:r>
              <a:endParaRPr lang="tr-TR" sz="2400" baseline="-25000"/>
            </a:p>
          </p:txBody>
        </p:sp>
        <p:sp>
          <p:nvSpPr>
            <p:cNvPr id="23565" name="Metin kutusu 16"/>
            <p:cNvSpPr txBox="1">
              <a:spLocks noChangeArrowheads="1"/>
            </p:cNvSpPr>
            <p:nvPr/>
          </p:nvSpPr>
          <p:spPr bwMode="auto">
            <a:xfrm>
              <a:off x="2065738" y="6013078"/>
              <a:ext cx="567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400">
                  <a:sym typeface="Symbol" panose="05050102010706020507" pitchFamily="18" charset="2"/>
                </a:rPr>
                <a:t>R</a:t>
              </a:r>
              <a:r>
                <a:rPr lang="tr-TR" sz="2400" baseline="-25000">
                  <a:sym typeface="Symbol" panose="05050102010706020507" pitchFamily="18" charset="2"/>
                </a:rPr>
                <a:t>ct</a:t>
              </a:r>
              <a:endParaRPr lang="tr-TR" sz="2400" baseline="-2500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872807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195736" y="476672"/>
            <a:ext cx="453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2400" b="1">
                <a:solidFill>
                  <a:srgbClr val="000099"/>
                </a:solidFill>
              </a:rPr>
              <a:t>ELEKTROANALİTİK KİMYA</a:t>
            </a:r>
          </a:p>
        </p:txBody>
      </p:sp>
      <p:sp>
        <p:nvSpPr>
          <p:cNvPr id="7171" name="Text Box 3"/>
          <p:cNvSpPr txBox="1">
            <a:spLocks noChangeArrowheads="1"/>
          </p:cNvSpPr>
          <p:nvPr/>
        </p:nvSpPr>
        <p:spPr bwMode="auto">
          <a:xfrm>
            <a:off x="755650" y="1125538"/>
            <a:ext cx="7924800"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tr-TR" dirty="0" err="1"/>
              <a:t>Elektroanalitik</a:t>
            </a:r>
            <a:r>
              <a:rPr lang="tr-TR" dirty="0"/>
              <a:t> Kimya, bir elektrokimyasal hücredeki </a:t>
            </a:r>
            <a:r>
              <a:rPr lang="tr-TR" dirty="0" err="1"/>
              <a:t>analit</a:t>
            </a:r>
            <a:r>
              <a:rPr lang="tr-TR" dirty="0"/>
              <a:t> çözeltisinin elektrokimyasal özelliklerine dayanan bir grup kantitatif yöntemi kapsar. </a:t>
            </a:r>
            <a:r>
              <a:rPr lang="tr-TR" dirty="0" err="1"/>
              <a:t>Elektroanalitik</a:t>
            </a:r>
            <a:r>
              <a:rPr lang="tr-TR" dirty="0"/>
              <a:t> yöntemler çok düşük tayin sınırlarına ulaşabilirler. Maddelerin, ara yüzeylerdeki yük aktarımının </a:t>
            </a:r>
            <a:r>
              <a:rPr lang="tr-TR" dirty="0" err="1"/>
              <a:t>stokiyometrisi</a:t>
            </a:r>
            <a:r>
              <a:rPr lang="tr-TR" dirty="0"/>
              <a:t> ve hızı, kütle aktarım hızı, </a:t>
            </a:r>
            <a:r>
              <a:rPr lang="tr-TR" dirty="0" err="1"/>
              <a:t>adsorpsiyon</a:t>
            </a:r>
            <a:r>
              <a:rPr lang="tr-TR" dirty="0"/>
              <a:t> ve </a:t>
            </a:r>
            <a:r>
              <a:rPr lang="tr-TR" dirty="0" err="1"/>
              <a:t>kemisorpsiyon</a:t>
            </a:r>
            <a:r>
              <a:rPr lang="tr-TR" dirty="0"/>
              <a:t> derecesi, kimyasal tepkimelerin hızı ve denge sabitleri gibi bilgiler verir.</a:t>
            </a:r>
          </a:p>
          <a:p>
            <a:pPr algn="just" eaLnBrk="1" hangingPunct="1">
              <a:spcBef>
                <a:spcPct val="50000"/>
              </a:spcBef>
            </a:pPr>
            <a:r>
              <a:rPr lang="tr-TR" dirty="0"/>
              <a:t> </a:t>
            </a:r>
            <a:r>
              <a:rPr lang="tr-TR" dirty="0" err="1"/>
              <a:t>Elektroanalitik</a:t>
            </a:r>
            <a:r>
              <a:rPr lang="tr-TR" dirty="0"/>
              <a:t> yöntemler , diğer yöntemlere göre bazı üstünlüklere sahiptir. </a:t>
            </a:r>
          </a:p>
          <a:p>
            <a:pPr algn="just" eaLnBrk="1" hangingPunct="1">
              <a:spcBef>
                <a:spcPct val="50000"/>
              </a:spcBef>
              <a:buFontTx/>
              <a:buChar char="•"/>
            </a:pPr>
            <a:r>
              <a:rPr lang="tr-TR" dirty="0"/>
              <a:t>Elektrokimyasal ölçümler çoğu kez bir elementin bir yükseltgenme basamağı için spesifiktir.</a:t>
            </a:r>
          </a:p>
          <a:p>
            <a:pPr algn="just" eaLnBrk="1" hangingPunct="1">
              <a:spcBef>
                <a:spcPct val="50000"/>
              </a:spcBef>
              <a:buFontTx/>
              <a:buChar char="•"/>
            </a:pPr>
            <a:r>
              <a:rPr lang="tr-TR" dirty="0" err="1"/>
              <a:t>Elektroanalitik</a:t>
            </a:r>
            <a:r>
              <a:rPr lang="tr-TR" dirty="0"/>
              <a:t> yöntemlerde kullanılan cihazlar diğerlerine göre daha ucuzdur. </a:t>
            </a:r>
          </a:p>
          <a:p>
            <a:pPr algn="just" eaLnBrk="1" hangingPunct="1">
              <a:spcBef>
                <a:spcPct val="50000"/>
              </a:spcBef>
              <a:buFontTx/>
              <a:buChar char="•"/>
            </a:pPr>
            <a:r>
              <a:rPr lang="tr-TR" dirty="0"/>
              <a:t>Elektrokimyasal yöntemler, kimyasal türlerin </a:t>
            </a:r>
            <a:r>
              <a:rPr lang="tr-TR" dirty="0" err="1"/>
              <a:t>derişimlerinden</a:t>
            </a:r>
            <a:r>
              <a:rPr lang="tr-TR" dirty="0"/>
              <a:t> çok aktiflikleri hakkında bilgi verir.</a:t>
            </a:r>
          </a:p>
          <a:p>
            <a:pPr algn="just" eaLnBrk="1" hangingPunct="1">
              <a:spcBef>
                <a:spcPct val="50000"/>
              </a:spcBef>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p:cNvSpPr>
            <a:spLocks noGrp="1"/>
          </p:cNvSpPr>
          <p:nvPr>
            <p:ph type="title"/>
          </p:nvPr>
        </p:nvSpPr>
        <p:spPr>
          <a:xfrm>
            <a:off x="395288" y="115888"/>
            <a:ext cx="8497887" cy="571500"/>
          </a:xfrm>
        </p:spPr>
        <p:txBody>
          <a:bodyPr/>
          <a:lstStyle/>
          <a:p>
            <a:pPr eaLnBrk="1" hangingPunct="1"/>
            <a:r>
              <a:rPr lang="tr-TR" sz="2400" b="1" smtClean="0">
                <a:solidFill>
                  <a:srgbClr val="7030A0"/>
                </a:solidFill>
              </a:rPr>
              <a:t>Elektrokimyasal analizör ve ölçüm yapılan elektrokimyasal hücre</a:t>
            </a:r>
          </a:p>
        </p:txBody>
      </p:sp>
      <p:pic>
        <p:nvPicPr>
          <p:cNvPr id="25603" name="İçerik Yer Tutucusu 2"/>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1613" y="939800"/>
            <a:ext cx="3382962" cy="2705100"/>
          </a:xfrm>
        </p:spPr>
      </p:pic>
      <p:sp>
        <p:nvSpPr>
          <p:cNvPr id="25604" name="Metin kutusu 4"/>
          <p:cNvSpPr txBox="1">
            <a:spLocks noChangeArrowheads="1"/>
          </p:cNvSpPr>
          <p:nvPr/>
        </p:nvSpPr>
        <p:spPr bwMode="auto">
          <a:xfrm>
            <a:off x="644525" y="3444875"/>
            <a:ext cx="2420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000">
                <a:solidFill>
                  <a:srgbClr val="FF0000"/>
                </a:solidFill>
              </a:rPr>
              <a:t>Üç elektrotlu sistem</a:t>
            </a:r>
          </a:p>
        </p:txBody>
      </p:sp>
      <p:sp>
        <p:nvSpPr>
          <p:cNvPr id="25605" name="Metin kutusu 7"/>
          <p:cNvSpPr txBox="1">
            <a:spLocks noChangeArrowheads="1"/>
          </p:cNvSpPr>
          <p:nvPr/>
        </p:nvSpPr>
        <p:spPr bwMode="auto">
          <a:xfrm>
            <a:off x="866775" y="739775"/>
            <a:ext cx="2363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000">
                <a:solidFill>
                  <a:srgbClr val="FF0000"/>
                </a:solidFill>
              </a:rPr>
              <a:t>İki elektrotlu sistem</a:t>
            </a:r>
          </a:p>
        </p:txBody>
      </p:sp>
      <p:pic>
        <p:nvPicPr>
          <p:cNvPr id="25606" name="Resim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6888" y="1989138"/>
            <a:ext cx="28003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Resim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914775"/>
            <a:ext cx="33051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Metin kutusu 12"/>
          <p:cNvSpPr txBox="1">
            <a:spLocks noChangeArrowheads="1"/>
          </p:cNvSpPr>
          <p:nvPr/>
        </p:nvSpPr>
        <p:spPr bwMode="auto">
          <a:xfrm>
            <a:off x="5340350" y="1235075"/>
            <a:ext cx="32575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sz="2000">
                <a:solidFill>
                  <a:srgbClr val="FF0000"/>
                </a:solidFill>
              </a:rPr>
              <a:t>Üç Elektrotlu sistem için elektrokimyasal hücre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Unvan 1"/>
          <p:cNvSpPr>
            <a:spLocks noGrp="1"/>
          </p:cNvSpPr>
          <p:nvPr>
            <p:ph type="title"/>
          </p:nvPr>
        </p:nvSpPr>
        <p:spPr>
          <a:xfrm>
            <a:off x="914400" y="274638"/>
            <a:ext cx="7772400" cy="1420812"/>
          </a:xfrm>
        </p:spPr>
        <p:txBody>
          <a:bodyPr/>
          <a:lstStyle/>
          <a:p>
            <a:pPr eaLnBrk="1" hangingPunct="1"/>
            <a:r>
              <a:rPr lang="tr-TR" b="1" smtClean="0">
                <a:solidFill>
                  <a:srgbClr val="7030A0"/>
                </a:solidFill>
              </a:rPr>
              <a:t>Elektrokimyasal analizör ve ölçüm yapılan elektrokimyasal hücre</a:t>
            </a:r>
          </a:p>
        </p:txBody>
      </p:sp>
      <p:pic>
        <p:nvPicPr>
          <p:cNvPr id="26627"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190750" y="1695450"/>
            <a:ext cx="5219700" cy="4076700"/>
          </a:xfrm>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314325" y="642938"/>
            <a:ext cx="8509000" cy="6099175"/>
          </a:xfrm>
        </p:spPr>
        <p:txBody>
          <a:bodyPr/>
          <a:lstStyle/>
          <a:p>
            <a:pPr marL="0" indent="0" algn="just" eaLnBrk="1" hangingPunct="1">
              <a:lnSpc>
                <a:spcPct val="80000"/>
              </a:lnSpc>
              <a:buFont typeface="Wingdings 2" panose="05020102010507070707" pitchFamily="18" charset="2"/>
              <a:buNone/>
            </a:pPr>
            <a:r>
              <a:rPr lang="tr-TR" sz="2500" smtClean="0"/>
              <a:t>Elektrokimyasal yöntemleri pek çok sınıflandırma yolu olsa da en kabul edilen yönteme göre, </a:t>
            </a:r>
            <a:r>
              <a:rPr lang="tr-TR" sz="2500" smtClean="0">
                <a:solidFill>
                  <a:srgbClr val="FF0000"/>
                </a:solidFill>
              </a:rPr>
              <a:t>i) ara yüzeyde gerçekleşen yöntemler </a:t>
            </a:r>
            <a:r>
              <a:rPr lang="tr-TR" sz="2500" smtClean="0"/>
              <a:t>ve </a:t>
            </a:r>
            <a:r>
              <a:rPr lang="tr-TR" sz="2500" smtClean="0">
                <a:solidFill>
                  <a:srgbClr val="FF0000"/>
                </a:solidFill>
              </a:rPr>
              <a:t>ii) analiz ortamının tümünde gerçekleşen yöntemler </a:t>
            </a:r>
            <a:r>
              <a:rPr lang="tr-TR" sz="2500" smtClean="0"/>
              <a:t>olarak ikiye ayrılırlar. </a:t>
            </a:r>
          </a:p>
          <a:p>
            <a:pPr marL="0" indent="0" algn="just" eaLnBrk="1" hangingPunct="1">
              <a:lnSpc>
                <a:spcPct val="80000"/>
              </a:lnSpc>
              <a:buFont typeface="Wingdings 2" panose="05020102010507070707" pitchFamily="18" charset="2"/>
              <a:buNone/>
            </a:pPr>
            <a:r>
              <a:rPr lang="tr-TR" sz="2500" smtClean="0"/>
              <a:t>Ara yüzey yöntemleri, elektrot yüzeyleri ve bu yüzeylere hemen bitişik olan ince bir çözelti tabakası arasındaki ara yüzeyde oluşan olaylara dayanır. </a:t>
            </a:r>
          </a:p>
          <a:p>
            <a:pPr marL="0" indent="0" algn="just" eaLnBrk="1" hangingPunct="1">
              <a:lnSpc>
                <a:spcPct val="80000"/>
              </a:lnSpc>
              <a:buFont typeface="Wingdings 2" panose="05020102010507070707" pitchFamily="18" charset="2"/>
              <a:buNone/>
            </a:pPr>
            <a:r>
              <a:rPr lang="tr-TR" sz="2500" smtClean="0"/>
              <a:t>Tüm analiz ortamı yöntemleri ise çözeltinin tamamında oluşan olanlara dayalıdır ve ara yüzey etkilerinden kaçınmak için karıştırma gibi bazı yollara başvurulur.</a:t>
            </a:r>
          </a:p>
          <a:p>
            <a:pPr marL="0" indent="0" algn="just" eaLnBrk="1" hangingPunct="1">
              <a:lnSpc>
                <a:spcPct val="80000"/>
              </a:lnSpc>
              <a:buFont typeface="Wingdings 2" panose="05020102010507070707" pitchFamily="18" charset="2"/>
              <a:buNone/>
            </a:pPr>
            <a:r>
              <a:rPr lang="tr-TR" sz="2500" u="sng" smtClean="0"/>
              <a:t>Ara yüzey yöntemleri</a:t>
            </a:r>
            <a:r>
              <a:rPr lang="tr-TR" sz="2500" smtClean="0"/>
              <a:t>, elektrokimyasal hücrelerin akımın varlığında veya yokluğunda işleyişine göre </a:t>
            </a:r>
            <a:r>
              <a:rPr lang="tr-TR" sz="2500" smtClean="0">
                <a:solidFill>
                  <a:srgbClr val="FF0000"/>
                </a:solidFill>
              </a:rPr>
              <a:t>1) statik </a:t>
            </a:r>
            <a:r>
              <a:rPr lang="tr-TR" sz="2500" smtClean="0"/>
              <a:t>ve</a:t>
            </a:r>
            <a:r>
              <a:rPr lang="tr-TR" sz="2500" smtClean="0">
                <a:solidFill>
                  <a:srgbClr val="FF0000"/>
                </a:solidFill>
              </a:rPr>
              <a:t> 2) dinamik </a:t>
            </a:r>
            <a:r>
              <a:rPr lang="tr-TR" sz="2500" smtClean="0"/>
              <a:t>olmak üzere iki ana sınıfa ayrılırlar. Potansiyometrik ölçümleri içeren statik yöntemlerin hızları ve seçicilikleri nedeniyle ayrı bir önemi vardır. </a:t>
            </a:r>
          </a:p>
          <a:p>
            <a:pPr marL="0" indent="0" algn="just" eaLnBrk="1" hangingPunct="1">
              <a:lnSpc>
                <a:spcPct val="80000"/>
              </a:lnSpc>
              <a:buFont typeface="Wingdings 2" panose="05020102010507070707" pitchFamily="18" charset="2"/>
              <a:buNone/>
            </a:pPr>
            <a:r>
              <a:rPr lang="tr-TR" sz="2500" smtClean="0"/>
              <a:t>Elektrokimyasal hücrelerdeki akımların önemli bir rol oynadığı dinamik akı yüzey yöntemlerinin çeşitli tipleri vardır:</a:t>
            </a:r>
          </a:p>
          <a:p>
            <a:pPr marL="0" indent="0" algn="just" eaLnBrk="1" hangingPunct="1">
              <a:lnSpc>
                <a:spcPct val="80000"/>
              </a:lnSpc>
              <a:buFont typeface="Wingdings 2" panose="05020102010507070707" pitchFamily="18" charset="2"/>
              <a:buNone/>
            </a:pPr>
            <a:r>
              <a:rPr lang="tr-TR" sz="2500" smtClean="0"/>
              <a:t>Bu yöntemlerde, potansiyel kontrol edilerek akım ölçülür veya akım kontrol edilerek potansiyel ölçülür. Buna göre, sırasıyla </a:t>
            </a:r>
            <a:r>
              <a:rPr lang="tr-TR" sz="2500" smtClean="0">
                <a:solidFill>
                  <a:srgbClr val="FF0000"/>
                </a:solidFill>
              </a:rPr>
              <a:t>potansiyostatik </a:t>
            </a:r>
            <a:r>
              <a:rPr lang="tr-TR" sz="2500" smtClean="0"/>
              <a:t>ve </a:t>
            </a:r>
            <a:r>
              <a:rPr lang="tr-TR" sz="2500" smtClean="0">
                <a:solidFill>
                  <a:srgbClr val="FF0000"/>
                </a:solidFill>
              </a:rPr>
              <a:t>galvanostatik </a:t>
            </a:r>
            <a:r>
              <a:rPr lang="tr-TR" sz="2500" smtClean="0"/>
              <a:t>yöntemler olarak gruplandırılır.</a:t>
            </a:r>
          </a:p>
        </p:txBody>
      </p:sp>
      <p:sp>
        <p:nvSpPr>
          <p:cNvPr id="27651" name="Dikdörtgen 3"/>
          <p:cNvSpPr>
            <a:spLocks noChangeArrowheads="1"/>
          </p:cNvSpPr>
          <p:nvPr/>
        </p:nvSpPr>
        <p:spPr bwMode="auto">
          <a:xfrm>
            <a:off x="1974850" y="255588"/>
            <a:ext cx="51879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80000"/>
              </a:lnSpc>
            </a:pPr>
            <a:r>
              <a:rPr lang="tr-TR" sz="2400" b="1">
                <a:solidFill>
                  <a:srgbClr val="000099"/>
                </a:solidFill>
              </a:rPr>
              <a:t>ELEKTROANALİTİK  YÖNTEMLER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7185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5613" y="115888"/>
            <a:ext cx="8226425" cy="687387"/>
          </a:xfrm>
        </p:spPr>
        <p:txBody>
          <a:bodyPr/>
          <a:lstStyle/>
          <a:p>
            <a:pPr eaLnBrk="1" hangingPunct="1"/>
            <a:r>
              <a:rPr lang="tr-TR" sz="3200" b="1" smtClean="0">
                <a:solidFill>
                  <a:srgbClr val="002060"/>
                </a:solidFill>
              </a:rPr>
              <a:t>Potansiyometri</a:t>
            </a:r>
            <a:endParaRPr lang="tr-TR" sz="2600" b="1" smtClean="0">
              <a:solidFill>
                <a:srgbClr val="002060"/>
              </a:solidFill>
            </a:endParaRPr>
          </a:p>
        </p:txBody>
      </p:sp>
      <p:sp>
        <p:nvSpPr>
          <p:cNvPr id="236547" name="Rectangle 3"/>
          <p:cNvSpPr>
            <a:spLocks noGrp="1" noChangeArrowheads="1"/>
          </p:cNvSpPr>
          <p:nvPr>
            <p:ph idx="1"/>
          </p:nvPr>
        </p:nvSpPr>
        <p:spPr>
          <a:xfrm>
            <a:off x="230188" y="842963"/>
            <a:ext cx="8597900" cy="5899150"/>
          </a:xfrm>
        </p:spPr>
        <p:txBody>
          <a:bodyPr>
            <a:noAutofit/>
          </a:bodyPr>
          <a:lstStyle/>
          <a:p>
            <a:pPr marL="0" indent="0" algn="just" eaLnBrk="1" fontAlgn="auto" hangingPunct="1">
              <a:spcAft>
                <a:spcPts val="0"/>
              </a:spcAft>
              <a:buFont typeface="Wingdings 2" panose="05020102010507070707" pitchFamily="18" charset="2"/>
              <a:buNone/>
              <a:defRPr/>
            </a:pPr>
            <a:r>
              <a:rPr lang="tr-TR" sz="2400" b="1" dirty="0" smtClean="0">
                <a:solidFill>
                  <a:srgbClr val="FF0000"/>
                </a:solidFill>
              </a:rPr>
              <a:t>Çalışma ilkesi: </a:t>
            </a:r>
            <a:r>
              <a:rPr lang="tr-TR" sz="2400" dirty="0" smtClean="0"/>
              <a:t>Referans </a:t>
            </a:r>
            <a:r>
              <a:rPr lang="tr-TR" sz="2400" dirty="0" err="1" smtClean="0"/>
              <a:t>elektrodu</a:t>
            </a:r>
            <a:r>
              <a:rPr lang="tr-TR" sz="2400" dirty="0" smtClean="0"/>
              <a:t> ile uygun bir indikatör (çalışma) </a:t>
            </a:r>
            <a:r>
              <a:rPr lang="tr-TR" sz="2400" dirty="0" err="1" smtClean="0"/>
              <a:t>elektrodundan</a:t>
            </a:r>
            <a:r>
              <a:rPr lang="tr-TR" sz="2400" dirty="0" smtClean="0"/>
              <a:t> </a:t>
            </a:r>
            <a:r>
              <a:rPr lang="tr-TR" sz="2400" dirty="0" err="1" smtClean="0"/>
              <a:t>meyda</a:t>
            </a:r>
            <a:r>
              <a:rPr lang="tr-TR" sz="2400" dirty="0" smtClean="0"/>
              <a:t> gelen bir elektrokimyasal hücreden akım geçmediği durumda potansiyel ölçümüne dayanan yöntemdir.</a:t>
            </a:r>
          </a:p>
          <a:p>
            <a:pPr marL="0" indent="0" algn="just" eaLnBrk="1" fontAlgn="auto" hangingPunct="1">
              <a:spcAft>
                <a:spcPts val="0"/>
              </a:spcAft>
              <a:buFont typeface="Wingdings 2" panose="05020102010507070707" pitchFamily="18" charset="2"/>
              <a:buNone/>
              <a:defRPr/>
            </a:pPr>
            <a:endParaRPr lang="tr-TR" sz="2400" dirty="0" smtClean="0"/>
          </a:p>
          <a:p>
            <a:pPr marL="0" indent="0" algn="just" eaLnBrk="1" fontAlgn="auto" hangingPunct="1">
              <a:spcAft>
                <a:spcPts val="0"/>
              </a:spcAft>
              <a:buFont typeface="Wingdings 2" panose="05020102010507070707" pitchFamily="18" charset="2"/>
              <a:buNone/>
              <a:defRPr/>
            </a:pPr>
            <a:endParaRPr lang="tr-TR" sz="2400" dirty="0" smtClean="0"/>
          </a:p>
          <a:p>
            <a:pPr marL="0" indent="0" algn="just" eaLnBrk="1" fontAlgn="auto" hangingPunct="1">
              <a:spcAft>
                <a:spcPts val="0"/>
              </a:spcAft>
              <a:buFont typeface="Wingdings 2" panose="05020102010507070707" pitchFamily="18" charset="2"/>
              <a:buNone/>
              <a:defRPr/>
            </a:pPr>
            <a:r>
              <a:rPr lang="tr-TR" sz="2400" dirty="0" smtClean="0"/>
              <a:t>Sistem, Referans elektrot/tuz köprüsü (veya </a:t>
            </a:r>
            <a:r>
              <a:rPr lang="tr-TR" sz="2400" dirty="0" err="1" smtClean="0"/>
              <a:t>membran</a:t>
            </a:r>
            <a:r>
              <a:rPr lang="tr-TR" sz="2400" dirty="0" smtClean="0"/>
              <a:t>) /</a:t>
            </a:r>
            <a:r>
              <a:rPr lang="tr-TR" sz="2400" dirty="0" err="1" smtClean="0"/>
              <a:t>analit</a:t>
            </a:r>
            <a:r>
              <a:rPr lang="tr-TR" sz="2400" dirty="0" smtClean="0"/>
              <a:t> çözeltisi/ indikatör elektrot ve iki elektrot arasındaki potansiyeli ölçmeye yarayan ölçüm cihazından oluşur.</a:t>
            </a:r>
          </a:p>
          <a:p>
            <a:pPr marL="0" indent="0" algn="just" eaLnBrk="1" fontAlgn="auto" hangingPunct="1">
              <a:spcAft>
                <a:spcPts val="0"/>
              </a:spcAft>
              <a:buFont typeface="Wingdings 2" panose="05020102010507070707" pitchFamily="18" charset="2"/>
              <a:buNone/>
              <a:defRPr/>
            </a:pPr>
            <a:endParaRPr lang="tr-TR" sz="2400" dirty="0" smtClean="0"/>
          </a:p>
          <a:p>
            <a:pPr marL="0" indent="0" algn="just" eaLnBrk="1" fontAlgn="auto" hangingPunct="1">
              <a:spcAft>
                <a:spcPts val="0"/>
              </a:spcAft>
              <a:buFont typeface="Wingdings 2" panose="05020102010507070707" pitchFamily="18" charset="2"/>
              <a:buNone/>
              <a:defRPr/>
            </a:pPr>
            <a:r>
              <a:rPr lang="tr-TR" sz="2400" dirty="0" smtClean="0"/>
              <a:t>İndikatör elektrot, analit </a:t>
            </a:r>
            <a:r>
              <a:rPr lang="tr-TR" sz="2400" dirty="0" err="1" smtClean="0"/>
              <a:t>derişimindeki</a:t>
            </a:r>
            <a:r>
              <a:rPr lang="tr-TR" sz="2400" dirty="0" smtClean="0"/>
              <a:t> değişmelerle bilinen şekilde potansiyeli değişen bir elektrot sistemidir. </a:t>
            </a:r>
          </a:p>
          <a:p>
            <a:pPr marL="0" indent="0" algn="just" eaLnBrk="1" fontAlgn="auto" hangingPunct="1">
              <a:spcAft>
                <a:spcPts val="0"/>
              </a:spcAft>
              <a:buFont typeface="Wingdings 2" panose="05020102010507070707" pitchFamily="18" charset="2"/>
              <a:buNone/>
              <a:defRPr/>
            </a:pPr>
            <a:r>
              <a:rPr lang="tr-TR" sz="2400" dirty="0" smtClean="0"/>
              <a:t>İki tip indikatör elektrot vardır: </a:t>
            </a:r>
          </a:p>
          <a:p>
            <a:pPr marL="457200" indent="-457200" algn="just" eaLnBrk="1" fontAlgn="auto" hangingPunct="1">
              <a:spcAft>
                <a:spcPts val="0"/>
              </a:spcAft>
              <a:buFont typeface="Wingdings 2" panose="05020102010507070707" pitchFamily="18" charset="2"/>
              <a:buAutoNum type="arabicParenR"/>
              <a:defRPr/>
            </a:pPr>
            <a:r>
              <a:rPr lang="tr-TR" sz="2400" dirty="0" smtClean="0"/>
              <a:t>Metalik elektrotlar,</a:t>
            </a:r>
          </a:p>
          <a:p>
            <a:pPr marL="457200" indent="-457200" algn="just" eaLnBrk="1" fontAlgn="auto" hangingPunct="1">
              <a:spcAft>
                <a:spcPts val="0"/>
              </a:spcAft>
              <a:buFont typeface="Wingdings 2" panose="05020102010507070707" pitchFamily="18" charset="2"/>
              <a:buAutoNum type="arabicParenR"/>
              <a:defRPr/>
            </a:pPr>
            <a:r>
              <a:rPr lang="tr-TR" sz="2400" dirty="0" smtClean="0"/>
              <a:t> </a:t>
            </a:r>
            <a:r>
              <a:rPr lang="tr-TR" sz="2400" dirty="0" err="1" smtClean="0"/>
              <a:t>membran</a:t>
            </a:r>
            <a:r>
              <a:rPr lang="tr-TR" sz="2400" dirty="0" smtClean="0"/>
              <a:t> elektrotlar.</a:t>
            </a:r>
          </a:p>
          <a:p>
            <a:pPr marL="274320" indent="-274320" algn="just" eaLnBrk="1" fontAlgn="auto" hangingPunct="1">
              <a:spcAft>
                <a:spcPts val="0"/>
              </a:spcAft>
              <a:buFont typeface="Wingdings 2"/>
              <a:buChar char=""/>
              <a:defRPr/>
            </a:pPr>
            <a:endParaRPr lang="tr-TR" sz="2400" dirty="0" smtClean="0"/>
          </a:p>
        </p:txBody>
      </p:sp>
      <p:sp>
        <p:nvSpPr>
          <p:cNvPr id="29700" name="5 Dikdörtgen"/>
          <p:cNvSpPr>
            <a:spLocks noChangeArrowheads="1"/>
          </p:cNvSpPr>
          <p:nvPr/>
        </p:nvSpPr>
        <p:spPr bwMode="auto">
          <a:xfrm>
            <a:off x="827088" y="2349500"/>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sym typeface="Wingdings" panose="05000000000000000000" pitchFamily="2" charset="2"/>
              </a:rPr>
              <a:t>Ag</a:t>
            </a:r>
            <a:r>
              <a:rPr lang="en-US" i="1">
                <a:sym typeface="Wingdings" panose="05000000000000000000" pitchFamily="2" charset="2"/>
              </a:rPr>
              <a:t>(</a:t>
            </a:r>
            <a:r>
              <a:rPr lang="tr-TR" i="1">
                <a:sym typeface="Wingdings" panose="05000000000000000000" pitchFamily="2" charset="2"/>
              </a:rPr>
              <a:t>k</a:t>
            </a:r>
            <a:r>
              <a:rPr lang="en-US" i="1">
                <a:sym typeface="Wingdings" panose="05000000000000000000" pitchFamily="2" charset="2"/>
              </a:rPr>
              <a:t>)</a:t>
            </a:r>
            <a:r>
              <a:rPr lang="tr-TR" i="1">
                <a:sym typeface="Wingdings" panose="05000000000000000000" pitchFamily="2" charset="2"/>
              </a:rPr>
              <a:t> </a:t>
            </a:r>
            <a:r>
              <a:rPr lang="en-US" i="1">
                <a:sym typeface="Wingdings" panose="05000000000000000000" pitchFamily="2" charset="2"/>
              </a:rPr>
              <a:t>|</a:t>
            </a:r>
            <a:r>
              <a:rPr lang="tr-TR" i="1">
                <a:sym typeface="Wingdings" panose="05000000000000000000" pitchFamily="2" charset="2"/>
              </a:rPr>
              <a:t> </a:t>
            </a:r>
            <a:r>
              <a:rPr lang="en-US">
                <a:sym typeface="Wingdings" panose="05000000000000000000" pitchFamily="2" charset="2"/>
              </a:rPr>
              <a:t>AgCl(</a:t>
            </a:r>
            <a:r>
              <a:rPr lang="tr-TR" i="1">
                <a:sym typeface="Wingdings" panose="05000000000000000000" pitchFamily="2" charset="2"/>
              </a:rPr>
              <a:t>k</a:t>
            </a:r>
            <a:r>
              <a:rPr lang="en-US">
                <a:sym typeface="Wingdings" panose="05000000000000000000" pitchFamily="2" charset="2"/>
              </a:rPr>
              <a:t>)</a:t>
            </a:r>
            <a:r>
              <a:rPr lang="tr-TR">
                <a:sym typeface="Wingdings" panose="05000000000000000000" pitchFamily="2" charset="2"/>
              </a:rPr>
              <a:t> </a:t>
            </a:r>
            <a:r>
              <a:rPr lang="en-US">
                <a:sym typeface="Wingdings" panose="05000000000000000000" pitchFamily="2" charset="2"/>
              </a:rPr>
              <a:t>|</a:t>
            </a:r>
            <a:r>
              <a:rPr lang="tr-TR">
                <a:sym typeface="Wingdings" panose="05000000000000000000" pitchFamily="2" charset="2"/>
              </a:rPr>
              <a:t> </a:t>
            </a:r>
            <a:r>
              <a:rPr lang="en-US">
                <a:sym typeface="Wingdings" panose="05000000000000000000" pitchFamily="2" charset="2"/>
              </a:rPr>
              <a:t>Cl</a:t>
            </a:r>
            <a:r>
              <a:rPr lang="en-US" baseline="30000">
                <a:sym typeface="Wingdings" panose="05000000000000000000" pitchFamily="2" charset="2"/>
              </a:rPr>
              <a:t>-</a:t>
            </a:r>
            <a:r>
              <a:rPr lang="en-US">
                <a:sym typeface="Wingdings" panose="05000000000000000000" pitchFamily="2" charset="2"/>
              </a:rPr>
              <a:t>(</a:t>
            </a:r>
            <a:r>
              <a:rPr lang="tr-TR" i="1">
                <a:sym typeface="Wingdings" panose="05000000000000000000" pitchFamily="2" charset="2"/>
              </a:rPr>
              <a:t>suda</a:t>
            </a:r>
            <a:r>
              <a:rPr lang="en-US">
                <a:sym typeface="Wingdings" panose="05000000000000000000" pitchFamily="2" charset="2"/>
              </a:rPr>
              <a:t>)</a:t>
            </a:r>
            <a:r>
              <a:rPr lang="tr-TR">
                <a:sym typeface="Wingdings" panose="05000000000000000000" pitchFamily="2" charset="2"/>
              </a:rPr>
              <a:t> </a:t>
            </a:r>
            <a:r>
              <a:rPr lang="en-US">
                <a:sym typeface="Wingdings" panose="05000000000000000000" pitchFamily="2" charset="2"/>
              </a:rPr>
              <a:t>||</a:t>
            </a:r>
            <a:r>
              <a:rPr lang="tr-TR">
                <a:sym typeface="Wingdings" panose="05000000000000000000" pitchFamily="2" charset="2"/>
              </a:rPr>
              <a:t> İndikatör elektrot</a:t>
            </a:r>
            <a:endParaRPr lang="en-US">
              <a:sym typeface="Wingdings" panose="05000000000000000000" pitchFamily="2" charset="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5613" y="115888"/>
            <a:ext cx="8226425" cy="687387"/>
          </a:xfrm>
        </p:spPr>
        <p:txBody>
          <a:bodyPr/>
          <a:lstStyle/>
          <a:p>
            <a:pPr eaLnBrk="1" hangingPunct="1"/>
            <a:r>
              <a:rPr lang="tr-TR" sz="3200" b="1" dirty="0" err="1" smtClean="0">
                <a:solidFill>
                  <a:srgbClr val="002060"/>
                </a:solidFill>
              </a:rPr>
              <a:t>Potansiyometri</a:t>
            </a:r>
            <a:endParaRPr lang="tr-TR" sz="2600" b="1" dirty="0" smtClean="0">
              <a:solidFill>
                <a:srgbClr val="002060"/>
              </a:solidFill>
            </a:endParaRPr>
          </a:p>
        </p:txBody>
      </p:sp>
      <p:sp>
        <p:nvSpPr>
          <p:cNvPr id="8" name="Rectangle 3"/>
          <p:cNvSpPr>
            <a:spLocks noGrp="1" noRot="1" noChangeAspect="1" noMove="1" noResize="1" noEditPoints="1" noAdjustHandles="1" noChangeArrowheads="1" noChangeShapeType="1" noTextEdit="1"/>
          </p:cNvSpPr>
          <p:nvPr>
            <p:ph idx="1"/>
          </p:nvPr>
        </p:nvSpPr>
        <p:spPr>
          <a:xfrm>
            <a:off x="229494" y="836712"/>
            <a:ext cx="8662986" cy="5638167"/>
          </a:xfrm>
          <a:blipFill rotWithShape="0">
            <a:blip r:embed="rId2"/>
            <a:stretch>
              <a:fillRect l="-1126" t="-865" r="-1056"/>
            </a:stretch>
          </a:blipFill>
          <a:extLst/>
        </p:spPr>
        <p:txBody>
          <a:bodyPr/>
          <a:lstStyle/>
          <a:p>
            <a:pPr marL="0" indent="0">
              <a:buNone/>
              <a:defRPr/>
            </a:pPr>
            <a:endParaRPr lang="tr-TR" dirty="0">
              <a:no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4326" y="188640"/>
            <a:ext cx="7772400" cy="508918"/>
          </a:xfrm>
        </p:spPr>
        <p:txBody>
          <a:bodyPr/>
          <a:lstStyle/>
          <a:p>
            <a:r>
              <a:rPr lang="tr-TR" sz="2800" dirty="0" smtClean="0">
                <a:solidFill>
                  <a:srgbClr val="002060"/>
                </a:solidFill>
              </a:rPr>
              <a:t>İyon Seçici </a:t>
            </a:r>
            <a:r>
              <a:rPr lang="tr-TR" sz="2800" dirty="0" err="1" smtClean="0">
                <a:solidFill>
                  <a:srgbClr val="002060"/>
                </a:solidFill>
              </a:rPr>
              <a:t>Membranların</a:t>
            </a:r>
            <a:r>
              <a:rPr lang="tr-TR" sz="2800" dirty="0" smtClean="0">
                <a:solidFill>
                  <a:srgbClr val="002060"/>
                </a:solidFill>
              </a:rPr>
              <a:t> Özellikleri</a:t>
            </a:r>
            <a:endParaRPr lang="tr-TR" sz="2800" dirty="0">
              <a:solidFill>
                <a:srgbClr val="002060"/>
              </a:solidFill>
            </a:endParaRPr>
          </a:p>
        </p:txBody>
      </p:sp>
      <p:sp>
        <p:nvSpPr>
          <p:cNvPr id="3" name="İçerik Yer Tutucusu 2"/>
          <p:cNvSpPr>
            <a:spLocks noGrp="1"/>
          </p:cNvSpPr>
          <p:nvPr>
            <p:ph sz="quarter" idx="1"/>
          </p:nvPr>
        </p:nvSpPr>
        <p:spPr>
          <a:xfrm>
            <a:off x="395536" y="697558"/>
            <a:ext cx="8568952" cy="3307506"/>
          </a:xfrm>
        </p:spPr>
        <p:txBody>
          <a:bodyPr/>
          <a:lstStyle/>
          <a:p>
            <a:pPr marL="0" indent="0">
              <a:buNone/>
            </a:pPr>
            <a:r>
              <a:rPr lang="tr-TR" sz="2000" dirty="0" smtClean="0"/>
              <a:t>Anyon veya katyonu doğrudan analitik olarak tayin edebilen elektrotlar, çoğunlukla iyon seçici elektrotlar olarak adlandırılır. Cihaz çıktısı, voltaj yerine doğrudan p[Anyon] ya da p[Katyon] cinsindendir.</a:t>
            </a:r>
          </a:p>
          <a:p>
            <a:pPr marL="0" indent="0">
              <a:buNone/>
            </a:pPr>
            <a:r>
              <a:rPr lang="tr-TR" sz="2000" dirty="0" err="1" smtClean="0"/>
              <a:t>Membran</a:t>
            </a:r>
            <a:r>
              <a:rPr lang="tr-TR" sz="2000" dirty="0" smtClean="0"/>
              <a:t> boyunca gözlenen temas potansiyelindeki farklılık, metalik bir redoks </a:t>
            </a:r>
            <a:r>
              <a:rPr lang="tr-TR" sz="2000" dirty="0" err="1" smtClean="0"/>
              <a:t>elektrodu</a:t>
            </a:r>
            <a:r>
              <a:rPr lang="tr-TR" sz="2000" dirty="0" smtClean="0"/>
              <a:t> ile kaydedilir ve referans elektroda karşı ölçülür. Seçicilik doğrudan </a:t>
            </a:r>
            <a:r>
              <a:rPr lang="tr-TR" sz="2000" dirty="0" err="1" smtClean="0"/>
              <a:t>membran</a:t>
            </a:r>
            <a:r>
              <a:rPr lang="tr-TR" sz="2000" dirty="0" smtClean="0"/>
              <a:t> sayesinde gerçekleşir.</a:t>
            </a:r>
          </a:p>
          <a:p>
            <a:pPr marL="0" indent="0">
              <a:buNone/>
            </a:pPr>
            <a:r>
              <a:rPr lang="tr-TR" sz="2000" dirty="0" smtClean="0"/>
              <a:t>İS elektrotların genel özellikleri, </a:t>
            </a:r>
            <a:r>
              <a:rPr lang="tr-TR" sz="2000" dirty="0" smtClean="0">
                <a:solidFill>
                  <a:srgbClr val="FF0000"/>
                </a:solidFill>
              </a:rPr>
              <a:t>(i) </a:t>
            </a:r>
            <a:r>
              <a:rPr lang="tr-TR" sz="2000" dirty="0" smtClean="0"/>
              <a:t>az çözünürlük (</a:t>
            </a:r>
            <a:r>
              <a:rPr lang="tr-TR" sz="2000" dirty="0" err="1" smtClean="0"/>
              <a:t>analit</a:t>
            </a:r>
            <a:r>
              <a:rPr lang="tr-TR" sz="2000" dirty="0" smtClean="0"/>
              <a:t> çözeltisinde çözünmemeli), </a:t>
            </a:r>
            <a:r>
              <a:rPr lang="tr-TR" sz="2000" dirty="0" smtClean="0">
                <a:solidFill>
                  <a:srgbClr val="FF0000"/>
                </a:solidFill>
              </a:rPr>
              <a:t>(ii) </a:t>
            </a:r>
            <a:r>
              <a:rPr lang="tr-TR" sz="2000" dirty="0" smtClean="0"/>
              <a:t>elektrik iletkenlik (</a:t>
            </a:r>
            <a:r>
              <a:rPr lang="tr-TR" sz="2000" dirty="0" err="1" smtClean="0"/>
              <a:t>membran</a:t>
            </a:r>
            <a:r>
              <a:rPr lang="tr-TR" sz="2000" dirty="0" smtClean="0"/>
              <a:t> yalıtkan olmamalı), </a:t>
            </a:r>
            <a:r>
              <a:rPr lang="tr-TR" sz="2000" dirty="0" smtClean="0">
                <a:solidFill>
                  <a:srgbClr val="FF0000"/>
                </a:solidFill>
              </a:rPr>
              <a:t>(iii) </a:t>
            </a:r>
            <a:r>
              <a:rPr lang="tr-TR" sz="2000" dirty="0" err="1" smtClean="0"/>
              <a:t>analite</a:t>
            </a:r>
            <a:r>
              <a:rPr lang="tr-TR" sz="2000" dirty="0" smtClean="0"/>
              <a:t> karşı seçicilik (</a:t>
            </a:r>
            <a:r>
              <a:rPr lang="tr-TR" sz="2000" dirty="0" err="1" smtClean="0"/>
              <a:t>membran</a:t>
            </a:r>
            <a:r>
              <a:rPr lang="tr-TR" sz="2000" dirty="0" smtClean="0"/>
              <a:t> veya </a:t>
            </a:r>
            <a:r>
              <a:rPr lang="tr-TR" sz="2000" dirty="0" err="1" smtClean="0"/>
              <a:t>membran</a:t>
            </a:r>
            <a:r>
              <a:rPr lang="tr-TR" sz="2000" dirty="0" smtClean="0"/>
              <a:t> </a:t>
            </a:r>
            <a:r>
              <a:rPr lang="tr-TR" sz="2000" dirty="0" err="1" smtClean="0"/>
              <a:t>matriksinde</a:t>
            </a:r>
            <a:r>
              <a:rPr lang="tr-TR" sz="2000" dirty="0" smtClean="0"/>
              <a:t> bulunan türler, </a:t>
            </a:r>
            <a:r>
              <a:rPr lang="tr-TR" sz="2000" dirty="0" err="1" smtClean="0"/>
              <a:t>analit</a:t>
            </a:r>
            <a:r>
              <a:rPr lang="tr-TR" sz="2000" dirty="0" smtClean="0"/>
              <a:t> iyonuna seçimli olarak bağlanabilmeli.</a:t>
            </a:r>
            <a:endParaRPr lang="tr-TR" sz="2000" dirty="0"/>
          </a:p>
        </p:txBody>
      </p:sp>
      <p:sp>
        <p:nvSpPr>
          <p:cNvPr id="4" name="İçerik Yer Tutucusu 2"/>
          <p:cNvSpPr txBox="1">
            <a:spLocks/>
          </p:cNvSpPr>
          <p:nvPr/>
        </p:nvSpPr>
        <p:spPr bwMode="auto">
          <a:xfrm>
            <a:off x="425007" y="3789040"/>
            <a:ext cx="777240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panose="05020102010507070707" pitchFamily="18" charset="2"/>
              <a:buNone/>
            </a:pPr>
            <a:r>
              <a:rPr lang="tr-TR" sz="2000" dirty="0" err="1" smtClean="0"/>
              <a:t>Membran</a:t>
            </a:r>
            <a:r>
              <a:rPr lang="tr-TR" sz="2000" dirty="0" smtClean="0"/>
              <a:t> elektrot tipleri;</a:t>
            </a:r>
          </a:p>
          <a:p>
            <a:pPr marL="457200" indent="-457200">
              <a:buFont typeface="Wingdings 2" panose="05020102010507070707" pitchFamily="18" charset="2"/>
              <a:buAutoNum type="arabicParenR"/>
            </a:pPr>
            <a:r>
              <a:rPr lang="tr-TR" sz="2000" dirty="0" smtClean="0"/>
              <a:t>Kristalin </a:t>
            </a:r>
            <a:r>
              <a:rPr lang="tr-TR" sz="2000" dirty="0" err="1" smtClean="0"/>
              <a:t>membran</a:t>
            </a:r>
            <a:r>
              <a:rPr lang="tr-TR" sz="2000" dirty="0" smtClean="0"/>
              <a:t> elektrotlar</a:t>
            </a:r>
          </a:p>
          <a:p>
            <a:pPr marL="617538" lvl="1" indent="-342900">
              <a:buAutoNum type="alphaLcParenR"/>
            </a:pPr>
            <a:r>
              <a:rPr lang="tr-TR" sz="1800" dirty="0"/>
              <a:t>Tek kristalli. </a:t>
            </a:r>
            <a:r>
              <a:rPr lang="tr-TR" sz="1800" dirty="0" smtClean="0"/>
              <a:t>Ör: </a:t>
            </a:r>
            <a:r>
              <a:rPr lang="tr-TR" sz="1800" dirty="0"/>
              <a:t>F</a:t>
            </a:r>
            <a:r>
              <a:rPr lang="tr-TR" sz="1800" baseline="30000" dirty="0"/>
              <a:t>-</a:t>
            </a:r>
            <a:r>
              <a:rPr lang="tr-TR" sz="1800" dirty="0"/>
              <a:t> tayini için LaF</a:t>
            </a:r>
            <a:r>
              <a:rPr lang="tr-TR" sz="1800" baseline="-25000" dirty="0"/>
              <a:t>3</a:t>
            </a:r>
            <a:r>
              <a:rPr lang="tr-TR" sz="1800" dirty="0"/>
              <a:t>.</a:t>
            </a:r>
          </a:p>
          <a:p>
            <a:pPr marL="617538" lvl="1" indent="-342900">
              <a:buAutoNum type="alphaLcParenR"/>
            </a:pPr>
            <a:r>
              <a:rPr lang="tr-TR" sz="1800" dirty="0"/>
              <a:t>Çok kristalli. </a:t>
            </a:r>
            <a:r>
              <a:rPr lang="tr-TR" sz="1800" dirty="0" smtClean="0"/>
              <a:t>Ör: </a:t>
            </a:r>
            <a:r>
              <a:rPr lang="tr-TR" sz="1800" dirty="0"/>
              <a:t>S</a:t>
            </a:r>
            <a:r>
              <a:rPr lang="tr-TR" sz="1800" baseline="30000" dirty="0"/>
              <a:t>2-</a:t>
            </a:r>
            <a:r>
              <a:rPr lang="tr-TR" sz="1800" dirty="0"/>
              <a:t> veya </a:t>
            </a:r>
            <a:r>
              <a:rPr lang="tr-TR" sz="1800" dirty="0" err="1"/>
              <a:t>Ag</a:t>
            </a:r>
            <a:r>
              <a:rPr lang="tr-TR" sz="1800" baseline="30000" dirty="0"/>
              <a:t>+</a:t>
            </a:r>
            <a:r>
              <a:rPr lang="tr-TR" sz="1800" dirty="0"/>
              <a:t> tayini için Ag</a:t>
            </a:r>
            <a:r>
              <a:rPr lang="tr-TR" sz="1800" baseline="-25000" dirty="0"/>
              <a:t>2</a:t>
            </a:r>
            <a:r>
              <a:rPr lang="tr-TR" sz="1800" dirty="0"/>
              <a:t>S.</a:t>
            </a:r>
          </a:p>
          <a:p>
            <a:pPr marL="457200" indent="-457200">
              <a:buFont typeface="Wingdings 2" panose="05020102010507070707" pitchFamily="18" charset="2"/>
              <a:buAutoNum type="arabicParenR"/>
            </a:pPr>
            <a:r>
              <a:rPr lang="tr-TR" sz="2000" dirty="0" smtClean="0"/>
              <a:t>Kristalin </a:t>
            </a:r>
            <a:r>
              <a:rPr lang="tr-TR" sz="2000" dirty="0"/>
              <a:t>olmayan </a:t>
            </a:r>
            <a:r>
              <a:rPr lang="tr-TR" sz="2000" dirty="0" err="1"/>
              <a:t>membran</a:t>
            </a:r>
            <a:r>
              <a:rPr lang="tr-TR" sz="2000" dirty="0"/>
              <a:t> elektrotlar</a:t>
            </a:r>
            <a:r>
              <a:rPr lang="tr-TR" sz="2000" dirty="0" smtClean="0"/>
              <a:t>.</a:t>
            </a:r>
          </a:p>
          <a:p>
            <a:pPr marL="617538" lvl="1" indent="-342900">
              <a:buAutoNum type="alphaLcParenR"/>
            </a:pPr>
            <a:r>
              <a:rPr lang="tr-TR" sz="1800" dirty="0" smtClean="0"/>
              <a:t>Cam. Ör: Silika camlarıyla H</a:t>
            </a:r>
            <a:r>
              <a:rPr lang="tr-TR" sz="1800" baseline="30000" dirty="0" smtClean="0"/>
              <a:t>+</a:t>
            </a:r>
            <a:r>
              <a:rPr lang="tr-TR" sz="1800" dirty="0" smtClean="0"/>
              <a:t> veya </a:t>
            </a:r>
            <a:r>
              <a:rPr lang="tr-TR" sz="1800" dirty="0" err="1" smtClean="0"/>
              <a:t>Na</a:t>
            </a:r>
            <a:r>
              <a:rPr lang="tr-TR" sz="1800" baseline="30000" dirty="0" smtClean="0"/>
              <a:t>+</a:t>
            </a:r>
            <a:r>
              <a:rPr lang="tr-TR" sz="1800" dirty="0" smtClean="0"/>
              <a:t> ayini.</a:t>
            </a:r>
            <a:endParaRPr lang="tr-TR" sz="1800" dirty="0"/>
          </a:p>
          <a:p>
            <a:pPr marL="617538" lvl="1" indent="-342900">
              <a:buAutoNum type="alphaLcParenR"/>
            </a:pPr>
            <a:r>
              <a:rPr lang="tr-TR" sz="1800" dirty="0" smtClean="0"/>
              <a:t>Sıvı. Ör: Ca</a:t>
            </a:r>
            <a:r>
              <a:rPr lang="tr-TR" sz="1800" baseline="30000" dirty="0" smtClean="0"/>
              <a:t>2+</a:t>
            </a:r>
            <a:r>
              <a:rPr lang="tr-TR" sz="1800" dirty="0" smtClean="0"/>
              <a:t> tayini için sıvı iyon değiştiriciler. </a:t>
            </a:r>
          </a:p>
          <a:p>
            <a:pPr marL="617538" lvl="1" indent="-342900">
              <a:buAutoNum type="alphaLcParenR"/>
            </a:pPr>
            <a:r>
              <a:rPr lang="tr-TR" sz="1800" dirty="0" smtClean="0"/>
              <a:t>Katı polimer içine hapsedilmiş sıvı. Ör: Ca</a:t>
            </a:r>
            <a:r>
              <a:rPr lang="tr-TR" sz="1800" baseline="30000" dirty="0" smtClean="0"/>
              <a:t>2+</a:t>
            </a:r>
            <a:r>
              <a:rPr lang="tr-TR" sz="1800" dirty="0" smtClean="0"/>
              <a:t> ve NO</a:t>
            </a:r>
            <a:r>
              <a:rPr lang="tr-TR" sz="1800" baseline="-25000" dirty="0" smtClean="0"/>
              <a:t>3</a:t>
            </a:r>
            <a:r>
              <a:rPr lang="tr-TR" sz="1800" baseline="30000" dirty="0" smtClean="0"/>
              <a:t>-</a:t>
            </a:r>
            <a:r>
              <a:rPr lang="tr-TR" sz="1800" dirty="0" smtClean="0"/>
              <a:t> tayini için PVC </a:t>
            </a:r>
            <a:r>
              <a:rPr lang="tr-TR" sz="1800" dirty="0" err="1" smtClean="0"/>
              <a:t>matriksi</a:t>
            </a:r>
            <a:r>
              <a:rPr lang="tr-TR" sz="1800" dirty="0" smtClean="0"/>
              <a:t>. </a:t>
            </a:r>
            <a:endParaRPr lang="tr-TR" sz="2000" dirty="0"/>
          </a:p>
        </p:txBody>
      </p:sp>
    </p:spTree>
    <p:extLst>
      <p:ext uri="{BB962C8B-B14F-4D97-AF65-F5344CB8AC3E}">
        <p14:creationId xmlns:p14="http://schemas.microsoft.com/office/powerpoint/2010/main" val="1987759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4"/>
          <p:cNvSpPr txBox="1">
            <a:spLocks noChangeArrowheads="1"/>
          </p:cNvSpPr>
          <p:nvPr/>
        </p:nvSpPr>
        <p:spPr bwMode="auto">
          <a:xfrm>
            <a:off x="4860032" y="4856910"/>
            <a:ext cx="3711575" cy="33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tr-TR" sz="1600" dirty="0" err="1">
                <a:latin typeface="+mn-lt"/>
              </a:rPr>
              <a:t>E</a:t>
            </a:r>
            <a:r>
              <a:rPr lang="tr-TR" sz="1600" baseline="-25000" dirty="0" err="1">
                <a:latin typeface="+mn-lt"/>
              </a:rPr>
              <a:t>ind</a:t>
            </a:r>
            <a:r>
              <a:rPr lang="tr-TR" sz="1600" dirty="0">
                <a:latin typeface="+mn-lt"/>
              </a:rPr>
              <a:t>=L+0,0592log</a:t>
            </a:r>
            <a:r>
              <a:rPr lang="en-US" sz="1600" i="1" dirty="0">
                <a:latin typeface="+mn-lt"/>
                <a:sym typeface="Wingdings" panose="05000000000000000000" pitchFamily="2" charset="2"/>
              </a:rPr>
              <a:t>a</a:t>
            </a:r>
            <a:r>
              <a:rPr lang="tr-TR" sz="1600" baseline="-25000" dirty="0">
                <a:latin typeface="+mn-lt"/>
                <a:sym typeface="Wingdings" panose="05000000000000000000" pitchFamily="2" charset="2"/>
              </a:rPr>
              <a:t>1</a:t>
            </a:r>
            <a:r>
              <a:rPr lang="tr-TR" sz="1600" dirty="0">
                <a:latin typeface="+mn-lt"/>
              </a:rPr>
              <a:t>= L-0,0592 </a:t>
            </a:r>
            <a:r>
              <a:rPr lang="tr-TR" sz="1600" dirty="0" err="1">
                <a:latin typeface="+mn-lt"/>
              </a:rPr>
              <a:t>pH</a:t>
            </a:r>
            <a:endParaRPr lang="tr-TR" sz="1600" i="1" dirty="0">
              <a:latin typeface="+mn-lt"/>
            </a:endParaRPr>
          </a:p>
        </p:txBody>
      </p:sp>
      <p:pic>
        <p:nvPicPr>
          <p:cNvPr id="31750" name="Picture 2" descr="https://upload.wikimedia.org/wikipedia/commons/thumb/d/d1/PH_graph.svg/1024px-PH_graph.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31933"/>
            <a:ext cx="3729550" cy="255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467155" y="233360"/>
            <a:ext cx="8226425" cy="454025"/>
          </a:xfrm>
        </p:spPr>
        <p:txBody>
          <a:bodyPr/>
          <a:lstStyle/>
          <a:p>
            <a:pPr eaLnBrk="1" hangingPunct="1"/>
            <a:r>
              <a:rPr lang="tr-TR" sz="3200" b="1" dirty="0" err="1" smtClean="0">
                <a:solidFill>
                  <a:srgbClr val="002060"/>
                </a:solidFill>
              </a:rPr>
              <a:t>pH</a:t>
            </a:r>
            <a:r>
              <a:rPr lang="tr-TR" sz="3200" b="1" dirty="0" smtClean="0">
                <a:solidFill>
                  <a:srgbClr val="002060"/>
                </a:solidFill>
              </a:rPr>
              <a:t> Ölçümleri İçin Cam Elektrot</a:t>
            </a:r>
            <a:endParaRPr lang="tr-TR" sz="2600" b="1" dirty="0" smtClean="0">
              <a:solidFill>
                <a:srgbClr val="002060"/>
              </a:solidFill>
            </a:endParaRPr>
          </a:p>
        </p:txBody>
      </p:sp>
      <p:sp>
        <p:nvSpPr>
          <p:cNvPr id="10" name="Rectangle 3"/>
          <p:cNvSpPr>
            <a:spLocks noGrp="1" noChangeArrowheads="1"/>
          </p:cNvSpPr>
          <p:nvPr>
            <p:ph idx="1"/>
          </p:nvPr>
        </p:nvSpPr>
        <p:spPr>
          <a:xfrm>
            <a:off x="175550" y="718914"/>
            <a:ext cx="8816155" cy="1642118"/>
          </a:xfrm>
        </p:spPr>
        <p:txBody>
          <a:bodyPr/>
          <a:lstStyle/>
          <a:p>
            <a:pPr marL="0" indent="0" algn="just" eaLnBrk="1" hangingPunct="1">
              <a:lnSpc>
                <a:spcPct val="90000"/>
              </a:lnSpc>
              <a:buNone/>
            </a:pPr>
            <a:r>
              <a:rPr lang="tr-TR" sz="1600" dirty="0" smtClean="0"/>
              <a:t>Cam elektrot, hidrojen iyonları için seçici bir elektrottur. </a:t>
            </a:r>
            <a:r>
              <a:rPr lang="tr-TR" sz="1600" dirty="0" err="1" smtClean="0"/>
              <a:t>pH</a:t>
            </a:r>
            <a:r>
              <a:rPr lang="tr-TR" sz="1600" dirty="0" smtClean="0"/>
              <a:t> ölçümü için cam/kalomel elektrot sistemi uygundur. Bu elektrot, kuvvetli indirgenlerin veya gazların olduğu çözeltilerde kolayca kullanılır.</a:t>
            </a:r>
          </a:p>
          <a:p>
            <a:pPr marL="0" indent="0" algn="just" eaLnBrk="1" hangingPunct="1">
              <a:lnSpc>
                <a:spcPct val="90000"/>
              </a:lnSpc>
              <a:buNone/>
            </a:pPr>
            <a:r>
              <a:rPr lang="tr-TR" sz="1600" dirty="0" smtClean="0"/>
              <a:t>Cam elektrotlarda </a:t>
            </a:r>
            <a:r>
              <a:rPr lang="tr-TR" sz="1600" dirty="0" err="1" smtClean="0"/>
              <a:t>pH</a:t>
            </a:r>
            <a:r>
              <a:rPr lang="tr-TR" sz="1600" dirty="0" smtClean="0"/>
              <a:t> ölçümünü etkileyen hatalar, çeşitli ticari marka elektrotlarda farklı şekilde ortaya çıkar.</a:t>
            </a:r>
          </a:p>
          <a:p>
            <a:pPr marL="274638" lvl="1" indent="0" algn="just" eaLnBrk="1" hangingPunct="1">
              <a:lnSpc>
                <a:spcPct val="90000"/>
              </a:lnSpc>
              <a:buNone/>
            </a:pPr>
            <a:r>
              <a:rPr lang="tr-TR" sz="1600" dirty="0" smtClean="0"/>
              <a:t>Alkali hatası: </a:t>
            </a:r>
            <a:r>
              <a:rPr lang="tr-TR" sz="1600" dirty="0" err="1" smtClean="0"/>
              <a:t>pH</a:t>
            </a:r>
            <a:r>
              <a:rPr lang="tr-TR" sz="1600" dirty="0" smtClean="0"/>
              <a:t>= 9 dan büyük </a:t>
            </a:r>
            <a:r>
              <a:rPr lang="tr-TR" sz="1600" dirty="0" err="1" smtClean="0"/>
              <a:t>pH’larda</a:t>
            </a:r>
            <a:r>
              <a:rPr lang="tr-TR" sz="1600" dirty="0" smtClean="0"/>
              <a:t> alkali metal iyonlarına da duyarlıdır. </a:t>
            </a:r>
          </a:p>
          <a:p>
            <a:pPr marL="274638" lvl="1" indent="0" algn="just" eaLnBrk="1" hangingPunct="1">
              <a:lnSpc>
                <a:spcPct val="90000"/>
              </a:lnSpc>
              <a:buNone/>
            </a:pPr>
            <a:r>
              <a:rPr lang="tr-TR" sz="1600" dirty="0" smtClean="0"/>
              <a:t>Asit hatası: </a:t>
            </a:r>
            <a:r>
              <a:rPr lang="tr-TR" sz="1600" dirty="0" err="1" smtClean="0"/>
              <a:t>pH</a:t>
            </a:r>
            <a:r>
              <a:rPr lang="tr-TR" sz="1600" dirty="0" smtClean="0"/>
              <a:t>=0,5 den düşük </a:t>
            </a:r>
            <a:r>
              <a:rPr lang="tr-TR" sz="1600" dirty="0" err="1" smtClean="0"/>
              <a:t>pH’larda</a:t>
            </a:r>
            <a:r>
              <a:rPr lang="tr-TR" sz="1600" dirty="0" smtClean="0"/>
              <a:t> elde edilen değerler daha yüksek elde edilir. </a:t>
            </a:r>
          </a:p>
          <a:p>
            <a:pPr marL="274638" lvl="1" indent="0" algn="just" eaLnBrk="1" hangingPunct="1">
              <a:lnSpc>
                <a:spcPct val="90000"/>
              </a:lnSpc>
              <a:buNone/>
            </a:pPr>
            <a:r>
              <a:rPr lang="tr-TR" sz="1600" dirty="0" smtClean="0"/>
              <a:t>Düşük iyonik şiddete sahip çözeltilerde (göl ve nehir suları) </a:t>
            </a:r>
            <a:r>
              <a:rPr lang="tr-TR" sz="1600" dirty="0" err="1" smtClean="0"/>
              <a:t>pH</a:t>
            </a:r>
            <a:r>
              <a:rPr lang="tr-TR" sz="1600" dirty="0" smtClean="0"/>
              <a:t> olduğundan 1-2 birim sapar.</a:t>
            </a:r>
          </a:p>
        </p:txBody>
      </p:sp>
      <p:sp>
        <p:nvSpPr>
          <p:cNvPr id="12" name="Rectangle 3"/>
          <p:cNvSpPr txBox="1">
            <a:spLocks noChangeArrowheads="1"/>
          </p:cNvSpPr>
          <p:nvPr/>
        </p:nvSpPr>
        <p:spPr bwMode="auto">
          <a:xfrm>
            <a:off x="172289" y="2421184"/>
            <a:ext cx="8816155" cy="64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just" eaLnBrk="1" hangingPunct="1">
              <a:lnSpc>
                <a:spcPct val="90000"/>
              </a:lnSpc>
              <a:buNone/>
            </a:pPr>
            <a:r>
              <a:rPr lang="tr-TR" sz="1600" dirty="0" smtClean="0"/>
              <a:t>Cam </a:t>
            </a:r>
            <a:r>
              <a:rPr lang="tr-TR" sz="1600" dirty="0" err="1" smtClean="0"/>
              <a:t>membranlar</a:t>
            </a:r>
            <a:r>
              <a:rPr lang="tr-TR" sz="1600" dirty="0" smtClean="0"/>
              <a:t>, ticari markaya bağlı olarak değişen bir bileşime sahiptir. En çok kullanılan bileşim</a:t>
            </a:r>
            <a:r>
              <a:rPr lang="tr-TR" sz="1600" dirty="0"/>
              <a:t>, </a:t>
            </a:r>
            <a:r>
              <a:rPr lang="tr-TR" sz="1600" dirty="0" smtClean="0"/>
              <a:t>%22 Na</a:t>
            </a:r>
            <a:r>
              <a:rPr lang="tr-TR" sz="1600" baseline="-25000" dirty="0" smtClean="0"/>
              <a:t>2</a:t>
            </a:r>
            <a:r>
              <a:rPr lang="tr-TR" sz="1600" dirty="0" smtClean="0"/>
              <a:t>O</a:t>
            </a:r>
            <a:r>
              <a:rPr lang="tr-TR" sz="1600" dirty="0"/>
              <a:t>, </a:t>
            </a:r>
            <a:r>
              <a:rPr lang="tr-TR" sz="1600" dirty="0" smtClean="0"/>
              <a:t>%6 </a:t>
            </a:r>
            <a:r>
              <a:rPr lang="tr-TR" sz="1600" dirty="0" err="1" smtClean="0"/>
              <a:t>CaO</a:t>
            </a:r>
            <a:r>
              <a:rPr lang="tr-TR" sz="1600" dirty="0" smtClean="0"/>
              <a:t> ve %72 SiO</a:t>
            </a:r>
            <a:r>
              <a:rPr lang="tr-TR" sz="1600" baseline="-25000" dirty="0" smtClean="0"/>
              <a:t>2</a:t>
            </a:r>
            <a:r>
              <a:rPr lang="tr-TR" sz="1600" dirty="0" smtClean="0"/>
              <a:t> şeklindedir.</a:t>
            </a:r>
          </a:p>
          <a:p>
            <a:pPr marL="0" indent="0" algn="just" eaLnBrk="1" hangingPunct="1">
              <a:lnSpc>
                <a:spcPct val="90000"/>
              </a:lnSpc>
              <a:buNone/>
            </a:pPr>
            <a:endParaRPr lang="tr-TR" sz="1600" dirty="0" smtClean="0"/>
          </a:p>
        </p:txBody>
      </p:sp>
      <p:sp>
        <p:nvSpPr>
          <p:cNvPr id="13" name="Rectangle 3"/>
          <p:cNvSpPr txBox="1">
            <a:spLocks noChangeArrowheads="1"/>
          </p:cNvSpPr>
          <p:nvPr/>
        </p:nvSpPr>
        <p:spPr bwMode="auto">
          <a:xfrm>
            <a:off x="172288" y="2999363"/>
            <a:ext cx="8816155" cy="29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just" eaLnBrk="1" hangingPunct="1">
              <a:lnSpc>
                <a:spcPct val="90000"/>
              </a:lnSpc>
              <a:buNone/>
            </a:pPr>
            <a:r>
              <a:rPr lang="tr-TR" sz="1600" dirty="0" err="1" smtClean="0"/>
              <a:t>pH</a:t>
            </a:r>
            <a:r>
              <a:rPr lang="tr-TR" sz="1600" dirty="0" smtClean="0"/>
              <a:t> Ölçüm hücresinin diyagramı;</a:t>
            </a:r>
          </a:p>
          <a:p>
            <a:pPr marL="0" indent="0" algn="just" eaLnBrk="1" hangingPunct="1">
              <a:lnSpc>
                <a:spcPct val="90000"/>
              </a:lnSpc>
              <a:buNone/>
            </a:pPr>
            <a:endParaRPr lang="tr-TR" sz="1600" dirty="0" smtClean="0"/>
          </a:p>
        </p:txBody>
      </p:sp>
      <p:pic>
        <p:nvPicPr>
          <p:cNvPr id="3" name="Resim 2"/>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52000" contrast="-32000"/>
                    </a14:imgEffect>
                  </a14:imgLayer>
                </a14:imgProps>
              </a:ext>
            </a:extLst>
          </a:blip>
          <a:stretch>
            <a:fillRect/>
          </a:stretch>
        </p:blipFill>
        <p:spPr>
          <a:xfrm rot="10740000">
            <a:off x="3141475" y="2823436"/>
            <a:ext cx="5537744" cy="169393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1" name="Picture 2" descr="D:\BİLİM KİTAP KIRTASİYE LTD. ŞTİ\ENSTRÜMANTAL ANALİZ İLKELERİ 6.BASKI\Enstrümantal Analiz 6.Baskı (Şekiller-Çizelgeler)\BÖLÜM 23\6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46" y="1124744"/>
            <a:ext cx="4986354" cy="360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467155" y="233360"/>
            <a:ext cx="8226425" cy="454025"/>
          </a:xfrm>
        </p:spPr>
        <p:txBody>
          <a:bodyPr/>
          <a:lstStyle/>
          <a:p>
            <a:pPr eaLnBrk="1" hangingPunct="1"/>
            <a:r>
              <a:rPr lang="tr-TR" sz="3200" b="1" dirty="0" err="1" smtClean="0">
                <a:solidFill>
                  <a:srgbClr val="002060"/>
                </a:solidFill>
              </a:rPr>
              <a:t>pH</a:t>
            </a:r>
            <a:r>
              <a:rPr lang="tr-TR" sz="3200" b="1" dirty="0" smtClean="0">
                <a:solidFill>
                  <a:srgbClr val="002060"/>
                </a:solidFill>
              </a:rPr>
              <a:t> Ölçümleri İçin Cam Elektrot</a:t>
            </a:r>
            <a:endParaRPr lang="tr-TR" sz="2600" b="1" dirty="0" smtClean="0">
              <a:solidFill>
                <a:srgbClr val="002060"/>
              </a:solidFill>
            </a:endParaRPr>
          </a:p>
        </p:txBody>
      </p:sp>
    </p:spTree>
    <p:extLst>
      <p:ext uri="{BB962C8B-B14F-4D97-AF65-F5344CB8AC3E}">
        <p14:creationId xmlns:p14="http://schemas.microsoft.com/office/powerpoint/2010/main" val="1048980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POT-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367"/>
          <a:stretch>
            <a:fillRect/>
          </a:stretch>
        </p:blipFill>
        <p:spPr>
          <a:xfrm>
            <a:off x="142875" y="1285875"/>
            <a:ext cx="3184525" cy="3154363"/>
          </a:xfrm>
        </p:spPr>
      </p:pic>
      <p:sp>
        <p:nvSpPr>
          <p:cNvPr id="32773" name="6 Dikdörtgen"/>
          <p:cNvSpPr>
            <a:spLocks noChangeArrowheads="1"/>
          </p:cNvSpPr>
          <p:nvPr/>
        </p:nvSpPr>
        <p:spPr bwMode="auto">
          <a:xfrm>
            <a:off x="142875" y="714375"/>
            <a:ext cx="332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t>Na</a:t>
            </a:r>
            <a:r>
              <a:rPr lang="tr-TR" baseline="30000"/>
              <a:t>+</a:t>
            </a:r>
            <a:r>
              <a:rPr lang="tr-TR"/>
              <a:t>cam</a:t>
            </a:r>
            <a:r>
              <a:rPr lang="tr-TR" baseline="30000"/>
              <a:t>-</a:t>
            </a:r>
            <a:r>
              <a:rPr lang="tr-TR"/>
              <a:t> + H</a:t>
            </a:r>
            <a:r>
              <a:rPr lang="tr-TR" baseline="30000"/>
              <a:t>+</a:t>
            </a:r>
            <a:r>
              <a:rPr lang="tr-TR"/>
              <a:t> </a:t>
            </a:r>
            <a:r>
              <a:rPr lang="tr-TR">
                <a:sym typeface="Wingdings" panose="05000000000000000000" pitchFamily="2" charset="2"/>
              </a:rPr>
              <a:t> H</a:t>
            </a:r>
            <a:r>
              <a:rPr lang="tr-TR" baseline="30000">
                <a:sym typeface="Wingdings" panose="05000000000000000000" pitchFamily="2" charset="2"/>
              </a:rPr>
              <a:t>+</a:t>
            </a:r>
            <a:r>
              <a:rPr lang="tr-TR">
                <a:sym typeface="Wingdings" panose="05000000000000000000" pitchFamily="2" charset="2"/>
              </a:rPr>
              <a:t>cam</a:t>
            </a:r>
            <a:r>
              <a:rPr lang="tr-TR" baseline="30000">
                <a:sym typeface="Wingdings" panose="05000000000000000000" pitchFamily="2" charset="2"/>
              </a:rPr>
              <a:t>-</a:t>
            </a:r>
            <a:r>
              <a:rPr lang="tr-TR">
                <a:sym typeface="Wingdings" panose="05000000000000000000" pitchFamily="2" charset="2"/>
              </a:rPr>
              <a:t> + Na</a:t>
            </a:r>
            <a:r>
              <a:rPr lang="tr-TR" baseline="30000">
                <a:sym typeface="Wingdings" panose="05000000000000000000" pitchFamily="2" charset="2"/>
              </a:rPr>
              <a:t>+</a:t>
            </a:r>
            <a:endParaRPr lang="tr-TR" baseline="30000"/>
          </a:p>
        </p:txBody>
      </p:sp>
      <p:sp>
        <p:nvSpPr>
          <p:cNvPr id="32774" name="7 Metin kutusu"/>
          <p:cNvSpPr txBox="1">
            <a:spLocks noChangeArrowheads="1"/>
          </p:cNvSpPr>
          <p:nvPr/>
        </p:nvSpPr>
        <p:spPr bwMode="auto">
          <a:xfrm>
            <a:off x="354335" y="116632"/>
            <a:ext cx="3857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400" b="1" dirty="0">
                <a:solidFill>
                  <a:srgbClr val="002060"/>
                </a:solidFill>
              </a:rPr>
              <a:t>Cam </a:t>
            </a:r>
            <a:r>
              <a:rPr lang="tr-TR" sz="2400" b="1" dirty="0" err="1">
                <a:solidFill>
                  <a:srgbClr val="002060"/>
                </a:solidFill>
              </a:rPr>
              <a:t>membran</a:t>
            </a:r>
            <a:r>
              <a:rPr lang="tr-TR" sz="2400" b="1" dirty="0">
                <a:solidFill>
                  <a:srgbClr val="002060"/>
                </a:solidFill>
              </a:rPr>
              <a:t> </a:t>
            </a:r>
          </a:p>
        </p:txBody>
      </p:sp>
      <p:sp>
        <p:nvSpPr>
          <p:cNvPr id="32775" name="8 Metin kutusu"/>
          <p:cNvSpPr txBox="1">
            <a:spLocks noChangeArrowheads="1"/>
          </p:cNvSpPr>
          <p:nvPr/>
        </p:nvSpPr>
        <p:spPr bwMode="auto">
          <a:xfrm>
            <a:off x="3643313" y="1428750"/>
            <a:ext cx="242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t>SiO</a:t>
            </a:r>
            <a:r>
              <a:rPr lang="tr-TR" baseline="-25000"/>
              <a:t>4</a:t>
            </a:r>
            <a:r>
              <a:rPr lang="tr-TR"/>
              <a:t> yapısındaki Oksijene bağlı Na</a:t>
            </a:r>
            <a:r>
              <a:rPr lang="tr-TR" baseline="30000"/>
              <a:t>+</a:t>
            </a:r>
          </a:p>
        </p:txBody>
      </p:sp>
      <p:cxnSp>
        <p:nvCxnSpPr>
          <p:cNvPr id="11" name="10 Düz Ok Bağlayıcısı"/>
          <p:cNvCxnSpPr/>
          <p:nvPr/>
        </p:nvCxnSpPr>
        <p:spPr>
          <a:xfrm rot="10800000" flipV="1">
            <a:off x="2643188" y="2071688"/>
            <a:ext cx="1357312" cy="4286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2777" name="Picture 6" descr="POT-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2143125"/>
            <a:ext cx="4341812"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sim 1"/>
          <p:cNvPicPr>
            <a:picLocks noChangeAspect="1"/>
          </p:cNvPicPr>
          <p:nvPr/>
        </p:nvPicPr>
        <p:blipFill>
          <a:blip r:embed="rId4"/>
          <a:stretch>
            <a:fillRect/>
          </a:stretch>
        </p:blipFill>
        <p:spPr>
          <a:xfrm>
            <a:off x="5257006" y="4725144"/>
            <a:ext cx="2543175" cy="11620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69863" y="3497263"/>
            <a:ext cx="406241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1500">
                <a:solidFill>
                  <a:srgbClr val="000099"/>
                </a:solidFill>
              </a:rPr>
              <a:t> Cu ele</a:t>
            </a:r>
            <a:r>
              <a:rPr lang="tr-TR" sz="1500">
                <a:solidFill>
                  <a:srgbClr val="000099"/>
                </a:solidFill>
              </a:rPr>
              <a:t>k</a:t>
            </a:r>
            <a:r>
              <a:rPr lang="en-US" sz="1500">
                <a:solidFill>
                  <a:srgbClr val="000099"/>
                </a:solidFill>
              </a:rPr>
              <a:t>tro</a:t>
            </a:r>
            <a:r>
              <a:rPr lang="tr-TR" sz="1500">
                <a:solidFill>
                  <a:srgbClr val="000099"/>
                </a:solidFill>
              </a:rPr>
              <a:t>t</a:t>
            </a:r>
            <a:r>
              <a:rPr lang="en-US" sz="1500"/>
              <a:t> </a:t>
            </a:r>
            <a:r>
              <a:rPr lang="en-US" sz="1500">
                <a:solidFill>
                  <a:srgbClr val="000099"/>
                </a:solidFill>
              </a:rPr>
              <a:t>:</a:t>
            </a:r>
            <a:r>
              <a:rPr lang="en-US" sz="1500"/>
              <a:t> Cu</a:t>
            </a:r>
            <a:r>
              <a:rPr lang="en-US" sz="1500" baseline="30000"/>
              <a:t>2+</a:t>
            </a:r>
            <a:r>
              <a:rPr lang="en-US" sz="1500"/>
              <a:t> + 2e</a:t>
            </a:r>
            <a:r>
              <a:rPr lang="en-US" sz="1500" baseline="30000"/>
              <a:t>-</a:t>
            </a:r>
            <a:r>
              <a:rPr lang="en-US" sz="1500"/>
              <a:t> </a:t>
            </a:r>
            <a:r>
              <a:rPr lang="tr-TR" sz="1500">
                <a:sym typeface="Symbol" panose="05050102010706020507" pitchFamily="18" charset="2"/>
              </a:rPr>
              <a:t></a:t>
            </a:r>
            <a:r>
              <a:rPr lang="en-US" sz="1500" b="1"/>
              <a:t> </a:t>
            </a:r>
            <a:r>
              <a:rPr lang="en-US" sz="1500"/>
              <a:t>Cu(</a:t>
            </a:r>
            <a:r>
              <a:rPr lang="tr-TR" sz="1500"/>
              <a:t>k</a:t>
            </a:r>
            <a:r>
              <a:rPr lang="en-US" sz="1500"/>
              <a:t>) </a:t>
            </a:r>
            <a:r>
              <a:rPr lang="tr-TR" sz="1300" i="1" u="sng">
                <a:solidFill>
                  <a:srgbClr val="000099"/>
                </a:solidFill>
                <a:sym typeface="Wingdings" panose="05000000000000000000" pitchFamily="2" charset="2"/>
              </a:rPr>
              <a:t>indirgenme</a:t>
            </a:r>
            <a:endParaRPr lang="en-US" sz="1300">
              <a:solidFill>
                <a:srgbClr val="000099"/>
              </a:solidFill>
              <a:sym typeface="Wingdings" panose="05000000000000000000" pitchFamily="2" charset="2"/>
            </a:endParaRPr>
          </a:p>
          <a:p>
            <a:pPr algn="just" eaLnBrk="1" hangingPunct="1">
              <a:spcBef>
                <a:spcPct val="50000"/>
              </a:spcBef>
            </a:pPr>
            <a:r>
              <a:rPr lang="en-US" sz="1500">
                <a:solidFill>
                  <a:srgbClr val="000099"/>
                </a:solidFill>
                <a:sym typeface="Wingdings" panose="05000000000000000000" pitchFamily="2" charset="2"/>
              </a:rPr>
              <a:t> </a:t>
            </a:r>
            <a:r>
              <a:rPr lang="en-US" sz="1500">
                <a:solidFill>
                  <a:srgbClr val="FF0000"/>
                </a:solidFill>
                <a:sym typeface="Wingdings" panose="05000000000000000000" pitchFamily="2" charset="2"/>
              </a:rPr>
              <a:t>Zn </a:t>
            </a:r>
            <a:r>
              <a:rPr lang="en-US" sz="1500">
                <a:solidFill>
                  <a:srgbClr val="FF0000"/>
                </a:solidFill>
              </a:rPr>
              <a:t>ele</a:t>
            </a:r>
            <a:r>
              <a:rPr lang="tr-TR" sz="1500">
                <a:solidFill>
                  <a:srgbClr val="FF0000"/>
                </a:solidFill>
              </a:rPr>
              <a:t>k</a:t>
            </a:r>
            <a:r>
              <a:rPr lang="en-US" sz="1500">
                <a:solidFill>
                  <a:srgbClr val="FF0000"/>
                </a:solidFill>
              </a:rPr>
              <a:t>tro</a:t>
            </a:r>
            <a:r>
              <a:rPr lang="tr-TR" sz="1500">
                <a:solidFill>
                  <a:srgbClr val="FF0000"/>
                </a:solidFill>
              </a:rPr>
              <a:t>t</a:t>
            </a:r>
            <a:r>
              <a:rPr lang="en-US" sz="1500">
                <a:sym typeface="Wingdings" panose="05000000000000000000" pitchFamily="2" charset="2"/>
              </a:rPr>
              <a:t> </a:t>
            </a:r>
            <a:r>
              <a:rPr lang="en-US" sz="1500">
                <a:solidFill>
                  <a:srgbClr val="000099"/>
                </a:solidFill>
                <a:sym typeface="Wingdings" panose="05000000000000000000" pitchFamily="2" charset="2"/>
              </a:rPr>
              <a:t>:</a:t>
            </a:r>
            <a:r>
              <a:rPr lang="en-US" sz="1500">
                <a:sym typeface="Wingdings" panose="05000000000000000000" pitchFamily="2" charset="2"/>
              </a:rPr>
              <a:t> Zn(</a:t>
            </a:r>
            <a:r>
              <a:rPr lang="tr-TR" sz="1500">
                <a:sym typeface="Wingdings" panose="05000000000000000000" pitchFamily="2" charset="2"/>
              </a:rPr>
              <a:t>k</a:t>
            </a:r>
            <a:r>
              <a:rPr lang="en-US" sz="1500">
                <a:sym typeface="Wingdings" panose="05000000000000000000" pitchFamily="2" charset="2"/>
              </a:rPr>
              <a:t>) </a:t>
            </a:r>
            <a:r>
              <a:rPr lang="tr-TR" sz="1500">
                <a:sym typeface="Symbol" panose="05050102010706020507" pitchFamily="18" charset="2"/>
              </a:rPr>
              <a:t></a:t>
            </a:r>
            <a:r>
              <a:rPr lang="en-US" sz="1500">
                <a:sym typeface="Wingdings" panose="05000000000000000000" pitchFamily="2" charset="2"/>
              </a:rPr>
              <a:t> Zn</a:t>
            </a:r>
            <a:r>
              <a:rPr lang="en-US" sz="1500" baseline="30000">
                <a:sym typeface="Wingdings" panose="05000000000000000000" pitchFamily="2" charset="2"/>
              </a:rPr>
              <a:t>2+</a:t>
            </a:r>
            <a:r>
              <a:rPr lang="en-US" sz="1500">
                <a:sym typeface="Wingdings" panose="05000000000000000000" pitchFamily="2" charset="2"/>
              </a:rPr>
              <a:t> + 2e</a:t>
            </a:r>
            <a:r>
              <a:rPr lang="en-US" sz="1500" baseline="30000">
                <a:sym typeface="Wingdings" panose="05000000000000000000" pitchFamily="2" charset="2"/>
              </a:rPr>
              <a:t>-</a:t>
            </a:r>
            <a:r>
              <a:rPr lang="en-US" sz="1500">
                <a:sym typeface="Wingdings" panose="05000000000000000000" pitchFamily="2" charset="2"/>
              </a:rPr>
              <a:t>  </a:t>
            </a:r>
            <a:r>
              <a:rPr lang="tr-TR" sz="1300" i="1" u="sng">
                <a:solidFill>
                  <a:srgbClr val="CC3300"/>
                </a:solidFill>
                <a:sym typeface="Wingdings" panose="05000000000000000000" pitchFamily="2" charset="2"/>
              </a:rPr>
              <a:t>yükseltgenme</a:t>
            </a:r>
          </a:p>
          <a:p>
            <a:pPr algn="just" eaLnBrk="1" hangingPunct="1">
              <a:spcBef>
                <a:spcPct val="50000"/>
              </a:spcBef>
            </a:pPr>
            <a:r>
              <a:rPr lang="tr-TR" sz="1500"/>
              <a:t>eşitlikleriyle tanımlanabilir.</a:t>
            </a:r>
            <a:endParaRPr lang="tr-TR" sz="1500" i="1" u="sng">
              <a:solidFill>
                <a:srgbClr val="CC3300"/>
              </a:solidFill>
              <a:sym typeface="Wingdings" panose="05000000000000000000" pitchFamily="2" charset="2"/>
            </a:endParaRPr>
          </a:p>
        </p:txBody>
      </p:sp>
      <p:sp>
        <p:nvSpPr>
          <p:cNvPr id="8195" name="Rectangle 20"/>
          <p:cNvSpPr>
            <a:spLocks noChangeArrowheads="1"/>
          </p:cNvSpPr>
          <p:nvPr/>
        </p:nvSpPr>
        <p:spPr bwMode="auto">
          <a:xfrm>
            <a:off x="238125" y="4457700"/>
            <a:ext cx="4165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500" i="1">
                <a:solidFill>
                  <a:srgbClr val="000099"/>
                </a:solidFill>
              </a:rPr>
              <a:t>NET </a:t>
            </a:r>
            <a:r>
              <a:rPr lang="tr-TR" sz="1500" i="1">
                <a:solidFill>
                  <a:srgbClr val="000099"/>
                </a:solidFill>
              </a:rPr>
              <a:t>HÜCRE TEPKİMESİ</a:t>
            </a:r>
            <a:r>
              <a:rPr lang="en-US" sz="1500" i="1">
                <a:solidFill>
                  <a:srgbClr val="000099"/>
                </a:solidFill>
              </a:rPr>
              <a:t> </a:t>
            </a:r>
            <a:r>
              <a:rPr lang="en-US" sz="1500">
                <a:solidFill>
                  <a:srgbClr val="000099"/>
                </a:solidFill>
              </a:rPr>
              <a:t>	</a:t>
            </a:r>
          </a:p>
          <a:p>
            <a:pPr algn="ctr" eaLnBrk="1" hangingPunct="1">
              <a:spcBef>
                <a:spcPct val="50000"/>
              </a:spcBef>
            </a:pPr>
            <a:r>
              <a:rPr lang="en-US" sz="1500">
                <a:solidFill>
                  <a:srgbClr val="000099"/>
                </a:solidFill>
              </a:rPr>
              <a:t> </a:t>
            </a:r>
            <a:r>
              <a:rPr lang="en-US" sz="1500">
                <a:solidFill>
                  <a:srgbClr val="CC3300"/>
                </a:solidFill>
                <a:sym typeface="Wingdings" panose="05000000000000000000" pitchFamily="2" charset="2"/>
              </a:rPr>
              <a:t>Zn(</a:t>
            </a:r>
            <a:r>
              <a:rPr lang="tr-TR" sz="1500">
                <a:solidFill>
                  <a:srgbClr val="CC3300"/>
                </a:solidFill>
                <a:sym typeface="Wingdings" panose="05000000000000000000" pitchFamily="2" charset="2"/>
              </a:rPr>
              <a:t>k</a:t>
            </a:r>
            <a:r>
              <a:rPr lang="en-US" sz="1500">
                <a:solidFill>
                  <a:srgbClr val="CC3300"/>
                </a:solidFill>
                <a:sym typeface="Wingdings" panose="05000000000000000000" pitchFamily="2" charset="2"/>
              </a:rPr>
              <a:t>) </a:t>
            </a:r>
            <a:r>
              <a:rPr lang="tr-TR" sz="1500">
                <a:sym typeface="Symbol" panose="05050102010706020507" pitchFamily="18" charset="2"/>
              </a:rPr>
              <a:t></a:t>
            </a:r>
            <a:r>
              <a:rPr lang="en-US" sz="1500">
                <a:solidFill>
                  <a:srgbClr val="CC3300"/>
                </a:solidFill>
                <a:sym typeface="Wingdings" panose="05000000000000000000" pitchFamily="2" charset="2"/>
              </a:rPr>
              <a:t> Zn</a:t>
            </a:r>
            <a:r>
              <a:rPr lang="en-US" sz="1500" baseline="30000">
                <a:solidFill>
                  <a:srgbClr val="CC3300"/>
                </a:solidFill>
                <a:sym typeface="Wingdings" panose="05000000000000000000" pitchFamily="2" charset="2"/>
              </a:rPr>
              <a:t>2+</a:t>
            </a:r>
            <a:r>
              <a:rPr lang="en-US" sz="1500">
                <a:solidFill>
                  <a:srgbClr val="CC3300"/>
                </a:solidFill>
                <a:sym typeface="Wingdings" panose="05000000000000000000" pitchFamily="2" charset="2"/>
              </a:rPr>
              <a:t> + 2e</a:t>
            </a:r>
            <a:r>
              <a:rPr lang="en-US" sz="1500" baseline="30000">
                <a:solidFill>
                  <a:srgbClr val="CC3300"/>
                </a:solidFill>
                <a:sym typeface="Wingdings" panose="05000000000000000000" pitchFamily="2" charset="2"/>
              </a:rPr>
              <a:t>-</a:t>
            </a:r>
            <a:r>
              <a:rPr lang="en-US" sz="1700">
                <a:solidFill>
                  <a:srgbClr val="CC3300"/>
                </a:solidFill>
                <a:sym typeface="Wingdings" panose="05000000000000000000" pitchFamily="2" charset="2"/>
              </a:rPr>
              <a:t> </a:t>
            </a:r>
            <a:endParaRPr lang="tr-TR" sz="1700">
              <a:solidFill>
                <a:srgbClr val="CC3300"/>
              </a:solidFill>
              <a:sym typeface="Wingdings" panose="05000000000000000000" pitchFamily="2" charset="2"/>
            </a:endParaRPr>
          </a:p>
          <a:p>
            <a:pPr algn="ctr" eaLnBrk="1" hangingPunct="1">
              <a:spcBef>
                <a:spcPct val="50000"/>
              </a:spcBef>
            </a:pPr>
            <a:r>
              <a:rPr lang="en-US" sz="1700">
                <a:solidFill>
                  <a:srgbClr val="CC3300"/>
                </a:solidFill>
                <a:sym typeface="Wingdings" panose="05000000000000000000" pitchFamily="2" charset="2"/>
              </a:rPr>
              <a:t> </a:t>
            </a:r>
            <a:r>
              <a:rPr lang="en-US" sz="1500">
                <a:solidFill>
                  <a:srgbClr val="CC3300"/>
                </a:solidFill>
              </a:rPr>
              <a:t>Cu</a:t>
            </a:r>
            <a:r>
              <a:rPr lang="en-US" sz="1500" baseline="30000">
                <a:solidFill>
                  <a:srgbClr val="CC3300"/>
                </a:solidFill>
              </a:rPr>
              <a:t>2+</a:t>
            </a:r>
            <a:r>
              <a:rPr lang="en-US" sz="1500">
                <a:solidFill>
                  <a:srgbClr val="CC3300"/>
                </a:solidFill>
              </a:rPr>
              <a:t> + 2e</a:t>
            </a:r>
            <a:r>
              <a:rPr lang="en-US" sz="1500" baseline="30000">
                <a:solidFill>
                  <a:srgbClr val="CC3300"/>
                </a:solidFill>
              </a:rPr>
              <a:t>-</a:t>
            </a:r>
            <a:r>
              <a:rPr lang="en-US" sz="1500">
                <a:solidFill>
                  <a:srgbClr val="CC3300"/>
                </a:solidFill>
              </a:rPr>
              <a:t> </a:t>
            </a:r>
            <a:r>
              <a:rPr lang="tr-TR" sz="1500">
                <a:sym typeface="Symbol" panose="05050102010706020507" pitchFamily="18" charset="2"/>
              </a:rPr>
              <a:t></a:t>
            </a:r>
            <a:r>
              <a:rPr lang="en-US" sz="1500" b="1">
                <a:solidFill>
                  <a:srgbClr val="CC3300"/>
                </a:solidFill>
              </a:rPr>
              <a:t> </a:t>
            </a:r>
            <a:r>
              <a:rPr lang="en-US" sz="1500">
                <a:solidFill>
                  <a:srgbClr val="CC3300"/>
                </a:solidFill>
              </a:rPr>
              <a:t>Cu(</a:t>
            </a:r>
            <a:r>
              <a:rPr lang="tr-TR" sz="1500">
                <a:solidFill>
                  <a:srgbClr val="CC3300"/>
                </a:solidFill>
              </a:rPr>
              <a:t>k</a:t>
            </a:r>
            <a:r>
              <a:rPr lang="en-US" sz="1500">
                <a:solidFill>
                  <a:srgbClr val="CC3300"/>
                </a:solidFill>
              </a:rPr>
              <a:t>)</a:t>
            </a:r>
          </a:p>
          <a:p>
            <a:pPr algn="ctr" eaLnBrk="1" hangingPunct="1">
              <a:spcBef>
                <a:spcPct val="50000"/>
              </a:spcBef>
            </a:pPr>
            <a:r>
              <a:rPr lang="en-US" sz="1700">
                <a:solidFill>
                  <a:srgbClr val="CC3300"/>
                </a:solidFill>
              </a:rPr>
              <a:t>	 </a:t>
            </a:r>
            <a:r>
              <a:rPr lang="en-US" sz="1500">
                <a:solidFill>
                  <a:srgbClr val="CC3300"/>
                </a:solidFill>
              </a:rPr>
              <a:t>Cu</a:t>
            </a:r>
            <a:r>
              <a:rPr lang="en-US" sz="1500" baseline="30000">
                <a:solidFill>
                  <a:srgbClr val="CC3300"/>
                </a:solidFill>
              </a:rPr>
              <a:t>2+</a:t>
            </a:r>
            <a:r>
              <a:rPr lang="en-US" sz="1500">
                <a:solidFill>
                  <a:srgbClr val="CC3300"/>
                </a:solidFill>
              </a:rPr>
              <a:t> + Zn(</a:t>
            </a:r>
            <a:r>
              <a:rPr lang="tr-TR" sz="1500">
                <a:solidFill>
                  <a:srgbClr val="CC3300"/>
                </a:solidFill>
              </a:rPr>
              <a:t>k</a:t>
            </a:r>
            <a:r>
              <a:rPr lang="en-US" sz="1500">
                <a:solidFill>
                  <a:srgbClr val="CC3300"/>
                </a:solidFill>
              </a:rPr>
              <a:t>) </a:t>
            </a:r>
            <a:r>
              <a:rPr lang="tr-TR" sz="1500">
                <a:sym typeface="Symbol" panose="05050102010706020507" pitchFamily="18" charset="2"/>
              </a:rPr>
              <a:t></a:t>
            </a:r>
            <a:r>
              <a:rPr lang="en-US" sz="1500">
                <a:solidFill>
                  <a:srgbClr val="CC3300"/>
                </a:solidFill>
              </a:rPr>
              <a:t>Zn</a:t>
            </a:r>
            <a:r>
              <a:rPr lang="en-US" sz="1500" baseline="30000">
                <a:solidFill>
                  <a:srgbClr val="CC3300"/>
                </a:solidFill>
              </a:rPr>
              <a:t>2+</a:t>
            </a:r>
            <a:r>
              <a:rPr lang="en-US" sz="1500">
                <a:solidFill>
                  <a:srgbClr val="CC3300"/>
                </a:solidFill>
              </a:rPr>
              <a:t> + Cu(</a:t>
            </a:r>
            <a:r>
              <a:rPr lang="tr-TR" sz="1500">
                <a:solidFill>
                  <a:srgbClr val="CC3300"/>
                </a:solidFill>
              </a:rPr>
              <a:t>k</a:t>
            </a:r>
            <a:r>
              <a:rPr lang="en-US" sz="1500">
                <a:solidFill>
                  <a:srgbClr val="CC3300"/>
                </a:solidFill>
              </a:rPr>
              <a:t>)</a:t>
            </a:r>
          </a:p>
        </p:txBody>
      </p:sp>
      <p:grpSp>
        <p:nvGrpSpPr>
          <p:cNvPr id="8196" name="Grup 1"/>
          <p:cNvGrpSpPr>
            <a:grpSpLocks/>
          </p:cNvGrpSpPr>
          <p:nvPr/>
        </p:nvGrpSpPr>
        <p:grpSpPr bwMode="auto">
          <a:xfrm>
            <a:off x="4300538" y="3141663"/>
            <a:ext cx="4638675" cy="3402012"/>
            <a:chOff x="4505325" y="3455988"/>
            <a:chExt cx="4638675" cy="3402012"/>
          </a:xfrm>
        </p:grpSpPr>
        <p:pic>
          <p:nvPicPr>
            <p:cNvPr id="8198" name="Picture 22" descr="Resi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3455988"/>
              <a:ext cx="463867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21"/>
            <p:cNvSpPr txBox="1">
              <a:spLocks noChangeArrowheads="1"/>
            </p:cNvSpPr>
            <p:nvPr/>
          </p:nvSpPr>
          <p:spPr bwMode="auto">
            <a:xfrm>
              <a:off x="6400800" y="6072188"/>
              <a:ext cx="8794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1500">
                  <a:solidFill>
                    <a:srgbClr val="000099"/>
                  </a:solidFill>
                </a:rPr>
                <a:t>Sıvı temas yüzeyi</a:t>
              </a:r>
            </a:p>
          </p:txBody>
        </p:sp>
      </p:grpSp>
      <p:sp>
        <p:nvSpPr>
          <p:cNvPr id="8197" name="Text Box 25"/>
          <p:cNvSpPr txBox="1">
            <a:spLocks noChangeArrowheads="1"/>
          </p:cNvSpPr>
          <p:nvPr/>
        </p:nvSpPr>
        <p:spPr bwMode="auto">
          <a:xfrm>
            <a:off x="339725" y="247650"/>
            <a:ext cx="81280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marL="323850" indent="-3238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tr-TR" sz="2000"/>
              <a:t>Bir DC elektrokimyasal hücre her biri uygun bir elektrolit çözeltisine daldırılmış, </a:t>
            </a:r>
            <a:r>
              <a:rPr lang="tr-TR" sz="2000" i="1"/>
              <a:t>elektrot </a:t>
            </a:r>
            <a:r>
              <a:rPr lang="tr-TR" sz="2000"/>
              <a:t>olarak isimlendirilen iki elektriksel iletkenden oluşmaktadır. Bir hücrede bir akım oluşabilmesi için, </a:t>
            </a:r>
          </a:p>
          <a:p>
            <a:pPr algn="just" eaLnBrk="1" hangingPunct="1">
              <a:spcBef>
                <a:spcPct val="50000"/>
              </a:spcBef>
              <a:buFontTx/>
              <a:buAutoNum type="arabicParenBoth"/>
            </a:pPr>
            <a:r>
              <a:rPr lang="tr-TR" sz="2000"/>
              <a:t>Elektrotların bir metal iletkenle dış bağlantılarının sağlanması, </a:t>
            </a:r>
          </a:p>
          <a:p>
            <a:pPr algn="just" eaLnBrk="1" hangingPunct="1">
              <a:spcBef>
                <a:spcPct val="50000"/>
              </a:spcBef>
              <a:buFontTx/>
              <a:buAutoNum type="arabicParenBoth"/>
            </a:pPr>
            <a:r>
              <a:rPr lang="tr-TR" sz="2000"/>
              <a:t>Çözeltiler arasında birinden diğerine iyon geçişine imkan verecek bir temas olması  </a:t>
            </a:r>
          </a:p>
          <a:p>
            <a:pPr algn="just" eaLnBrk="1" hangingPunct="1">
              <a:spcBef>
                <a:spcPct val="50000"/>
              </a:spcBef>
              <a:buFontTx/>
              <a:buAutoNum type="arabicParenBoth"/>
            </a:pPr>
            <a:r>
              <a:rPr lang="tr-TR" sz="2000"/>
              <a:t> her iki elektrodun her birinde bir elektron aktarım reaksiyonunun cereyan etmesi gereklidir.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755576" y="260648"/>
            <a:ext cx="5656873" cy="39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sz="2000" b="1">
                <a:solidFill>
                  <a:srgbClr val="002060"/>
                </a:solidFill>
              </a:rPr>
              <a:t>Potansiyometre</a:t>
            </a:r>
            <a:r>
              <a:rPr lang="tr-TR" sz="2000" b="1" dirty="0">
                <a:solidFill>
                  <a:srgbClr val="002060"/>
                </a:solidFill>
              </a:rPr>
              <a:t> ve </a:t>
            </a:r>
            <a:r>
              <a:rPr lang="tr-TR" sz="2000" b="1" dirty="0" err="1">
                <a:solidFill>
                  <a:srgbClr val="002060"/>
                </a:solidFill>
              </a:rPr>
              <a:t>potansiyometrik</a:t>
            </a:r>
            <a:r>
              <a:rPr lang="tr-TR" sz="2000" b="1" dirty="0">
                <a:solidFill>
                  <a:srgbClr val="002060"/>
                </a:solidFill>
              </a:rPr>
              <a:t> </a:t>
            </a:r>
            <a:r>
              <a:rPr lang="tr-TR" sz="2000" b="1" dirty="0" err="1">
                <a:solidFill>
                  <a:srgbClr val="002060"/>
                </a:solidFill>
              </a:rPr>
              <a:t>titrasyon</a:t>
            </a:r>
            <a:endParaRPr lang="tr-TR" sz="2000" b="1" dirty="0">
              <a:solidFill>
                <a:srgbClr val="002060"/>
              </a:solidFill>
            </a:endParaRPr>
          </a:p>
        </p:txBody>
      </p:sp>
      <p:pic>
        <p:nvPicPr>
          <p:cNvPr id="33795" name="Picture 3" descr="Resi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96975"/>
            <a:ext cx="35941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Resim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125538"/>
            <a:ext cx="3186113"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Beşgen"/>
          <p:cNvSpPr/>
          <p:nvPr/>
        </p:nvSpPr>
        <p:spPr>
          <a:xfrm>
            <a:off x="6858000" y="1285875"/>
            <a:ext cx="71438" cy="22145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395536" y="836712"/>
            <a:ext cx="8496944" cy="5832648"/>
          </a:xfrm>
        </p:spPr>
        <p:txBody>
          <a:bodyPr/>
          <a:lstStyle/>
          <a:p>
            <a:pPr marL="0" indent="0" algn="just" eaLnBrk="1" hangingPunct="1">
              <a:buFont typeface="Wingdings" panose="05000000000000000000" pitchFamily="2" charset="2"/>
              <a:buNone/>
            </a:pPr>
            <a:r>
              <a:rPr lang="tr-TR" sz="2200" dirty="0" smtClean="0"/>
              <a:t>Çeşitli duyarlıkları ya da seçicilikleri olan elektrotlar kullanılarak her bir </a:t>
            </a:r>
            <a:r>
              <a:rPr lang="tr-TR" sz="2200" dirty="0" err="1" smtClean="0"/>
              <a:t>titrant</a:t>
            </a:r>
            <a:r>
              <a:rPr lang="tr-TR" sz="2200" dirty="0" smtClean="0"/>
              <a:t> ilavesiyle çözeltinin potansiyeli ölçülerek nicel analiz yapılır. </a:t>
            </a:r>
          </a:p>
          <a:p>
            <a:pPr marL="0" indent="0" algn="just" eaLnBrk="1" hangingPunct="1">
              <a:buFont typeface="Wingdings" panose="05000000000000000000" pitchFamily="2" charset="2"/>
              <a:buNone/>
            </a:pPr>
            <a:r>
              <a:rPr lang="tr-TR" sz="2200" dirty="0" err="1" smtClean="0"/>
              <a:t>Potansiyometrik</a:t>
            </a:r>
            <a:r>
              <a:rPr lang="tr-TR" sz="2200" dirty="0" smtClean="0"/>
              <a:t> </a:t>
            </a:r>
            <a:r>
              <a:rPr lang="tr-TR" sz="2200" dirty="0" err="1" smtClean="0"/>
              <a:t>titrasyonda</a:t>
            </a:r>
            <a:r>
              <a:rPr lang="tr-TR" sz="2200" dirty="0" smtClean="0"/>
              <a:t> her </a:t>
            </a:r>
            <a:r>
              <a:rPr lang="tr-TR" sz="2200" dirty="0" err="1" smtClean="0"/>
              <a:t>titrant</a:t>
            </a:r>
            <a:r>
              <a:rPr lang="tr-TR" sz="2200" dirty="0" smtClean="0"/>
              <a:t> eklenmesinden sonra ölçülen gerilim değeri eklenen </a:t>
            </a:r>
            <a:r>
              <a:rPr lang="tr-TR" sz="2200" dirty="0" err="1" smtClean="0"/>
              <a:t>titrant</a:t>
            </a:r>
            <a:r>
              <a:rPr lang="tr-TR" sz="2200" dirty="0" smtClean="0"/>
              <a:t> hacmine karşı grafiğe geçirilerek </a:t>
            </a:r>
            <a:r>
              <a:rPr lang="tr-TR" sz="2200" dirty="0" err="1" smtClean="0">
                <a:solidFill>
                  <a:srgbClr val="FF0000"/>
                </a:solidFill>
              </a:rPr>
              <a:t>Potansiyometrik</a:t>
            </a:r>
            <a:r>
              <a:rPr lang="tr-TR" sz="2200" dirty="0" smtClean="0">
                <a:solidFill>
                  <a:srgbClr val="FF0000"/>
                </a:solidFill>
              </a:rPr>
              <a:t> </a:t>
            </a:r>
            <a:r>
              <a:rPr lang="tr-TR" sz="2200" dirty="0" err="1" smtClean="0">
                <a:solidFill>
                  <a:srgbClr val="FF0000"/>
                </a:solidFill>
              </a:rPr>
              <a:t>titrasyon</a:t>
            </a:r>
            <a:r>
              <a:rPr lang="tr-TR" sz="2200" dirty="0" smtClean="0">
                <a:solidFill>
                  <a:srgbClr val="FF0000"/>
                </a:solidFill>
              </a:rPr>
              <a:t> </a:t>
            </a:r>
            <a:r>
              <a:rPr lang="tr-TR" sz="2200" dirty="0" smtClean="0"/>
              <a:t>eğrisi oluşturulur. S şeklinde olan </a:t>
            </a:r>
            <a:r>
              <a:rPr lang="tr-TR" sz="2200" dirty="0" err="1" smtClean="0"/>
              <a:t>Potansiyometrik</a:t>
            </a:r>
            <a:r>
              <a:rPr lang="tr-TR" sz="2200" dirty="0" smtClean="0"/>
              <a:t> </a:t>
            </a:r>
            <a:r>
              <a:rPr lang="tr-TR" sz="2200" dirty="0" err="1" smtClean="0"/>
              <a:t>titrasyon</a:t>
            </a:r>
            <a:r>
              <a:rPr lang="tr-TR" sz="2200" dirty="0" smtClean="0"/>
              <a:t> eğrisinde dönüm noktası eğrinin eğiminin en büyük olduğu noktadır. </a:t>
            </a:r>
          </a:p>
          <a:p>
            <a:pPr marL="0" indent="0" algn="just" eaLnBrk="1" hangingPunct="1">
              <a:buFont typeface="Wingdings" panose="05000000000000000000" pitchFamily="2" charset="2"/>
              <a:buNone/>
            </a:pPr>
            <a:r>
              <a:rPr lang="tr-TR" sz="2200" dirty="0" smtClean="0"/>
              <a:t>Dönüm noktasının hatasız bir biçimde elde edilebilmesi için eşdeğerlik noktası civarındaki </a:t>
            </a:r>
            <a:r>
              <a:rPr lang="tr-TR" sz="2200" dirty="0" err="1" smtClean="0"/>
              <a:t>titrant</a:t>
            </a:r>
            <a:r>
              <a:rPr lang="tr-TR" sz="2200" dirty="0" smtClean="0"/>
              <a:t> eklenmesi özenle yapılmalıdır. </a:t>
            </a:r>
          </a:p>
          <a:p>
            <a:pPr marL="0" indent="0" algn="just" eaLnBrk="1" hangingPunct="1">
              <a:buFont typeface="Wingdings" panose="05000000000000000000" pitchFamily="2" charset="2"/>
              <a:buNone/>
            </a:pPr>
            <a:r>
              <a:rPr lang="tr-TR" sz="2200" dirty="0" err="1" smtClean="0"/>
              <a:t>Potansiyometrik</a:t>
            </a:r>
            <a:r>
              <a:rPr lang="tr-TR" sz="2200" dirty="0" smtClean="0"/>
              <a:t> </a:t>
            </a:r>
            <a:r>
              <a:rPr lang="tr-TR" sz="2200" dirty="0" err="1" smtClean="0"/>
              <a:t>titrasyon</a:t>
            </a:r>
            <a:r>
              <a:rPr lang="tr-TR" sz="2200" dirty="0" smtClean="0"/>
              <a:t> ile </a:t>
            </a:r>
            <a:r>
              <a:rPr lang="tr-TR" sz="2200" dirty="0"/>
              <a:t>elde edilen </a:t>
            </a:r>
            <a:r>
              <a:rPr lang="tr-TR" sz="2200" dirty="0" smtClean="0"/>
              <a:t>sonuçların doğruluk </a:t>
            </a:r>
            <a:r>
              <a:rPr lang="tr-TR" sz="2200" dirty="0"/>
              <a:t>ve </a:t>
            </a:r>
            <a:r>
              <a:rPr lang="tr-TR" sz="2200" dirty="0" smtClean="0"/>
              <a:t>kesinliği yüksektir.</a:t>
            </a:r>
          </a:p>
          <a:p>
            <a:pPr marL="0" indent="0" algn="just" eaLnBrk="1" hangingPunct="1">
              <a:buFont typeface="Wingdings" panose="05000000000000000000" pitchFamily="2" charset="2"/>
              <a:buNone/>
            </a:pPr>
            <a:r>
              <a:rPr lang="tr-TR" sz="2200" dirty="0" smtClean="0"/>
              <a:t>Sürekli olarak bir gerilim değişmesi ölçüldüğünden, sıvı temas geriliminin ve aktiflik katsayısının ölçümlere etkisinin dikkate alınması gerekmez. </a:t>
            </a:r>
          </a:p>
          <a:p>
            <a:pPr marL="0" indent="0" algn="just" eaLnBrk="1" hangingPunct="1">
              <a:buFont typeface="Wingdings" panose="05000000000000000000" pitchFamily="2" charset="2"/>
              <a:buNone/>
            </a:pPr>
            <a:r>
              <a:rPr lang="tr-TR" sz="2200" dirty="0" smtClean="0"/>
              <a:t>Yükseltgenme-indirgenme tepkimelerinin </a:t>
            </a:r>
            <a:r>
              <a:rPr lang="tr-TR" sz="2200" dirty="0" err="1" smtClean="0"/>
              <a:t>potansiyometrik</a:t>
            </a:r>
            <a:r>
              <a:rPr lang="tr-TR" sz="2200" dirty="0" smtClean="0"/>
              <a:t> yoldan izlenmesi için bir </a:t>
            </a:r>
            <a:r>
              <a:rPr lang="tr-TR" sz="2200" dirty="0" err="1" smtClean="0"/>
              <a:t>Pt</a:t>
            </a:r>
            <a:r>
              <a:rPr lang="tr-TR" sz="2200" dirty="0" smtClean="0"/>
              <a:t> elektrot kullanılırken, asit-baz, çökelme ve kompleksleşme tepkimelerinin oluştuğu </a:t>
            </a:r>
            <a:r>
              <a:rPr lang="tr-TR" sz="2200" dirty="0" err="1" smtClean="0"/>
              <a:t>titrasyonların</a:t>
            </a:r>
            <a:r>
              <a:rPr lang="tr-TR" sz="2200" dirty="0" smtClean="0"/>
              <a:t> </a:t>
            </a:r>
            <a:r>
              <a:rPr lang="tr-TR" sz="2200" dirty="0" err="1" smtClean="0"/>
              <a:t>potansiyometrik</a:t>
            </a:r>
            <a:r>
              <a:rPr lang="tr-TR" sz="2200" dirty="0" smtClean="0"/>
              <a:t> yoldan izlenmesinde uygun bir iyon seçici elektrot kullanılır.</a:t>
            </a:r>
          </a:p>
        </p:txBody>
      </p:sp>
      <p:sp>
        <p:nvSpPr>
          <p:cNvPr id="2" name="Dikdörtgen 1"/>
          <p:cNvSpPr/>
          <p:nvPr/>
        </p:nvSpPr>
        <p:spPr>
          <a:xfrm>
            <a:off x="395536" y="220578"/>
            <a:ext cx="3398879" cy="400110"/>
          </a:xfrm>
          <a:prstGeom prst="rect">
            <a:avLst/>
          </a:prstGeom>
        </p:spPr>
        <p:txBody>
          <a:bodyPr wrap="none">
            <a:spAutoFit/>
          </a:bodyPr>
          <a:lstStyle/>
          <a:p>
            <a:pPr marL="0" indent="0" algn="just" eaLnBrk="1" hangingPunct="1">
              <a:buFont typeface="Wingdings" panose="05000000000000000000" pitchFamily="2" charset="2"/>
              <a:buNone/>
            </a:pPr>
            <a:r>
              <a:rPr lang="tr-TR" sz="2000" b="1" dirty="0" err="1">
                <a:solidFill>
                  <a:srgbClr val="002060"/>
                </a:solidFill>
              </a:rPr>
              <a:t>Potansiyometrik</a:t>
            </a:r>
            <a:r>
              <a:rPr lang="tr-TR" sz="2000" b="1" dirty="0">
                <a:solidFill>
                  <a:srgbClr val="002060"/>
                </a:solidFill>
              </a:rPr>
              <a:t> </a:t>
            </a:r>
            <a:r>
              <a:rPr lang="tr-TR" sz="2000" b="1" dirty="0" err="1">
                <a:solidFill>
                  <a:srgbClr val="002060"/>
                </a:solidFill>
              </a:rPr>
              <a:t>Titrasyon</a:t>
            </a:r>
            <a:endParaRPr lang="tr-TR" sz="2000" b="1"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395536" y="836712"/>
            <a:ext cx="8496944" cy="3744416"/>
          </a:xfrm>
        </p:spPr>
        <p:txBody>
          <a:bodyPr/>
          <a:lstStyle/>
          <a:p>
            <a:pPr marL="0" indent="0" algn="just" eaLnBrk="1" hangingPunct="1">
              <a:buFont typeface="Wingdings" panose="05000000000000000000" pitchFamily="2" charset="2"/>
              <a:buNone/>
            </a:pPr>
            <a:r>
              <a:rPr lang="tr-TR" sz="2200" dirty="0" err="1" smtClean="0"/>
              <a:t>Potansiyometrik</a:t>
            </a:r>
            <a:r>
              <a:rPr lang="tr-TR" sz="2200" dirty="0" smtClean="0"/>
              <a:t> </a:t>
            </a:r>
            <a:r>
              <a:rPr lang="tr-TR" sz="2200" dirty="0" err="1" smtClean="0"/>
              <a:t>titrasyon</a:t>
            </a:r>
            <a:r>
              <a:rPr lang="tr-TR" sz="2200" dirty="0" smtClean="0"/>
              <a:t> sudan başka çözücülerde de kullanılabilir. </a:t>
            </a:r>
          </a:p>
          <a:p>
            <a:pPr marL="0" indent="0" algn="just" eaLnBrk="1" hangingPunct="1">
              <a:buFont typeface="Wingdings" panose="05000000000000000000" pitchFamily="2" charset="2"/>
              <a:buNone/>
            </a:pPr>
            <a:endParaRPr lang="tr-TR" sz="2200" dirty="0" smtClean="0"/>
          </a:p>
          <a:p>
            <a:pPr marL="0" indent="0" algn="just" eaLnBrk="1" hangingPunct="1">
              <a:buFont typeface="Wingdings" panose="05000000000000000000" pitchFamily="2" charset="2"/>
              <a:buNone/>
            </a:pPr>
            <a:r>
              <a:rPr lang="tr-TR" sz="2200" dirty="0" smtClean="0"/>
              <a:t>Sudan daha asidik olan asetik asit ve formik asit gibi çözücüler yardımıyla, suda tayin edilemeyecek kadar zayıf bazların </a:t>
            </a:r>
            <a:r>
              <a:rPr lang="tr-TR" sz="2200" dirty="0" err="1" smtClean="0"/>
              <a:t>titrasyonu</a:t>
            </a:r>
            <a:r>
              <a:rPr lang="tr-TR" sz="2200" dirty="0" smtClean="0"/>
              <a:t> mümkündür. Örneğin, asetik asitte çözünen aminler yine asetik asitte hazırlanmış </a:t>
            </a:r>
            <a:r>
              <a:rPr lang="tr-TR" sz="2200" dirty="0" err="1" smtClean="0"/>
              <a:t>perklorik</a:t>
            </a:r>
            <a:r>
              <a:rPr lang="tr-TR" sz="2200" dirty="0" smtClean="0"/>
              <a:t> asit gibi kuvvetli bir asit çözeltisi ile titre edildiğinde belirgin bir </a:t>
            </a:r>
            <a:r>
              <a:rPr lang="tr-TR" sz="2200" dirty="0" err="1" smtClean="0"/>
              <a:t>titrasyon</a:t>
            </a:r>
            <a:r>
              <a:rPr lang="tr-TR" sz="2200" dirty="0" smtClean="0"/>
              <a:t> eğrisi elde edilir. </a:t>
            </a:r>
          </a:p>
          <a:p>
            <a:pPr marL="0" indent="0" algn="just" eaLnBrk="1" hangingPunct="1">
              <a:buFont typeface="Wingdings" panose="05000000000000000000" pitchFamily="2" charset="2"/>
              <a:buNone/>
            </a:pPr>
            <a:endParaRPr lang="tr-TR" sz="2200" dirty="0" smtClean="0"/>
          </a:p>
          <a:p>
            <a:pPr marL="0" indent="0" algn="just" eaLnBrk="1" hangingPunct="1">
              <a:buFont typeface="Wingdings" panose="05000000000000000000" pitchFamily="2" charset="2"/>
              <a:buNone/>
            </a:pPr>
            <a:r>
              <a:rPr lang="tr-TR" sz="2200" dirty="0" smtClean="0"/>
              <a:t>Sudan daha bazik olan </a:t>
            </a:r>
            <a:r>
              <a:rPr lang="tr-TR" sz="2200" dirty="0" err="1" smtClean="0"/>
              <a:t>etilendiamin</a:t>
            </a:r>
            <a:r>
              <a:rPr lang="tr-TR" sz="2200" dirty="0" smtClean="0"/>
              <a:t> ve </a:t>
            </a:r>
            <a:r>
              <a:rPr lang="tr-TR" sz="2200" dirty="0" err="1" smtClean="0"/>
              <a:t>piridin</a:t>
            </a:r>
            <a:r>
              <a:rPr lang="tr-TR" sz="2200" dirty="0" smtClean="0"/>
              <a:t> gibi çözücülerde ise çok zayıf asitlikleri nedeniyle sulu ortamda titre edilemeyen asitler titre edilebilir. Örneğin, </a:t>
            </a:r>
            <a:r>
              <a:rPr lang="tr-TR" sz="2200" dirty="0" err="1" smtClean="0"/>
              <a:t>etilendiaminde</a:t>
            </a:r>
            <a:r>
              <a:rPr lang="tr-TR" sz="2200" dirty="0" smtClean="0"/>
              <a:t> </a:t>
            </a:r>
            <a:r>
              <a:rPr lang="tr-TR" sz="2200" dirty="0" err="1" smtClean="0"/>
              <a:t>çözünmüş,naftol</a:t>
            </a:r>
            <a:r>
              <a:rPr lang="tr-TR" sz="2200" dirty="0" smtClean="0"/>
              <a:t> gibi bir zayıf asit yine aynı çözücüde hazırlanmış sodyum </a:t>
            </a:r>
            <a:r>
              <a:rPr lang="tr-TR" sz="2200" dirty="0" err="1" smtClean="0"/>
              <a:t>metoksit</a:t>
            </a:r>
            <a:r>
              <a:rPr lang="tr-TR" sz="2200" dirty="0" smtClean="0"/>
              <a:t> gibi kuvvetli bir baz çözeltisi ile titre edildiğinde belirgin bir dönüm noktası elde edilir.</a:t>
            </a:r>
          </a:p>
        </p:txBody>
      </p:sp>
      <p:sp>
        <p:nvSpPr>
          <p:cNvPr id="2" name="Dikdörtgen 1"/>
          <p:cNvSpPr/>
          <p:nvPr/>
        </p:nvSpPr>
        <p:spPr>
          <a:xfrm>
            <a:off x="395536" y="220578"/>
            <a:ext cx="3398879" cy="400110"/>
          </a:xfrm>
          <a:prstGeom prst="rect">
            <a:avLst/>
          </a:prstGeom>
        </p:spPr>
        <p:txBody>
          <a:bodyPr wrap="none">
            <a:spAutoFit/>
          </a:bodyPr>
          <a:lstStyle/>
          <a:p>
            <a:pPr marL="0" indent="0" algn="just" eaLnBrk="1" hangingPunct="1">
              <a:buFont typeface="Wingdings" panose="05000000000000000000" pitchFamily="2" charset="2"/>
              <a:buNone/>
            </a:pPr>
            <a:r>
              <a:rPr lang="tr-TR" sz="2000" b="1" dirty="0" err="1">
                <a:solidFill>
                  <a:srgbClr val="002060"/>
                </a:solidFill>
              </a:rPr>
              <a:t>Potansiyometrik</a:t>
            </a:r>
            <a:r>
              <a:rPr lang="tr-TR" sz="2000" b="1" dirty="0">
                <a:solidFill>
                  <a:srgbClr val="002060"/>
                </a:solidFill>
              </a:rPr>
              <a:t> </a:t>
            </a:r>
            <a:r>
              <a:rPr lang="tr-TR" sz="2000" b="1" dirty="0" err="1">
                <a:solidFill>
                  <a:srgbClr val="002060"/>
                </a:solidFill>
              </a:rPr>
              <a:t>Titrasyon</a:t>
            </a:r>
            <a:endParaRPr lang="tr-TR" sz="2000" b="1" dirty="0">
              <a:solidFill>
                <a:srgbClr val="002060"/>
              </a:solidFill>
            </a:endParaRPr>
          </a:p>
        </p:txBody>
      </p:sp>
    </p:spTree>
    <p:extLst>
      <p:ext uri="{BB962C8B-B14F-4D97-AF65-F5344CB8AC3E}">
        <p14:creationId xmlns:p14="http://schemas.microsoft.com/office/powerpoint/2010/main" val="384363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177472" y="50007"/>
            <a:ext cx="8229600" cy="49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000" b="1" dirty="0" err="1">
                <a:solidFill>
                  <a:srgbClr val="002060"/>
                </a:solidFill>
              </a:rPr>
              <a:t>Potansiyometrik</a:t>
            </a:r>
            <a:r>
              <a:rPr lang="tr-TR" sz="2000" b="1" dirty="0">
                <a:solidFill>
                  <a:srgbClr val="002060"/>
                </a:solidFill>
              </a:rPr>
              <a:t> </a:t>
            </a:r>
            <a:r>
              <a:rPr lang="tr-TR" sz="2000" b="1" dirty="0" err="1" smtClean="0">
                <a:solidFill>
                  <a:srgbClr val="002060"/>
                </a:solidFill>
              </a:rPr>
              <a:t>titrasyon</a:t>
            </a:r>
            <a:r>
              <a:rPr lang="tr-TR" sz="2000" b="1" dirty="0">
                <a:solidFill>
                  <a:srgbClr val="002060"/>
                </a:solidFill>
              </a:rPr>
              <a:t> </a:t>
            </a:r>
            <a:r>
              <a:rPr lang="tr-TR" sz="2000" b="1" dirty="0" smtClean="0">
                <a:solidFill>
                  <a:srgbClr val="002060"/>
                </a:solidFill>
              </a:rPr>
              <a:t>ile  </a:t>
            </a:r>
            <a:r>
              <a:rPr lang="tr-TR" sz="2000" b="1" dirty="0">
                <a:solidFill>
                  <a:srgbClr val="002060"/>
                </a:solidFill>
              </a:rPr>
              <a:t>Fe</a:t>
            </a:r>
            <a:r>
              <a:rPr lang="tr-TR" sz="2000" b="1" baseline="30000" dirty="0">
                <a:solidFill>
                  <a:srgbClr val="002060"/>
                </a:solidFill>
              </a:rPr>
              <a:t>2+</a:t>
            </a:r>
            <a:r>
              <a:rPr lang="tr-TR" sz="2000" b="1" dirty="0">
                <a:solidFill>
                  <a:srgbClr val="002060"/>
                </a:solidFill>
              </a:rPr>
              <a:t> </a:t>
            </a:r>
            <a:r>
              <a:rPr lang="tr-TR" sz="2000" b="1" dirty="0" err="1">
                <a:solidFill>
                  <a:srgbClr val="002060"/>
                </a:solidFill>
              </a:rPr>
              <a:t>nın</a:t>
            </a:r>
            <a:r>
              <a:rPr lang="tr-TR" sz="2000" b="1" dirty="0">
                <a:solidFill>
                  <a:srgbClr val="002060"/>
                </a:solidFill>
              </a:rPr>
              <a:t> Ce</a:t>
            </a:r>
            <a:r>
              <a:rPr lang="tr-TR" sz="2000" b="1" baseline="30000" dirty="0">
                <a:solidFill>
                  <a:srgbClr val="002060"/>
                </a:solidFill>
              </a:rPr>
              <a:t>4+</a:t>
            </a:r>
            <a:r>
              <a:rPr lang="tr-TR" sz="2000" b="1" dirty="0">
                <a:solidFill>
                  <a:srgbClr val="002060"/>
                </a:solidFill>
              </a:rPr>
              <a:t> ile </a:t>
            </a:r>
            <a:r>
              <a:rPr lang="tr-TR" sz="2000" b="1" dirty="0" smtClean="0">
                <a:solidFill>
                  <a:srgbClr val="002060"/>
                </a:solidFill>
              </a:rPr>
              <a:t>tayini</a:t>
            </a:r>
            <a:endParaRPr lang="en-US" sz="2000" b="1" dirty="0">
              <a:solidFill>
                <a:srgbClr val="002060"/>
              </a:solidFill>
            </a:endParaRPr>
          </a:p>
        </p:txBody>
      </p:sp>
      <p:sp>
        <p:nvSpPr>
          <p:cNvPr id="35843" name="Text Box 5"/>
          <p:cNvSpPr txBox="1">
            <a:spLocks noChangeArrowheads="1"/>
          </p:cNvSpPr>
          <p:nvPr/>
        </p:nvSpPr>
        <p:spPr bwMode="auto">
          <a:xfrm>
            <a:off x="279400" y="1166813"/>
            <a:ext cx="8493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a:buClr>
                <a:srgbClr val="CC3300"/>
              </a:buClr>
              <a:buSzPct val="60000"/>
            </a:pPr>
            <a:r>
              <a:rPr lang="en-US" sz="1600"/>
              <a:t> </a:t>
            </a:r>
          </a:p>
        </p:txBody>
      </p:sp>
      <p:pic>
        <p:nvPicPr>
          <p:cNvPr id="35844" name="Picture 6" descr="POT-6"/>
          <p:cNvPicPr>
            <a:picLocks noChangeAspect="1" noChangeArrowheads="1"/>
          </p:cNvPicPr>
          <p:nvPr/>
        </p:nvPicPr>
        <p:blipFill>
          <a:blip r:embed="rId2" cstate="print">
            <a:extLst>
              <a:ext uri="{28A0092B-C50C-407E-A947-70E740481C1C}">
                <a14:useLocalDpi xmlns:a14="http://schemas.microsoft.com/office/drawing/2010/main" val="0"/>
              </a:ext>
            </a:extLst>
          </a:blip>
          <a:srcRect b="12012"/>
          <a:stretch>
            <a:fillRect/>
          </a:stretch>
        </p:blipFill>
        <p:spPr bwMode="auto">
          <a:xfrm>
            <a:off x="1949450" y="3305835"/>
            <a:ext cx="4687888" cy="33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553" name="Line 9"/>
          <p:cNvSpPr>
            <a:spLocks noChangeShapeType="1"/>
          </p:cNvSpPr>
          <p:nvPr/>
        </p:nvSpPr>
        <p:spPr bwMode="auto">
          <a:xfrm flipH="1" flipV="1">
            <a:off x="6905625" y="3183597"/>
            <a:ext cx="711200" cy="592138"/>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92554" name="Text Box 10"/>
          <p:cNvSpPr txBox="1">
            <a:spLocks noChangeArrowheads="1"/>
          </p:cNvSpPr>
          <p:nvPr/>
        </p:nvSpPr>
        <p:spPr bwMode="auto">
          <a:xfrm>
            <a:off x="6708775" y="3740810"/>
            <a:ext cx="206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400">
                <a:solidFill>
                  <a:srgbClr val="CC3300"/>
                </a:solidFill>
              </a:rPr>
              <a:t>Refer</a:t>
            </a:r>
            <a:r>
              <a:rPr lang="tr-TR" sz="1400">
                <a:solidFill>
                  <a:srgbClr val="CC3300"/>
                </a:solidFill>
              </a:rPr>
              <a:t>a</a:t>
            </a:r>
            <a:r>
              <a:rPr lang="en-US" sz="1400">
                <a:solidFill>
                  <a:srgbClr val="CC3300"/>
                </a:solidFill>
              </a:rPr>
              <a:t>n</a:t>
            </a:r>
            <a:r>
              <a:rPr lang="tr-TR" sz="1400">
                <a:solidFill>
                  <a:srgbClr val="CC3300"/>
                </a:solidFill>
              </a:rPr>
              <a:t>s</a:t>
            </a:r>
            <a:r>
              <a:rPr lang="en-US" sz="1400">
                <a:solidFill>
                  <a:srgbClr val="CC3300"/>
                </a:solidFill>
              </a:rPr>
              <a:t> ele</a:t>
            </a:r>
            <a:r>
              <a:rPr lang="tr-TR" sz="1400">
                <a:solidFill>
                  <a:srgbClr val="CC3300"/>
                </a:solidFill>
              </a:rPr>
              <a:t>k</a:t>
            </a:r>
            <a:r>
              <a:rPr lang="en-US" sz="1400">
                <a:solidFill>
                  <a:srgbClr val="CC3300"/>
                </a:solidFill>
              </a:rPr>
              <a:t>tro</a:t>
            </a:r>
            <a:r>
              <a:rPr lang="tr-TR" sz="1400">
                <a:solidFill>
                  <a:srgbClr val="CC3300"/>
                </a:solidFill>
              </a:rPr>
              <a:t>t</a:t>
            </a:r>
            <a:r>
              <a:rPr lang="en-US" sz="1400">
                <a:solidFill>
                  <a:srgbClr val="CC3300"/>
                </a:solidFill>
              </a:rPr>
              <a:t>, </a:t>
            </a:r>
            <a:endParaRPr lang="tr-TR" sz="1400">
              <a:solidFill>
                <a:srgbClr val="CC3300"/>
              </a:solidFill>
            </a:endParaRPr>
          </a:p>
          <a:p>
            <a:pPr algn="ctr"/>
            <a:r>
              <a:rPr lang="en-US" sz="1400">
                <a:solidFill>
                  <a:srgbClr val="CC3300"/>
                </a:solidFill>
              </a:rPr>
              <a:t>[Cl</a:t>
            </a:r>
            <a:r>
              <a:rPr lang="en-US" sz="1400" baseline="30000">
                <a:solidFill>
                  <a:srgbClr val="CC3300"/>
                </a:solidFill>
              </a:rPr>
              <a:t>-</a:t>
            </a:r>
            <a:r>
              <a:rPr lang="en-US" sz="1400">
                <a:solidFill>
                  <a:srgbClr val="CC3300"/>
                </a:solidFill>
              </a:rPr>
              <a:t>] </a:t>
            </a:r>
            <a:r>
              <a:rPr lang="tr-TR" sz="1400">
                <a:solidFill>
                  <a:srgbClr val="CC3300"/>
                </a:solidFill>
              </a:rPr>
              <a:t>sabit</a:t>
            </a:r>
            <a:endParaRPr lang="en-US" sz="1400">
              <a:solidFill>
                <a:srgbClr val="CC3300"/>
              </a:solidFill>
            </a:endParaRPr>
          </a:p>
        </p:txBody>
      </p:sp>
      <p:sp>
        <p:nvSpPr>
          <p:cNvPr id="492556" name="Text Box 12"/>
          <p:cNvSpPr txBox="1">
            <a:spLocks noChangeArrowheads="1"/>
          </p:cNvSpPr>
          <p:nvPr/>
        </p:nvSpPr>
        <p:spPr bwMode="auto">
          <a:xfrm>
            <a:off x="103188" y="3850347"/>
            <a:ext cx="2063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sz="1400">
                <a:solidFill>
                  <a:srgbClr val="CC3300"/>
                </a:solidFill>
              </a:rPr>
              <a:t>Hücre </a:t>
            </a:r>
            <a:r>
              <a:rPr lang="en-US" sz="1400">
                <a:solidFill>
                  <a:srgbClr val="CC3300"/>
                </a:solidFill>
              </a:rPr>
              <a:t>Pot</a:t>
            </a:r>
            <a:r>
              <a:rPr lang="tr-TR" sz="1400">
                <a:solidFill>
                  <a:srgbClr val="CC3300"/>
                </a:solidFill>
              </a:rPr>
              <a:t>a</a:t>
            </a:r>
            <a:r>
              <a:rPr lang="en-US" sz="1400">
                <a:solidFill>
                  <a:srgbClr val="CC3300"/>
                </a:solidFill>
              </a:rPr>
              <a:t>n</a:t>
            </a:r>
            <a:r>
              <a:rPr lang="tr-TR" sz="1400">
                <a:solidFill>
                  <a:srgbClr val="CC3300"/>
                </a:solidFill>
              </a:rPr>
              <a:t>siye</a:t>
            </a:r>
            <a:r>
              <a:rPr lang="en-US" sz="1400">
                <a:solidFill>
                  <a:srgbClr val="CC3300"/>
                </a:solidFill>
              </a:rPr>
              <a:t>l</a:t>
            </a:r>
            <a:r>
              <a:rPr lang="tr-TR" sz="1400">
                <a:solidFill>
                  <a:srgbClr val="CC3300"/>
                </a:solidFill>
              </a:rPr>
              <a:t>i</a:t>
            </a:r>
            <a:r>
              <a:rPr lang="en-US" sz="1400">
                <a:solidFill>
                  <a:srgbClr val="CC3300"/>
                </a:solidFill>
              </a:rPr>
              <a:t> </a:t>
            </a:r>
          </a:p>
          <a:p>
            <a:pPr algn="ctr"/>
            <a:r>
              <a:rPr lang="en-US" sz="1400">
                <a:solidFill>
                  <a:srgbClr val="CC3300"/>
                </a:solidFill>
              </a:rPr>
              <a:t>[Fe</a:t>
            </a:r>
            <a:r>
              <a:rPr lang="en-US" sz="1400" baseline="30000">
                <a:solidFill>
                  <a:srgbClr val="CC3300"/>
                </a:solidFill>
              </a:rPr>
              <a:t>2+</a:t>
            </a:r>
            <a:r>
              <a:rPr lang="en-US" sz="1400">
                <a:solidFill>
                  <a:srgbClr val="CC3300"/>
                </a:solidFill>
              </a:rPr>
              <a:t>] &amp; [Fe</a:t>
            </a:r>
            <a:r>
              <a:rPr lang="en-US" sz="1400" baseline="30000">
                <a:solidFill>
                  <a:srgbClr val="CC3300"/>
                </a:solidFill>
              </a:rPr>
              <a:t>3+</a:t>
            </a:r>
            <a:r>
              <a:rPr lang="en-US" sz="1400">
                <a:solidFill>
                  <a:srgbClr val="CC3300"/>
                </a:solidFill>
              </a:rPr>
              <a:t>]</a:t>
            </a:r>
            <a:r>
              <a:rPr lang="tr-TR" sz="1400">
                <a:solidFill>
                  <a:srgbClr val="CC3300"/>
                </a:solidFill>
              </a:rPr>
              <a:t> izleyerek bulunur</a:t>
            </a:r>
            <a:endParaRPr lang="en-US" sz="1400">
              <a:solidFill>
                <a:srgbClr val="CC3300"/>
              </a:solidFill>
            </a:endParaRPr>
          </a:p>
        </p:txBody>
      </p:sp>
      <p:sp>
        <p:nvSpPr>
          <p:cNvPr id="492557" name="Line 13"/>
          <p:cNvSpPr>
            <a:spLocks noChangeShapeType="1"/>
          </p:cNvSpPr>
          <p:nvPr/>
        </p:nvSpPr>
        <p:spPr bwMode="auto">
          <a:xfrm flipV="1">
            <a:off x="1065213" y="3034372"/>
            <a:ext cx="612775" cy="879475"/>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92558" name="Line 14"/>
          <p:cNvSpPr>
            <a:spLocks noChangeShapeType="1"/>
          </p:cNvSpPr>
          <p:nvPr/>
        </p:nvSpPr>
        <p:spPr bwMode="auto">
          <a:xfrm flipV="1">
            <a:off x="1074738" y="3216935"/>
            <a:ext cx="2668587" cy="711200"/>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92559" name="Line 15"/>
          <p:cNvSpPr>
            <a:spLocks noChangeShapeType="1"/>
          </p:cNvSpPr>
          <p:nvPr/>
        </p:nvSpPr>
        <p:spPr bwMode="auto">
          <a:xfrm flipV="1">
            <a:off x="3143250" y="4248810"/>
            <a:ext cx="3956050" cy="1133475"/>
          </a:xfrm>
          <a:prstGeom prst="line">
            <a:avLst/>
          </a:prstGeom>
          <a:noFill/>
          <a:ln w="19050">
            <a:solidFill>
              <a:srgbClr val="CC3300"/>
            </a:solidFill>
            <a:round/>
            <a:headEnd type="triangle" w="med" len="med"/>
            <a:tailEnd/>
          </a:ln>
          <a:extLst>
            <a:ext uri="{909E8E84-426E-40DD-AFC4-6F175D3DCCD1}">
              <a14:hiddenFill xmlns:a14="http://schemas.microsoft.com/office/drawing/2010/main">
                <a:noFill/>
              </a14:hiddenFill>
            </a:ext>
          </a:extLst>
        </p:spPr>
        <p:txBody>
          <a:bodyPr/>
          <a:lstStyle/>
          <a:p>
            <a:endParaRPr lang="tr-TR"/>
          </a:p>
        </p:txBody>
      </p:sp>
      <p:sp>
        <p:nvSpPr>
          <p:cNvPr id="492561" name="Text Box 17"/>
          <p:cNvSpPr txBox="1">
            <a:spLocks noChangeArrowheads="1"/>
          </p:cNvSpPr>
          <p:nvPr/>
        </p:nvSpPr>
        <p:spPr bwMode="auto">
          <a:xfrm>
            <a:off x="6786563" y="5668035"/>
            <a:ext cx="21002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400">
                <a:solidFill>
                  <a:srgbClr val="CC3300"/>
                </a:solidFill>
              </a:rPr>
              <a:t>Pt </a:t>
            </a:r>
            <a:r>
              <a:rPr lang="tr-TR" sz="1400">
                <a:solidFill>
                  <a:srgbClr val="CC3300"/>
                </a:solidFill>
              </a:rPr>
              <a:t>tel </a:t>
            </a:r>
            <a:r>
              <a:rPr lang="en-US" sz="1400">
                <a:solidFill>
                  <a:srgbClr val="CC3300"/>
                </a:solidFill>
              </a:rPr>
              <a:t>indi</a:t>
            </a:r>
            <a:r>
              <a:rPr lang="tr-TR" sz="1400">
                <a:solidFill>
                  <a:srgbClr val="CC3300"/>
                </a:solidFill>
              </a:rPr>
              <a:t>k</a:t>
            </a:r>
            <a:r>
              <a:rPr lang="en-US" sz="1400">
                <a:solidFill>
                  <a:srgbClr val="CC3300"/>
                </a:solidFill>
              </a:rPr>
              <a:t>at</a:t>
            </a:r>
            <a:r>
              <a:rPr lang="tr-TR" sz="1400">
                <a:solidFill>
                  <a:srgbClr val="CC3300"/>
                </a:solidFill>
              </a:rPr>
              <a:t>ö</a:t>
            </a:r>
            <a:r>
              <a:rPr lang="en-US" sz="1400">
                <a:solidFill>
                  <a:srgbClr val="CC3300"/>
                </a:solidFill>
              </a:rPr>
              <a:t>r ele</a:t>
            </a:r>
            <a:r>
              <a:rPr lang="tr-TR" sz="1400">
                <a:solidFill>
                  <a:srgbClr val="CC3300"/>
                </a:solidFill>
              </a:rPr>
              <a:t>k</a:t>
            </a:r>
            <a:r>
              <a:rPr lang="en-US" sz="1400">
                <a:solidFill>
                  <a:srgbClr val="CC3300"/>
                </a:solidFill>
              </a:rPr>
              <a:t>tro</a:t>
            </a:r>
            <a:r>
              <a:rPr lang="tr-TR" sz="1400">
                <a:solidFill>
                  <a:srgbClr val="CC3300"/>
                </a:solidFill>
              </a:rPr>
              <a:t>t ; </a:t>
            </a:r>
            <a:r>
              <a:rPr lang="en-US" sz="1400">
                <a:solidFill>
                  <a:srgbClr val="CC3300"/>
                </a:solidFill>
              </a:rPr>
              <a:t>[Fe</a:t>
            </a:r>
            <a:r>
              <a:rPr lang="en-US" sz="1400" baseline="30000">
                <a:solidFill>
                  <a:srgbClr val="CC3300"/>
                </a:solidFill>
              </a:rPr>
              <a:t>2+</a:t>
            </a:r>
            <a:r>
              <a:rPr lang="en-US" sz="1400">
                <a:solidFill>
                  <a:srgbClr val="CC3300"/>
                </a:solidFill>
              </a:rPr>
              <a:t>]/[Fe</a:t>
            </a:r>
            <a:r>
              <a:rPr lang="en-US" sz="1400" baseline="30000">
                <a:solidFill>
                  <a:srgbClr val="CC3300"/>
                </a:solidFill>
              </a:rPr>
              <a:t>3+</a:t>
            </a:r>
            <a:r>
              <a:rPr lang="en-US" sz="1400">
                <a:solidFill>
                  <a:srgbClr val="CC3300"/>
                </a:solidFill>
              </a:rPr>
              <a:t>]</a:t>
            </a:r>
            <a:r>
              <a:rPr lang="tr-TR" sz="1400">
                <a:solidFill>
                  <a:srgbClr val="CC3300"/>
                </a:solidFill>
              </a:rPr>
              <a:t> </a:t>
            </a:r>
            <a:r>
              <a:rPr lang="en-US" sz="1400">
                <a:solidFill>
                  <a:srgbClr val="CC3300"/>
                </a:solidFill>
              </a:rPr>
              <a:t>pot</a:t>
            </a:r>
            <a:r>
              <a:rPr lang="tr-TR" sz="1400">
                <a:solidFill>
                  <a:srgbClr val="CC3300"/>
                </a:solidFill>
              </a:rPr>
              <a:t>a</a:t>
            </a:r>
            <a:r>
              <a:rPr lang="en-US" sz="1400">
                <a:solidFill>
                  <a:srgbClr val="CC3300"/>
                </a:solidFill>
              </a:rPr>
              <a:t>n</a:t>
            </a:r>
            <a:r>
              <a:rPr lang="tr-TR" sz="1400">
                <a:solidFill>
                  <a:srgbClr val="CC3300"/>
                </a:solidFill>
              </a:rPr>
              <a:t>siye</a:t>
            </a:r>
            <a:r>
              <a:rPr lang="en-US" sz="1400">
                <a:solidFill>
                  <a:srgbClr val="CC3300"/>
                </a:solidFill>
              </a:rPr>
              <a:t>l </a:t>
            </a:r>
            <a:r>
              <a:rPr lang="tr-TR" sz="1400">
                <a:solidFill>
                  <a:srgbClr val="CC3300"/>
                </a:solidFill>
              </a:rPr>
              <a:t>değişimini ölçer</a:t>
            </a:r>
            <a:endParaRPr lang="en-US" sz="1400">
              <a:solidFill>
                <a:srgbClr val="CC3300"/>
              </a:solidFill>
            </a:endParaRPr>
          </a:p>
        </p:txBody>
      </p:sp>
      <p:sp>
        <p:nvSpPr>
          <p:cNvPr id="492562" name="Line 18"/>
          <p:cNvSpPr>
            <a:spLocks noChangeShapeType="1"/>
          </p:cNvSpPr>
          <p:nvPr/>
        </p:nvSpPr>
        <p:spPr bwMode="auto">
          <a:xfrm flipH="1" flipV="1">
            <a:off x="6184900" y="5442610"/>
            <a:ext cx="958850" cy="312737"/>
          </a:xfrm>
          <a:prstGeom prst="line">
            <a:avLst/>
          </a:prstGeom>
          <a:noFill/>
          <a:ln w="190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492563" name="Text Box 19"/>
          <p:cNvSpPr txBox="1">
            <a:spLocks noChangeArrowheads="1"/>
          </p:cNvSpPr>
          <p:nvPr/>
        </p:nvSpPr>
        <p:spPr bwMode="auto">
          <a:xfrm>
            <a:off x="101600" y="5204485"/>
            <a:ext cx="1887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sz="1400">
                <a:solidFill>
                  <a:srgbClr val="CC3300"/>
                </a:solidFill>
              </a:rPr>
              <a:t>Bilinmeyen derişimde</a:t>
            </a:r>
            <a:endParaRPr lang="en-US" sz="1400">
              <a:solidFill>
                <a:srgbClr val="CC3300"/>
              </a:solidFill>
            </a:endParaRPr>
          </a:p>
          <a:p>
            <a:pPr algn="ctr"/>
            <a:r>
              <a:rPr lang="en-US" sz="1400">
                <a:solidFill>
                  <a:srgbClr val="CC3300"/>
                </a:solidFill>
              </a:rPr>
              <a:t>[Fe</a:t>
            </a:r>
            <a:r>
              <a:rPr lang="en-US" sz="1400" baseline="30000">
                <a:solidFill>
                  <a:srgbClr val="CC3300"/>
                </a:solidFill>
              </a:rPr>
              <a:t>2+</a:t>
            </a:r>
            <a:r>
              <a:rPr lang="en-US" sz="1400">
                <a:solidFill>
                  <a:srgbClr val="CC3300"/>
                </a:solidFill>
              </a:rPr>
              <a:t>] &amp; [Fe</a:t>
            </a:r>
            <a:r>
              <a:rPr lang="en-US" sz="1400" baseline="30000">
                <a:solidFill>
                  <a:srgbClr val="CC3300"/>
                </a:solidFill>
              </a:rPr>
              <a:t>3+</a:t>
            </a:r>
            <a:r>
              <a:rPr lang="en-US" sz="1400">
                <a:solidFill>
                  <a:srgbClr val="CC3300"/>
                </a:solidFill>
              </a:rPr>
              <a:t>]</a:t>
            </a:r>
          </a:p>
        </p:txBody>
      </p:sp>
      <p:sp>
        <p:nvSpPr>
          <p:cNvPr id="492564" name="Line 20"/>
          <p:cNvSpPr>
            <a:spLocks noChangeShapeType="1"/>
          </p:cNvSpPr>
          <p:nvPr/>
        </p:nvSpPr>
        <p:spPr bwMode="auto">
          <a:xfrm>
            <a:off x="1516063" y="5636285"/>
            <a:ext cx="3841750" cy="333375"/>
          </a:xfrm>
          <a:prstGeom prst="line">
            <a:avLst/>
          </a:prstGeom>
          <a:noFill/>
          <a:ln w="28575">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5855" name="19 Metin kutusu"/>
          <p:cNvSpPr txBox="1">
            <a:spLocks noChangeArrowheads="1"/>
          </p:cNvSpPr>
          <p:nvPr/>
        </p:nvSpPr>
        <p:spPr bwMode="auto">
          <a:xfrm>
            <a:off x="1500188" y="2652678"/>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dirty="0"/>
              <a:t>E</a:t>
            </a:r>
            <a:r>
              <a:rPr lang="tr-TR" baseline="-25000" dirty="0"/>
              <a:t>h</a:t>
            </a:r>
            <a:r>
              <a:rPr lang="tr-TR" dirty="0"/>
              <a:t>= {0,771-0,059 </a:t>
            </a:r>
            <a:r>
              <a:rPr lang="tr-TR" dirty="0" err="1"/>
              <a:t>log</a:t>
            </a:r>
            <a:r>
              <a:rPr lang="tr-TR" dirty="0"/>
              <a:t> [Fe</a:t>
            </a:r>
            <a:r>
              <a:rPr lang="tr-TR" baseline="30000" dirty="0"/>
              <a:t>2+</a:t>
            </a:r>
            <a:r>
              <a:rPr lang="tr-TR" dirty="0"/>
              <a:t>]</a:t>
            </a:r>
            <a:r>
              <a:rPr lang="tr-TR" baseline="30000" dirty="0"/>
              <a:t> </a:t>
            </a:r>
            <a:r>
              <a:rPr lang="tr-TR" dirty="0"/>
              <a:t>/ [Fe</a:t>
            </a:r>
            <a:r>
              <a:rPr lang="tr-TR" baseline="30000" dirty="0"/>
              <a:t>3+</a:t>
            </a:r>
            <a:r>
              <a:rPr lang="tr-TR" dirty="0"/>
              <a:t>]} – {0,222- 0,059 </a:t>
            </a:r>
            <a:r>
              <a:rPr lang="tr-TR" dirty="0" err="1"/>
              <a:t>log</a:t>
            </a:r>
            <a:r>
              <a:rPr lang="tr-TR" dirty="0"/>
              <a:t> [Cl</a:t>
            </a:r>
            <a:r>
              <a:rPr lang="tr-TR" baseline="30000" dirty="0"/>
              <a:t>-</a:t>
            </a:r>
            <a:r>
              <a:rPr lang="tr-TR" dirty="0"/>
              <a:t>]}  </a:t>
            </a:r>
            <a:r>
              <a:rPr lang="tr-TR" baseline="30000" dirty="0"/>
              <a:t>  </a:t>
            </a:r>
          </a:p>
        </p:txBody>
      </p:sp>
      <p:sp>
        <p:nvSpPr>
          <p:cNvPr id="35856" name="26 Metin kutusu"/>
          <p:cNvSpPr txBox="1">
            <a:spLocks noChangeArrowheads="1"/>
          </p:cNvSpPr>
          <p:nvPr/>
        </p:nvSpPr>
        <p:spPr bwMode="auto">
          <a:xfrm>
            <a:off x="395536" y="92868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t>Titrasyon tepkimesi : </a:t>
            </a:r>
          </a:p>
        </p:txBody>
      </p:sp>
      <p:sp>
        <p:nvSpPr>
          <p:cNvPr id="35857" name="27 Dikdörtgen"/>
          <p:cNvSpPr>
            <a:spLocks noChangeArrowheads="1"/>
          </p:cNvSpPr>
          <p:nvPr/>
        </p:nvSpPr>
        <p:spPr bwMode="auto">
          <a:xfrm>
            <a:off x="2610099" y="928688"/>
            <a:ext cx="1425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solidFill>
                  <a:schemeClr val="tx2"/>
                </a:solidFill>
              </a:rPr>
              <a:t>Fe</a:t>
            </a:r>
            <a:r>
              <a:rPr lang="tr-TR" baseline="30000">
                <a:solidFill>
                  <a:schemeClr val="tx2"/>
                </a:solidFill>
              </a:rPr>
              <a:t>2+</a:t>
            </a:r>
            <a:r>
              <a:rPr lang="tr-TR">
                <a:solidFill>
                  <a:schemeClr val="tx2"/>
                </a:solidFill>
              </a:rPr>
              <a:t> + Ce</a:t>
            </a:r>
            <a:r>
              <a:rPr lang="tr-TR" baseline="30000">
                <a:solidFill>
                  <a:schemeClr val="tx2"/>
                </a:solidFill>
              </a:rPr>
              <a:t>4+</a:t>
            </a:r>
            <a:r>
              <a:rPr lang="tr-TR">
                <a:solidFill>
                  <a:schemeClr val="tx2"/>
                </a:solidFill>
              </a:rPr>
              <a:t> </a:t>
            </a:r>
            <a:endParaRPr lang="tr-TR"/>
          </a:p>
        </p:txBody>
      </p:sp>
      <p:sp>
        <p:nvSpPr>
          <p:cNvPr id="35858" name="28 Dikdörtgen"/>
          <p:cNvSpPr>
            <a:spLocks noChangeArrowheads="1"/>
          </p:cNvSpPr>
          <p:nvPr/>
        </p:nvSpPr>
        <p:spPr bwMode="auto">
          <a:xfrm>
            <a:off x="4467474" y="928688"/>
            <a:ext cx="1425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solidFill>
                  <a:schemeClr val="tx2"/>
                </a:solidFill>
              </a:rPr>
              <a:t>Fe</a:t>
            </a:r>
            <a:r>
              <a:rPr lang="tr-TR" baseline="30000">
                <a:solidFill>
                  <a:schemeClr val="tx2"/>
                </a:solidFill>
              </a:rPr>
              <a:t>3+</a:t>
            </a:r>
            <a:r>
              <a:rPr lang="tr-TR">
                <a:solidFill>
                  <a:schemeClr val="tx2"/>
                </a:solidFill>
              </a:rPr>
              <a:t> + Ce</a:t>
            </a:r>
            <a:r>
              <a:rPr lang="tr-TR" baseline="30000">
                <a:solidFill>
                  <a:schemeClr val="tx2"/>
                </a:solidFill>
              </a:rPr>
              <a:t>3+</a:t>
            </a:r>
            <a:r>
              <a:rPr lang="tr-TR">
                <a:solidFill>
                  <a:schemeClr val="tx2"/>
                </a:solidFill>
              </a:rPr>
              <a:t> </a:t>
            </a:r>
            <a:endParaRPr lang="tr-TR"/>
          </a:p>
        </p:txBody>
      </p:sp>
      <p:sp>
        <p:nvSpPr>
          <p:cNvPr id="30" name="29 Sol Sağ Ok"/>
          <p:cNvSpPr/>
          <p:nvPr/>
        </p:nvSpPr>
        <p:spPr>
          <a:xfrm>
            <a:off x="3967411" y="1071563"/>
            <a:ext cx="500063" cy="117475"/>
          </a:xfrm>
          <a:prstGeom prst="leftRight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tr-TR"/>
          </a:p>
        </p:txBody>
      </p:sp>
      <p:sp>
        <p:nvSpPr>
          <p:cNvPr id="35860" name="30 Metin kutusu"/>
          <p:cNvSpPr txBox="1">
            <a:spLocks noChangeArrowheads="1"/>
          </p:cNvSpPr>
          <p:nvPr/>
        </p:nvSpPr>
        <p:spPr bwMode="auto">
          <a:xfrm>
            <a:off x="538411" y="1571625"/>
            <a:ext cx="214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t>Hücre Tepkimesi: </a:t>
            </a:r>
          </a:p>
        </p:txBody>
      </p:sp>
      <p:sp>
        <p:nvSpPr>
          <p:cNvPr id="35861" name="31 Dikdörtgen"/>
          <p:cNvSpPr>
            <a:spLocks noChangeArrowheads="1"/>
          </p:cNvSpPr>
          <p:nvPr/>
        </p:nvSpPr>
        <p:spPr bwMode="auto">
          <a:xfrm>
            <a:off x="2538661" y="1571625"/>
            <a:ext cx="3071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solidFill>
                  <a:schemeClr val="tx2"/>
                </a:solidFill>
              </a:rPr>
              <a:t>Fe</a:t>
            </a:r>
            <a:r>
              <a:rPr lang="tr-TR" baseline="30000">
                <a:solidFill>
                  <a:schemeClr val="tx2"/>
                </a:solidFill>
              </a:rPr>
              <a:t>3+</a:t>
            </a:r>
            <a:r>
              <a:rPr lang="tr-TR">
                <a:solidFill>
                  <a:schemeClr val="tx2"/>
                </a:solidFill>
              </a:rPr>
              <a:t> +é        Fe</a:t>
            </a:r>
            <a:r>
              <a:rPr lang="tr-TR" baseline="30000">
                <a:solidFill>
                  <a:schemeClr val="tx2"/>
                </a:solidFill>
              </a:rPr>
              <a:t>2+  </a:t>
            </a:r>
            <a:r>
              <a:rPr lang="tr-TR">
                <a:solidFill>
                  <a:schemeClr val="tx2"/>
                </a:solidFill>
              </a:rPr>
              <a:t>Katot  </a:t>
            </a:r>
            <a:endParaRPr lang="tr-TR"/>
          </a:p>
        </p:txBody>
      </p:sp>
      <p:sp>
        <p:nvSpPr>
          <p:cNvPr id="33" name="32 Sol Sağ Ok"/>
          <p:cNvSpPr/>
          <p:nvPr/>
        </p:nvSpPr>
        <p:spPr>
          <a:xfrm>
            <a:off x="3467349" y="1714500"/>
            <a:ext cx="357187" cy="117475"/>
          </a:xfrm>
          <a:prstGeom prst="leftRight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tr-TR"/>
          </a:p>
        </p:txBody>
      </p:sp>
      <p:sp>
        <p:nvSpPr>
          <p:cNvPr id="35863" name="34 Dikdörtgen"/>
          <p:cNvSpPr>
            <a:spLocks noChangeArrowheads="1"/>
          </p:cNvSpPr>
          <p:nvPr/>
        </p:nvSpPr>
        <p:spPr bwMode="auto">
          <a:xfrm>
            <a:off x="2610099" y="2016016"/>
            <a:ext cx="304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solidFill>
                  <a:schemeClr val="tx2"/>
                </a:solidFill>
              </a:rPr>
              <a:t>Ag+ Cl</a:t>
            </a:r>
            <a:r>
              <a:rPr lang="tr-TR" baseline="30000">
                <a:solidFill>
                  <a:schemeClr val="tx2"/>
                </a:solidFill>
              </a:rPr>
              <a:t>-</a:t>
            </a:r>
            <a:r>
              <a:rPr lang="tr-TR">
                <a:solidFill>
                  <a:schemeClr val="tx2"/>
                </a:solidFill>
              </a:rPr>
              <a:t>        AgCl +é     Anot</a:t>
            </a:r>
            <a:endParaRPr lang="tr-TR"/>
          </a:p>
        </p:txBody>
      </p:sp>
      <p:sp>
        <p:nvSpPr>
          <p:cNvPr id="36" name="35 Sol Sağ Ok"/>
          <p:cNvSpPr/>
          <p:nvPr/>
        </p:nvSpPr>
        <p:spPr>
          <a:xfrm>
            <a:off x="3538786" y="2158891"/>
            <a:ext cx="357188" cy="117475"/>
          </a:xfrm>
          <a:prstGeom prst="leftRight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tr-TR"/>
          </a:p>
        </p:txBody>
      </p:sp>
      <p:pic>
        <p:nvPicPr>
          <p:cNvPr id="35865"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3882097"/>
            <a:ext cx="60007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6" name="27 Metin kutusu"/>
          <p:cNvSpPr txBox="1">
            <a:spLocks noChangeArrowheads="1"/>
          </p:cNvSpPr>
          <p:nvPr/>
        </p:nvSpPr>
        <p:spPr bwMode="auto">
          <a:xfrm>
            <a:off x="5286375" y="352491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400">
                <a:solidFill>
                  <a:srgbClr val="FF6600"/>
                </a:solidFill>
              </a:rPr>
              <a:t>Ce</a:t>
            </a:r>
            <a:r>
              <a:rPr lang="tr-TR" sz="1400" baseline="30000">
                <a:solidFill>
                  <a:srgbClr val="FF6600"/>
                </a:solidFill>
              </a:rPr>
              <a:t>+4</a:t>
            </a:r>
          </a:p>
        </p:txBody>
      </p:sp>
      <p:sp>
        <p:nvSpPr>
          <p:cNvPr id="4" name="Dikdörtgen 3"/>
          <p:cNvSpPr/>
          <p:nvPr/>
        </p:nvSpPr>
        <p:spPr>
          <a:xfrm>
            <a:off x="6308452" y="548680"/>
            <a:ext cx="2706688" cy="2062163"/>
          </a:xfrm>
          <a:prstGeom prst="rect">
            <a:avLst/>
          </a:prstGeom>
          <a:solidFill>
            <a:schemeClr val="accent2">
              <a:lumMod val="60000"/>
              <a:lumOff val="40000"/>
            </a:schemeClr>
          </a:solidFill>
        </p:spPr>
        <p:txBody>
          <a:bodyPr>
            <a:spAutoFit/>
          </a:bodyPr>
          <a:lstStyle/>
          <a:p>
            <a:pPr>
              <a:defRPr/>
            </a:pPr>
            <a:r>
              <a:rPr lang="tr-TR" sz="1600" dirty="0">
                <a:solidFill>
                  <a:srgbClr val="211D1E"/>
                </a:solidFill>
                <a:latin typeface="TimesTR"/>
              </a:rPr>
              <a:t>Virginia Teknik Üniversitesinde 180 öğrenci el ele tutuşarak bir tuz köprüsü oluşturmuşlardır. Öğrenci başına ölçülen direnç 10</a:t>
            </a:r>
            <a:r>
              <a:rPr lang="tr-TR" sz="1600" baseline="30000" dirty="0">
                <a:solidFill>
                  <a:srgbClr val="211D1E"/>
                </a:solidFill>
                <a:latin typeface="TimesTR"/>
              </a:rPr>
              <a:t>6</a:t>
            </a:r>
            <a:r>
              <a:rPr lang="tr-TR" sz="1600" dirty="0">
                <a:solidFill>
                  <a:srgbClr val="211D1E"/>
                </a:solidFill>
                <a:latin typeface="TimesTR"/>
              </a:rPr>
              <a:t> </a:t>
            </a:r>
            <a:r>
              <a:rPr lang="tr-TR" sz="1600" dirty="0">
                <a:solidFill>
                  <a:srgbClr val="211D1E"/>
                </a:solidFill>
                <a:latin typeface="TimesTR"/>
                <a:sym typeface="Symbol" panose="05050102010706020507" pitchFamily="18" charset="2"/>
              </a:rPr>
              <a:t></a:t>
            </a:r>
            <a:r>
              <a:rPr lang="tr-TR" sz="1600" dirty="0">
                <a:solidFill>
                  <a:srgbClr val="211D1E"/>
                </a:solidFill>
                <a:latin typeface="TimesTR"/>
              </a:rPr>
              <a:t> iken, öğrenciler ellerini ıslatınca 10</a:t>
            </a:r>
            <a:r>
              <a:rPr lang="tr-TR" sz="1600" baseline="30000" dirty="0">
                <a:solidFill>
                  <a:srgbClr val="211D1E"/>
                </a:solidFill>
                <a:latin typeface="TimesTR"/>
              </a:rPr>
              <a:t>4</a:t>
            </a:r>
            <a:r>
              <a:rPr lang="tr-TR" sz="1600" dirty="0">
                <a:solidFill>
                  <a:srgbClr val="211D1E"/>
                </a:solidFill>
                <a:latin typeface="TimesTR"/>
              </a:rPr>
              <a:t> </a:t>
            </a:r>
            <a:r>
              <a:rPr lang="tr-TR" sz="1600" dirty="0">
                <a:solidFill>
                  <a:srgbClr val="211D1E"/>
                </a:solidFill>
                <a:latin typeface="TimesTR"/>
                <a:sym typeface="Symbol" panose="05050102010706020507" pitchFamily="18" charset="2"/>
              </a:rPr>
              <a:t></a:t>
            </a:r>
            <a:r>
              <a:rPr lang="tr-TR" sz="1600" dirty="0">
                <a:solidFill>
                  <a:srgbClr val="211D1E"/>
                </a:solidFill>
                <a:latin typeface="TimesTR"/>
              </a:rPr>
              <a:t> değerine düşmüştür. </a:t>
            </a:r>
            <a:endParaRPr lang="tr-TR"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25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25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25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9255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9255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9255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925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25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9256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9256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925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25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255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9255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9255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92557"/>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925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2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3" grpId="0" animBg="1"/>
      <p:bldP spid="492553" grpId="1" animBg="1"/>
      <p:bldP spid="492554" grpId="0"/>
      <p:bldP spid="492554" grpId="1"/>
      <p:bldP spid="492556" grpId="0"/>
      <p:bldP spid="492556" grpId="1"/>
      <p:bldP spid="492557" grpId="0" animBg="1"/>
      <p:bldP spid="492557" grpId="1" animBg="1"/>
      <p:bldP spid="492558" grpId="0" animBg="1"/>
      <p:bldP spid="492558" grpId="1" animBg="1"/>
      <p:bldP spid="492559" grpId="0" animBg="1"/>
      <p:bldP spid="492559" grpId="1" animBg="1"/>
      <p:bldP spid="492561" grpId="0"/>
      <p:bldP spid="492561" grpId="1"/>
      <p:bldP spid="492562" grpId="0" animBg="1"/>
      <p:bldP spid="492562" grpId="1" animBg="1"/>
      <p:bldP spid="492563" grpId="0"/>
      <p:bldP spid="49256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79512" y="116632"/>
            <a:ext cx="4369330" cy="496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20000"/>
              </a:spcBef>
              <a:buClr>
                <a:schemeClr val="tx2"/>
              </a:buClr>
              <a:buSzPct val="115000"/>
            </a:pPr>
            <a:r>
              <a:rPr lang="tr-TR" sz="2400" dirty="0">
                <a:latin typeface="Perpetua" panose="02020502060401020303" pitchFamily="18" charset="0"/>
              </a:rPr>
              <a:t>Asit-baz tepkimelerinde kullanılan iyon seçici elektrot cam elektrottur. </a:t>
            </a:r>
            <a:endParaRPr lang="tr-TR" sz="2400" dirty="0" smtClean="0">
              <a:latin typeface="Perpetua" panose="02020502060401020303" pitchFamily="18" charset="0"/>
            </a:endParaRPr>
          </a:p>
          <a:p>
            <a:pPr algn="just">
              <a:spcBef>
                <a:spcPct val="20000"/>
              </a:spcBef>
              <a:buClr>
                <a:schemeClr val="tx2"/>
              </a:buClr>
              <a:buSzPct val="115000"/>
            </a:pPr>
            <a:r>
              <a:rPr lang="tr-TR" sz="2400" dirty="0" smtClean="0">
                <a:latin typeface="Perpetua" panose="02020502060401020303" pitchFamily="18" charset="0"/>
              </a:rPr>
              <a:t>Bu </a:t>
            </a:r>
            <a:r>
              <a:rPr lang="tr-TR" sz="2400" dirty="0" err="1">
                <a:latin typeface="Perpetua" panose="02020502060401020303" pitchFamily="18" charset="0"/>
              </a:rPr>
              <a:t>titrasyonlarda</a:t>
            </a:r>
            <a:r>
              <a:rPr lang="tr-TR" sz="2400" dirty="0">
                <a:latin typeface="Perpetua" panose="02020502060401020303" pitchFamily="18" charset="0"/>
              </a:rPr>
              <a:t> eşdeğerlik noktasında </a:t>
            </a:r>
            <a:r>
              <a:rPr lang="tr-TR" sz="2400" dirty="0" err="1">
                <a:latin typeface="Perpetua" panose="02020502060401020303" pitchFamily="18" charset="0"/>
              </a:rPr>
              <a:t>pH</a:t>
            </a:r>
            <a:r>
              <a:rPr lang="tr-TR" sz="2400" dirty="0">
                <a:latin typeface="Perpetua" panose="02020502060401020303" pitchFamily="18" charset="0"/>
              </a:rPr>
              <a:t> değerinde </a:t>
            </a:r>
            <a:r>
              <a:rPr lang="tr-TR" sz="2400" dirty="0" smtClean="0">
                <a:latin typeface="Perpetua" panose="02020502060401020303" pitchFamily="18" charset="0"/>
              </a:rPr>
              <a:t>aniden büyük </a:t>
            </a:r>
            <a:r>
              <a:rPr lang="tr-TR" sz="2400" dirty="0">
                <a:latin typeface="Perpetua" panose="02020502060401020303" pitchFamily="18" charset="0"/>
              </a:rPr>
              <a:t>bir değişme olur. </a:t>
            </a:r>
            <a:r>
              <a:rPr lang="tr-TR" sz="2400" dirty="0" err="1">
                <a:latin typeface="Perpetua" panose="02020502060401020303" pitchFamily="18" charset="0"/>
              </a:rPr>
              <a:t>Asitin</a:t>
            </a:r>
            <a:r>
              <a:rPr lang="tr-TR" sz="2400" dirty="0">
                <a:latin typeface="Perpetua" panose="02020502060401020303" pitchFamily="18" charset="0"/>
              </a:rPr>
              <a:t> veya bazın kuvveti azaldıkça yani </a:t>
            </a:r>
            <a:r>
              <a:rPr lang="tr-TR" sz="2400" dirty="0" err="1">
                <a:latin typeface="Perpetua" panose="02020502060401020303" pitchFamily="18" charset="0"/>
              </a:rPr>
              <a:t>pKa</a:t>
            </a:r>
            <a:r>
              <a:rPr lang="tr-TR" sz="2400" dirty="0">
                <a:latin typeface="Perpetua" panose="02020502060401020303" pitchFamily="18" charset="0"/>
              </a:rPr>
              <a:t> veya </a:t>
            </a:r>
            <a:r>
              <a:rPr lang="tr-TR" sz="2400" dirty="0" err="1">
                <a:latin typeface="Perpetua" panose="02020502060401020303" pitchFamily="18" charset="0"/>
              </a:rPr>
              <a:t>pKb</a:t>
            </a:r>
            <a:r>
              <a:rPr lang="tr-TR" sz="2400" dirty="0">
                <a:latin typeface="Perpetua" panose="02020502060401020303" pitchFamily="18" charset="0"/>
              </a:rPr>
              <a:t> değerleri arttıkça dönüm noktasında gözlenen </a:t>
            </a:r>
            <a:r>
              <a:rPr lang="tr-TR" sz="2400" dirty="0" err="1">
                <a:latin typeface="Perpetua" panose="02020502060401020303" pitchFamily="18" charset="0"/>
              </a:rPr>
              <a:t>pH</a:t>
            </a:r>
            <a:r>
              <a:rPr lang="tr-TR" sz="2400" dirty="0">
                <a:latin typeface="Perpetua" panose="02020502060401020303" pitchFamily="18" charset="0"/>
              </a:rPr>
              <a:t> değişmesinin büyüklüğü ve keskinliği azalır. Aynı durum. kullanılan </a:t>
            </a:r>
            <a:r>
              <a:rPr lang="tr-TR" sz="2400" dirty="0" err="1">
                <a:latin typeface="Perpetua" panose="02020502060401020303" pitchFamily="18" charset="0"/>
              </a:rPr>
              <a:t>titrant</a:t>
            </a:r>
            <a:r>
              <a:rPr lang="tr-TR" sz="2400" dirty="0">
                <a:latin typeface="Perpetua" panose="02020502060401020303" pitchFamily="18" charset="0"/>
              </a:rPr>
              <a:t> </a:t>
            </a:r>
            <a:r>
              <a:rPr lang="tr-TR" sz="2400" dirty="0" err="1">
                <a:latin typeface="Perpetua" panose="02020502060401020303" pitchFamily="18" charset="0"/>
              </a:rPr>
              <a:t>derişiminin</a:t>
            </a:r>
            <a:r>
              <a:rPr lang="tr-TR" sz="2400" dirty="0">
                <a:latin typeface="Perpetua" panose="02020502060401020303" pitchFamily="18" charset="0"/>
              </a:rPr>
              <a:t> azaldığı zaman ve zayıf bir asidin kuvvetli bir baz yerine zayıf bir bazla titre edildiğinde de gözlenir. </a:t>
            </a:r>
          </a:p>
        </p:txBody>
      </p:sp>
      <p:pic>
        <p:nvPicPr>
          <p:cNvPr id="36868" name="Picture 4" descr="Resim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517310" y="411163"/>
            <a:ext cx="4500562"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01216" y="5157192"/>
            <a:ext cx="8691264" cy="1569660"/>
          </a:xfrm>
          <a:prstGeom prst="rect">
            <a:avLst/>
          </a:prstGeom>
        </p:spPr>
        <p:txBody>
          <a:bodyPr wrap="square">
            <a:spAutoFit/>
          </a:bodyPr>
          <a:lstStyle/>
          <a:p>
            <a:pPr algn="just">
              <a:spcBef>
                <a:spcPct val="20000"/>
              </a:spcBef>
              <a:buClr>
                <a:schemeClr val="tx2"/>
              </a:buClr>
              <a:buSzPct val="115000"/>
            </a:pPr>
            <a:r>
              <a:rPr lang="tr-TR" sz="2400" dirty="0">
                <a:latin typeface="Perpetua" panose="02020502060401020303" pitchFamily="18" charset="0"/>
              </a:rPr>
              <a:t>Şekilde çeşitli kuvvetteki asitlerin bir kuvvetli bazla ve çeşitli kuvvetteki </a:t>
            </a:r>
            <a:r>
              <a:rPr lang="tr-TR" sz="2400" dirty="0" err="1">
                <a:latin typeface="Perpetua" panose="02020502060401020303" pitchFamily="18" charset="0"/>
              </a:rPr>
              <a:t>bazlann</a:t>
            </a:r>
            <a:r>
              <a:rPr lang="tr-TR" sz="2400" dirty="0">
                <a:latin typeface="Perpetua" panose="02020502060401020303" pitchFamily="18" charset="0"/>
              </a:rPr>
              <a:t> bir kuvvetli asitle titre edildiklerinde elde edilen </a:t>
            </a:r>
            <a:r>
              <a:rPr lang="tr-TR" sz="2400" dirty="0" err="1">
                <a:latin typeface="Perpetua" panose="02020502060401020303" pitchFamily="18" charset="0"/>
              </a:rPr>
              <a:t>titrasyon</a:t>
            </a:r>
            <a:r>
              <a:rPr lang="tr-TR" sz="2400" dirty="0">
                <a:latin typeface="Perpetua" panose="02020502060401020303" pitchFamily="18" charset="0"/>
              </a:rPr>
              <a:t> eğrileri görülmektedir. </a:t>
            </a:r>
            <a:r>
              <a:rPr lang="tr-TR" sz="2400" dirty="0" err="1">
                <a:latin typeface="Perpetua" panose="02020502060401020303" pitchFamily="18" charset="0"/>
              </a:rPr>
              <a:t>Potansiyometrik</a:t>
            </a:r>
            <a:r>
              <a:rPr lang="tr-TR" sz="2400" dirty="0">
                <a:latin typeface="Perpetua" panose="02020502060401020303" pitchFamily="18" charset="0"/>
              </a:rPr>
              <a:t> olarak bulunan dönüm noktaları, indikatör kullanılan </a:t>
            </a:r>
            <a:r>
              <a:rPr lang="tr-TR" sz="2400" dirty="0" err="1">
                <a:latin typeface="Perpetua" panose="02020502060401020303" pitchFamily="18" charset="0"/>
              </a:rPr>
              <a:t>titrasyonlardan</a:t>
            </a:r>
            <a:r>
              <a:rPr lang="tr-TR" sz="2400" dirty="0">
                <a:latin typeface="Perpetua" panose="02020502060401020303" pitchFamily="18" charset="0"/>
              </a:rPr>
              <a:t> daha doğru sonuç verir.</a:t>
            </a:r>
          </a:p>
        </p:txBody>
      </p:sp>
    </p:spTree>
    <p:extLst>
      <p:ext uri="{BB962C8B-B14F-4D97-AF65-F5344CB8AC3E}">
        <p14:creationId xmlns:p14="http://schemas.microsoft.com/office/powerpoint/2010/main" val="3212612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190267" y="220172"/>
            <a:ext cx="4181475" cy="567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tr-TR" sz="2200" dirty="0" err="1">
                <a:latin typeface="Perpetua (Gövde)"/>
              </a:rPr>
              <a:t>Nötralleşme</a:t>
            </a:r>
            <a:r>
              <a:rPr lang="tr-TR" sz="2200" dirty="0">
                <a:latin typeface="Perpetua (Gövde)"/>
              </a:rPr>
              <a:t> </a:t>
            </a:r>
            <a:r>
              <a:rPr lang="tr-TR" sz="2200" dirty="0" err="1">
                <a:latin typeface="Perpetua (Gövde)"/>
              </a:rPr>
              <a:t>titrasyonlarında</a:t>
            </a:r>
            <a:r>
              <a:rPr lang="tr-TR" sz="2200" dirty="0">
                <a:latin typeface="Perpetua (Gövde)"/>
              </a:rPr>
              <a:t> kuvvetli asitler için derişim 3x10</a:t>
            </a:r>
            <a:r>
              <a:rPr lang="tr-TR" sz="2200" baseline="30000" dirty="0">
                <a:latin typeface="Perpetua (Gövde)"/>
              </a:rPr>
              <a:t>-4</a:t>
            </a:r>
            <a:r>
              <a:rPr lang="tr-TR" sz="2200" dirty="0">
                <a:latin typeface="Perpetua (Gövde)"/>
              </a:rPr>
              <a:t> ve daha büyük, zayıf asitler için ise derişim ile asitlik sabiti çarpımı 10</a:t>
            </a:r>
            <a:r>
              <a:rPr lang="tr-TR" sz="2200" baseline="30000" dirty="0">
                <a:latin typeface="Perpetua (Gövde)"/>
              </a:rPr>
              <a:t>-7</a:t>
            </a:r>
            <a:r>
              <a:rPr lang="tr-TR" sz="2200" dirty="0">
                <a:latin typeface="Perpetua (Gövde)"/>
              </a:rPr>
              <a:t> ve daha büyük olduğu zaman analiz </a:t>
            </a:r>
            <a:r>
              <a:rPr lang="tr-TR" sz="2200" dirty="0" smtClean="0">
                <a:latin typeface="Perpetua (Gövde)"/>
              </a:rPr>
              <a:t>yapılabilir.</a:t>
            </a:r>
          </a:p>
          <a:p>
            <a:pPr algn="just">
              <a:spcBef>
                <a:spcPct val="50000"/>
              </a:spcBef>
            </a:pPr>
            <a:r>
              <a:rPr lang="tr-TR" sz="2200" dirty="0" err="1" smtClean="0">
                <a:latin typeface="Perpetua (Gövde)"/>
              </a:rPr>
              <a:t>Titrasyon</a:t>
            </a:r>
            <a:r>
              <a:rPr lang="tr-TR" sz="2200" dirty="0" smtClean="0">
                <a:latin typeface="Perpetua (Gövde)"/>
              </a:rPr>
              <a:t> </a:t>
            </a:r>
            <a:r>
              <a:rPr lang="tr-TR" sz="2200" dirty="0">
                <a:latin typeface="Perpetua (Gövde)"/>
              </a:rPr>
              <a:t>eğrilerinden görüldüğü gibi, kuvvetli asit veya bazların </a:t>
            </a:r>
            <a:r>
              <a:rPr lang="tr-TR" sz="2200" dirty="0" err="1">
                <a:latin typeface="Perpetua (Gövde)"/>
              </a:rPr>
              <a:t>titrasyon</a:t>
            </a:r>
            <a:r>
              <a:rPr lang="tr-TR" sz="2200" dirty="0">
                <a:latin typeface="Perpetua (Gövde)"/>
              </a:rPr>
              <a:t> eğrilerinin dönüm noktası </a:t>
            </a:r>
            <a:r>
              <a:rPr lang="tr-TR" sz="2200" dirty="0" err="1">
                <a:latin typeface="Perpetua (Gövde)"/>
              </a:rPr>
              <a:t>pH</a:t>
            </a:r>
            <a:r>
              <a:rPr lang="tr-TR" sz="2200" dirty="0">
                <a:latin typeface="Perpetua (Gövde)"/>
              </a:rPr>
              <a:t> değeri 7 </a:t>
            </a:r>
            <a:r>
              <a:rPr lang="tr-TR" sz="2200" dirty="0" err="1">
                <a:latin typeface="Perpetua (Gövde)"/>
              </a:rPr>
              <a:t>dir</a:t>
            </a:r>
            <a:r>
              <a:rPr lang="tr-TR" sz="2200" dirty="0">
                <a:latin typeface="Perpetua (Gövde)"/>
              </a:rPr>
              <a:t>. Zayıf asitlerin </a:t>
            </a:r>
            <a:r>
              <a:rPr lang="tr-TR" sz="2200" dirty="0" err="1">
                <a:latin typeface="Perpetua (Gövde)"/>
              </a:rPr>
              <a:t>titrasyonunda</a:t>
            </a:r>
            <a:r>
              <a:rPr lang="tr-TR" sz="2200" dirty="0">
                <a:latin typeface="Perpetua (Gövde)"/>
              </a:rPr>
              <a:t> elde edilecek dönüm noktası </a:t>
            </a:r>
            <a:r>
              <a:rPr lang="tr-TR" sz="2200" dirty="0" err="1">
                <a:latin typeface="Perpetua (Gövde)"/>
              </a:rPr>
              <a:t>pH</a:t>
            </a:r>
            <a:r>
              <a:rPr lang="tr-TR" sz="2200" dirty="0">
                <a:latin typeface="Perpetua (Gövde)"/>
              </a:rPr>
              <a:t> değeri 7 den büyük, zayıf </a:t>
            </a:r>
            <a:r>
              <a:rPr lang="tr-TR" sz="2200" dirty="0" err="1">
                <a:latin typeface="Perpetua (Gövde)"/>
              </a:rPr>
              <a:t>bazlann</a:t>
            </a:r>
            <a:r>
              <a:rPr lang="tr-TR" sz="2200" dirty="0">
                <a:latin typeface="Perpetua (Gövde)"/>
              </a:rPr>
              <a:t> </a:t>
            </a:r>
            <a:r>
              <a:rPr lang="tr-TR" sz="2200" dirty="0" err="1">
                <a:latin typeface="Perpetua (Gövde)"/>
              </a:rPr>
              <a:t>titrasyonunda</a:t>
            </a:r>
            <a:r>
              <a:rPr lang="tr-TR" sz="2200" dirty="0">
                <a:latin typeface="Perpetua (Gövde)"/>
              </a:rPr>
              <a:t> elde edilecek dönüm noktası </a:t>
            </a:r>
            <a:r>
              <a:rPr lang="tr-TR" sz="2200" dirty="0" err="1">
                <a:latin typeface="Perpetua (Gövde)"/>
              </a:rPr>
              <a:t>pH</a:t>
            </a:r>
            <a:r>
              <a:rPr lang="tr-TR" sz="2200" dirty="0">
                <a:latin typeface="Perpetua (Gövde)"/>
              </a:rPr>
              <a:t> değeri ise 7 den </a:t>
            </a:r>
            <a:r>
              <a:rPr lang="tr-TR" sz="2200" dirty="0" smtClean="0">
                <a:latin typeface="Perpetua (Gövde)"/>
              </a:rPr>
              <a:t>küçüktür olur.</a:t>
            </a:r>
            <a:endParaRPr lang="tr-TR" sz="2200" dirty="0">
              <a:latin typeface="Perpetua (Gövde)"/>
            </a:endParaRPr>
          </a:p>
        </p:txBody>
      </p:sp>
      <p:pic>
        <p:nvPicPr>
          <p:cNvPr id="36868" name="Picture 4" descr="Resim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5000"/>
                    </a14:imgEffect>
                  </a14:imgLayer>
                </a14:imgProps>
              </a:ext>
              <a:ext uri="{28A0092B-C50C-407E-A947-70E740481C1C}">
                <a14:useLocalDpi xmlns:a14="http://schemas.microsoft.com/office/drawing/2010/main" val="0"/>
              </a:ext>
            </a:extLst>
          </a:blip>
          <a:srcRect/>
          <a:stretch>
            <a:fillRect/>
          </a:stretch>
        </p:blipFill>
        <p:spPr bwMode="auto">
          <a:xfrm>
            <a:off x="4548842" y="411163"/>
            <a:ext cx="4500562"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79512" y="118754"/>
            <a:ext cx="4393342" cy="55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tr-TR" sz="2100" dirty="0">
                <a:latin typeface="Perpetua (Gövde)"/>
              </a:rPr>
              <a:t>Cl</a:t>
            </a:r>
            <a:r>
              <a:rPr lang="tr-TR" sz="2100" baseline="30000" dirty="0">
                <a:latin typeface="Perpetua (Gövde)"/>
              </a:rPr>
              <a:t>-</a:t>
            </a:r>
            <a:r>
              <a:rPr lang="tr-TR" sz="2100" dirty="0">
                <a:latin typeface="Perpetua (Gövde)"/>
              </a:rPr>
              <a:t>, </a:t>
            </a:r>
            <a:r>
              <a:rPr lang="tr-TR" sz="2100" dirty="0" err="1">
                <a:latin typeface="Perpetua (Gövde)"/>
              </a:rPr>
              <a:t>Br</a:t>
            </a:r>
            <a:r>
              <a:rPr lang="tr-TR" sz="2100" baseline="30000" dirty="0">
                <a:latin typeface="Perpetua (Gövde)"/>
              </a:rPr>
              <a:t>-</a:t>
            </a:r>
            <a:r>
              <a:rPr lang="tr-TR" sz="2100" dirty="0">
                <a:latin typeface="Perpetua (Gövde)"/>
              </a:rPr>
              <a:t> I</a:t>
            </a:r>
            <a:r>
              <a:rPr lang="tr-TR" sz="2100" baseline="30000" dirty="0">
                <a:latin typeface="Perpetua (Gövde)"/>
              </a:rPr>
              <a:t>-</a:t>
            </a:r>
            <a:r>
              <a:rPr lang="tr-TR" sz="2100" dirty="0">
                <a:latin typeface="Perpetua (Gövde)"/>
              </a:rPr>
              <a:t>, CN</a:t>
            </a:r>
            <a:r>
              <a:rPr lang="tr-TR" sz="2100" baseline="30000" dirty="0">
                <a:latin typeface="Perpetua (Gövde)"/>
              </a:rPr>
              <a:t>-</a:t>
            </a:r>
            <a:r>
              <a:rPr lang="tr-TR" sz="2100" dirty="0">
                <a:latin typeface="Perpetua (Gövde)"/>
              </a:rPr>
              <a:t>, SCN</a:t>
            </a:r>
            <a:r>
              <a:rPr lang="tr-TR" sz="2100" baseline="30000" dirty="0">
                <a:latin typeface="Perpetua (Gövde)"/>
              </a:rPr>
              <a:t>-</a:t>
            </a:r>
            <a:r>
              <a:rPr lang="tr-TR" sz="2100" dirty="0">
                <a:latin typeface="Perpetua (Gövde)"/>
              </a:rPr>
              <a:t>, S</a:t>
            </a:r>
            <a:r>
              <a:rPr lang="tr-TR" sz="2100" baseline="30000" dirty="0">
                <a:latin typeface="Perpetua (Gövde)"/>
              </a:rPr>
              <a:t>2-</a:t>
            </a:r>
            <a:r>
              <a:rPr lang="tr-TR" sz="2100" dirty="0">
                <a:latin typeface="Perpetua (Gövde)"/>
              </a:rPr>
              <a:t> iyonları, AgN0</a:t>
            </a:r>
            <a:r>
              <a:rPr lang="tr-TR" sz="2100" baseline="-25000" dirty="0">
                <a:latin typeface="Perpetua (Gövde)"/>
              </a:rPr>
              <a:t>3</a:t>
            </a:r>
            <a:r>
              <a:rPr lang="tr-TR" sz="2100" dirty="0">
                <a:latin typeface="Perpetua (Gövde)"/>
              </a:rPr>
              <a:t> ile titre edilerek ve bu iyonlar için </a:t>
            </a:r>
            <a:r>
              <a:rPr lang="tr-TR" sz="2100" dirty="0" err="1">
                <a:latin typeface="Perpetua (Gövde)"/>
              </a:rPr>
              <a:t>seçimlilik</a:t>
            </a:r>
            <a:r>
              <a:rPr lang="tr-TR" sz="2100" dirty="0">
                <a:latin typeface="Perpetua (Gövde)"/>
              </a:rPr>
              <a:t> gösteren katı hal iyon seçici elektrotlar kullanılarak </a:t>
            </a:r>
            <a:r>
              <a:rPr lang="tr-TR" sz="2100" dirty="0" err="1">
                <a:latin typeface="Perpetua (Gövde)"/>
              </a:rPr>
              <a:t>potansiyometrik</a:t>
            </a:r>
            <a:r>
              <a:rPr lang="tr-TR" sz="2100" dirty="0">
                <a:latin typeface="Perpetua (Gövde)"/>
              </a:rPr>
              <a:t> yöntemle tayin edilebilir. </a:t>
            </a:r>
            <a:r>
              <a:rPr lang="tr-TR" sz="2100" dirty="0" err="1">
                <a:latin typeface="Perpetua (Gövde)"/>
              </a:rPr>
              <a:t>Ag</a:t>
            </a:r>
            <a:r>
              <a:rPr lang="tr-TR" sz="2100" baseline="30000" dirty="0">
                <a:latin typeface="Perpetua (Gövde)"/>
              </a:rPr>
              <a:t>+</a:t>
            </a:r>
            <a:r>
              <a:rPr lang="tr-TR" sz="2100" dirty="0">
                <a:latin typeface="Perpetua (Gövde)"/>
              </a:rPr>
              <a:t> İyonlarının tayini ise aynı yöntemle ve Nal </a:t>
            </a:r>
            <a:r>
              <a:rPr lang="tr-TR" sz="2100" dirty="0" err="1">
                <a:latin typeface="Perpetua (Gövde)"/>
              </a:rPr>
              <a:t>titrantı</a:t>
            </a:r>
            <a:r>
              <a:rPr lang="tr-TR" sz="2100" dirty="0">
                <a:latin typeface="Perpetua (Gövde)"/>
              </a:rPr>
              <a:t> kullanılarak yapılır.</a:t>
            </a:r>
          </a:p>
          <a:p>
            <a:pPr algn="just"/>
            <a:endParaRPr lang="tr-TR" sz="2100" dirty="0">
              <a:latin typeface="Perpetua (Gövde)"/>
            </a:endParaRPr>
          </a:p>
          <a:p>
            <a:pPr algn="just"/>
            <a:r>
              <a:rPr lang="tr-TR" sz="2100" dirty="0" err="1">
                <a:latin typeface="Perpetua (Gövde)"/>
              </a:rPr>
              <a:t>Ag</a:t>
            </a:r>
            <a:r>
              <a:rPr lang="tr-TR" sz="2100" baseline="30000" dirty="0">
                <a:latin typeface="Perpetua (Gövde)"/>
              </a:rPr>
              <a:t>+</a:t>
            </a:r>
            <a:r>
              <a:rPr lang="tr-TR" sz="2100" dirty="0">
                <a:latin typeface="Perpetua (Gövde)"/>
              </a:rPr>
              <a:t> + X</a:t>
            </a:r>
            <a:r>
              <a:rPr lang="tr-TR" sz="2100" baseline="30000" dirty="0">
                <a:latin typeface="Perpetua (Gövde)"/>
              </a:rPr>
              <a:t>­ </a:t>
            </a:r>
            <a:r>
              <a:rPr lang="tr-TR" sz="2100" dirty="0">
                <a:latin typeface="Perpetua (Gövde)"/>
                <a:sym typeface="Wingdings" panose="05000000000000000000" pitchFamily="2" charset="2"/>
              </a:rPr>
              <a:t></a:t>
            </a:r>
            <a:r>
              <a:rPr lang="tr-TR" sz="2100" dirty="0">
                <a:latin typeface="Perpetua (Gövde)"/>
              </a:rPr>
              <a:t> </a:t>
            </a:r>
            <a:r>
              <a:rPr lang="tr-TR" sz="2100" dirty="0" err="1" smtClean="0">
                <a:latin typeface="Perpetua (Gövde)"/>
              </a:rPr>
              <a:t>AgX</a:t>
            </a:r>
            <a:r>
              <a:rPr lang="tr-TR" sz="2100" baseline="-25000" dirty="0" smtClean="0">
                <a:latin typeface="Perpetua (Gövde)"/>
              </a:rPr>
              <a:t>(k)</a:t>
            </a:r>
            <a:r>
              <a:rPr lang="tr-TR" sz="2100" baseline="-25000" dirty="0">
                <a:latin typeface="Perpetua (Gövde)"/>
              </a:rPr>
              <a:t> </a:t>
            </a:r>
            <a:r>
              <a:rPr lang="tr-TR" sz="2100" dirty="0" smtClean="0">
                <a:latin typeface="Perpetua (Gövde)"/>
              </a:rPr>
              <a:t>  türü </a:t>
            </a:r>
            <a:r>
              <a:rPr lang="tr-TR" sz="2100" dirty="0">
                <a:latin typeface="Perpetua (Gövde)"/>
              </a:rPr>
              <a:t>çökelme tepkimesine göre </a:t>
            </a:r>
            <a:r>
              <a:rPr lang="tr-TR" sz="2100" dirty="0" err="1">
                <a:latin typeface="Perpetua (Gövde)"/>
              </a:rPr>
              <a:t>titrasyonun</a:t>
            </a:r>
            <a:r>
              <a:rPr lang="tr-TR" sz="2100" dirty="0">
                <a:latin typeface="Perpetua (Gövde)"/>
              </a:rPr>
              <a:t> dönüm </a:t>
            </a:r>
            <a:r>
              <a:rPr lang="tr-TR" sz="2100" dirty="0" smtClean="0">
                <a:latin typeface="Perpetua (Gövde)"/>
              </a:rPr>
              <a:t>noktasında [</a:t>
            </a:r>
            <a:r>
              <a:rPr lang="tr-TR" sz="2100" dirty="0" err="1" smtClean="0">
                <a:latin typeface="Perpetua (Gövde)"/>
              </a:rPr>
              <a:t>Ag</a:t>
            </a:r>
            <a:r>
              <a:rPr lang="tr-TR" sz="2100" baseline="30000" dirty="0">
                <a:latin typeface="Perpetua (Gövde)"/>
              </a:rPr>
              <a:t>+</a:t>
            </a:r>
            <a:r>
              <a:rPr lang="tr-TR" sz="2100" dirty="0">
                <a:latin typeface="Perpetua (Gövde)"/>
              </a:rPr>
              <a:t>] = [X</a:t>
            </a:r>
            <a:r>
              <a:rPr lang="tr-TR" sz="2100" baseline="30000" dirty="0">
                <a:latin typeface="Perpetua (Gövde)"/>
              </a:rPr>
              <a:t>-</a:t>
            </a:r>
            <a:r>
              <a:rPr lang="tr-TR" sz="2100" dirty="0">
                <a:latin typeface="Perpetua (Gövde)"/>
              </a:rPr>
              <a:t>] = (</a:t>
            </a:r>
            <a:r>
              <a:rPr lang="tr-TR" sz="2100" dirty="0" err="1">
                <a:latin typeface="Perpetua (Gövde)"/>
              </a:rPr>
              <a:t>Kçç</a:t>
            </a:r>
            <a:r>
              <a:rPr lang="tr-TR" sz="2100" dirty="0">
                <a:latin typeface="Perpetua (Gövde)"/>
              </a:rPr>
              <a:t>) </a:t>
            </a:r>
            <a:r>
              <a:rPr lang="tr-TR" sz="2100" baseline="30000" dirty="0" smtClean="0">
                <a:latin typeface="Perpetua (Gövde)"/>
              </a:rPr>
              <a:t>½  </a:t>
            </a:r>
            <a:r>
              <a:rPr lang="tr-TR" sz="2100" dirty="0" smtClean="0">
                <a:latin typeface="Perpetua (Gövde)"/>
              </a:rPr>
              <a:t>olur</a:t>
            </a:r>
            <a:r>
              <a:rPr lang="tr-TR" sz="2100" dirty="0">
                <a:latin typeface="Perpetua (Gövde)"/>
              </a:rPr>
              <a:t>. </a:t>
            </a:r>
            <a:r>
              <a:rPr lang="tr-TR" sz="2100" dirty="0" smtClean="0">
                <a:latin typeface="Perpetua (Gövde)"/>
              </a:rPr>
              <a:t>Eşdeğerlik nokta-</a:t>
            </a:r>
            <a:r>
              <a:rPr lang="tr-TR" sz="2100" dirty="0" err="1" smtClean="0">
                <a:latin typeface="Perpetua (Gövde)"/>
              </a:rPr>
              <a:t>sındaki</a:t>
            </a:r>
            <a:r>
              <a:rPr lang="tr-TR" sz="2100" dirty="0" smtClean="0">
                <a:latin typeface="Perpetua (Gövde)"/>
              </a:rPr>
              <a:t> </a:t>
            </a:r>
            <a:r>
              <a:rPr lang="tr-TR" sz="2100" dirty="0" err="1">
                <a:latin typeface="Perpetua (Gövde)"/>
              </a:rPr>
              <a:t>pX</a:t>
            </a:r>
            <a:r>
              <a:rPr lang="tr-TR" sz="2100" baseline="30000" dirty="0">
                <a:latin typeface="Perpetua (Gövde)"/>
              </a:rPr>
              <a:t>-</a:t>
            </a:r>
            <a:r>
              <a:rPr lang="tr-TR" sz="2100" dirty="0">
                <a:latin typeface="Perpetua (Gövde)"/>
              </a:rPr>
              <a:t> veya </a:t>
            </a:r>
            <a:r>
              <a:rPr lang="tr-TR" sz="2100" dirty="0" err="1">
                <a:latin typeface="Perpetua (Gövde)"/>
              </a:rPr>
              <a:t>pAg</a:t>
            </a:r>
            <a:r>
              <a:rPr lang="tr-TR" sz="2100" dirty="0">
                <a:latin typeface="Perpetua (Gövde)"/>
              </a:rPr>
              <a:t>+ sıçramasının büyüklüğü, çöken maddenin ne kadar az çözünür bir tuz oluşuna </a:t>
            </a:r>
            <a:r>
              <a:rPr lang="tr-TR" sz="2100" dirty="0" err="1">
                <a:latin typeface="Perpetua (Gövde)"/>
              </a:rPr>
              <a:t>baglıdır</a:t>
            </a:r>
            <a:r>
              <a:rPr lang="tr-TR" sz="2100" dirty="0">
                <a:latin typeface="Perpetua (Gövde)"/>
              </a:rPr>
              <a:t>. </a:t>
            </a:r>
          </a:p>
        </p:txBody>
      </p:sp>
      <p:pic>
        <p:nvPicPr>
          <p:cNvPr id="37891" name="Picture 3" descr="Resim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620" y="375849"/>
            <a:ext cx="4450953" cy="492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835696" y="5733256"/>
            <a:ext cx="7200800" cy="1015663"/>
          </a:xfrm>
          <a:prstGeom prst="rect">
            <a:avLst/>
          </a:prstGeom>
        </p:spPr>
        <p:txBody>
          <a:bodyPr wrap="square">
            <a:spAutoFit/>
          </a:bodyPr>
          <a:lstStyle/>
          <a:p>
            <a:pPr algn="just"/>
            <a:r>
              <a:rPr lang="tr-TR" sz="2000" dirty="0">
                <a:latin typeface="Perpetua (Gövde)"/>
              </a:rPr>
              <a:t>Şekilde, </a:t>
            </a:r>
            <a:r>
              <a:rPr lang="tr-TR" sz="2000" dirty="0" err="1">
                <a:latin typeface="Perpetua (Gövde)"/>
              </a:rPr>
              <a:t>halojenür</a:t>
            </a:r>
            <a:r>
              <a:rPr lang="tr-TR" sz="2000" dirty="0">
                <a:latin typeface="Perpetua (Gövde)"/>
              </a:rPr>
              <a:t>  karışımının </a:t>
            </a:r>
            <a:r>
              <a:rPr lang="tr-TR" sz="2000" dirty="0" err="1">
                <a:latin typeface="Perpetua (Gövde)"/>
              </a:rPr>
              <a:t>Ag</a:t>
            </a:r>
            <a:r>
              <a:rPr lang="tr-TR" sz="2000" baseline="30000" dirty="0">
                <a:latin typeface="Perpetua (Gövde)"/>
              </a:rPr>
              <a:t>+</a:t>
            </a:r>
            <a:r>
              <a:rPr lang="tr-TR" sz="2000" dirty="0">
                <a:latin typeface="Perpetua (Gövde)"/>
              </a:rPr>
              <a:t> ile titre edilmesi gösterilmektedir. Buradaki kesikli çizgiler ortamda sadece </a:t>
            </a:r>
            <a:r>
              <a:rPr lang="tr-TR" sz="2000" dirty="0" smtClean="0">
                <a:latin typeface="Perpetua (Gövde)"/>
              </a:rPr>
              <a:t>ilgili </a:t>
            </a:r>
            <a:r>
              <a:rPr lang="tr-TR" sz="2000" dirty="0">
                <a:latin typeface="Perpetua (Gövde)"/>
              </a:rPr>
              <a:t>türün varlığında </a:t>
            </a:r>
            <a:r>
              <a:rPr lang="tr-TR" sz="2000" dirty="0" err="1">
                <a:latin typeface="Perpetua (Gövde)"/>
              </a:rPr>
              <a:t>titrasyon</a:t>
            </a:r>
            <a:r>
              <a:rPr lang="tr-TR" sz="2000" dirty="0">
                <a:latin typeface="Perpetua (Gövde)"/>
              </a:rPr>
              <a:t> eğrisinin alacağı </a:t>
            </a:r>
            <a:r>
              <a:rPr lang="tr-TR" sz="2000" dirty="0" smtClean="0">
                <a:latin typeface="Perpetua (Gövde)"/>
              </a:rPr>
              <a:t>şekildir. </a:t>
            </a:r>
            <a:endParaRPr lang="tr-TR" sz="2000" dirty="0">
              <a:latin typeface="Perpetua (Gövde)"/>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179512" y="116632"/>
            <a:ext cx="4392488" cy="3375154"/>
          </a:xfrm>
          <a:prstGeom prst="rect">
            <a:avLst/>
          </a:prstGeom>
        </p:spPr>
      </p:pic>
      <p:pic>
        <p:nvPicPr>
          <p:cNvPr id="11" name="Resim 10"/>
          <p:cNvPicPr>
            <a:picLocks noChangeAspect="1"/>
          </p:cNvPicPr>
          <p:nvPr/>
        </p:nvPicPr>
        <p:blipFill>
          <a:blip r:embed="rId3">
            <a:extLst>
              <a:ext uri="{BEBA8EAE-BF5A-486C-A8C5-ECC9F3942E4B}">
                <a14:imgProps xmlns:a14="http://schemas.microsoft.com/office/drawing/2010/main">
                  <a14:imgLayer r:embed="rId4">
                    <a14:imgEffect>
                      <a14:sharpenSoften amount="60000"/>
                    </a14:imgEffect>
                  </a14:imgLayer>
                </a14:imgProps>
              </a:ext>
            </a:extLst>
          </a:blip>
          <a:stretch>
            <a:fillRect/>
          </a:stretch>
        </p:blipFill>
        <p:spPr>
          <a:xfrm>
            <a:off x="395536" y="3756343"/>
            <a:ext cx="3748085" cy="2880000"/>
          </a:xfrm>
          <a:prstGeom prst="rect">
            <a:avLst/>
          </a:prstGeom>
        </p:spPr>
      </p:pic>
      <p:pic>
        <p:nvPicPr>
          <p:cNvPr id="12" name="Resim 11"/>
          <p:cNvPicPr>
            <a:picLocks noChangeAspect="1"/>
          </p:cNvPicPr>
          <p:nvPr/>
        </p:nvPicPr>
        <p:blipFill>
          <a:blip r:embed="rId5">
            <a:extLst>
              <a:ext uri="{BEBA8EAE-BF5A-486C-A8C5-ECC9F3942E4B}">
                <a14:imgProps xmlns:a14="http://schemas.microsoft.com/office/drawing/2010/main">
                  <a14:imgLayer r:embed="rId6">
                    <a14:imgEffect>
                      <a14:sharpenSoften amount="60000"/>
                    </a14:imgEffect>
                  </a14:imgLayer>
                </a14:imgProps>
              </a:ext>
            </a:extLst>
          </a:blip>
          <a:stretch>
            <a:fillRect/>
          </a:stretch>
        </p:blipFill>
        <p:spPr>
          <a:xfrm>
            <a:off x="4920891" y="446177"/>
            <a:ext cx="3748085" cy="3310166"/>
          </a:xfrm>
          <a:prstGeom prst="rect">
            <a:avLst/>
          </a:prstGeom>
        </p:spPr>
      </p:pic>
      <p:pic>
        <p:nvPicPr>
          <p:cNvPr id="13" name="Resim 12"/>
          <p:cNvPicPr>
            <a:picLocks noChangeAspect="1"/>
          </p:cNvPicPr>
          <p:nvPr/>
        </p:nvPicPr>
        <p:blipFill>
          <a:blip r:embed="rId7">
            <a:extLst>
              <a:ext uri="{BEBA8EAE-BF5A-486C-A8C5-ECC9F3942E4B}">
                <a14:imgProps xmlns:a14="http://schemas.microsoft.com/office/drawing/2010/main">
                  <a14:imgLayer r:embed="rId8">
                    <a14:imgEffect>
                      <a14:sharpenSoften amount="73000"/>
                    </a14:imgEffect>
                  </a14:imgLayer>
                </a14:imgProps>
              </a:ext>
            </a:extLst>
          </a:blip>
          <a:stretch>
            <a:fillRect/>
          </a:stretch>
        </p:blipFill>
        <p:spPr>
          <a:xfrm>
            <a:off x="4932040" y="4190464"/>
            <a:ext cx="3650954" cy="1828800"/>
          </a:xfrm>
          <a:prstGeom prst="rect">
            <a:avLst/>
          </a:prstGeom>
        </p:spPr>
      </p:pic>
    </p:spTree>
    <p:extLst>
      <p:ext uri="{BB962C8B-B14F-4D97-AF65-F5344CB8AC3E}">
        <p14:creationId xmlns:p14="http://schemas.microsoft.com/office/powerpoint/2010/main" val="2052964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5619" y="217491"/>
            <a:ext cx="6892925" cy="619125"/>
          </a:xfrm>
        </p:spPr>
        <p:txBody>
          <a:bodyPr/>
          <a:lstStyle/>
          <a:p>
            <a:pPr algn="just" eaLnBrk="1" fontAlgn="auto" hangingPunct="1">
              <a:spcAft>
                <a:spcPts val="0"/>
              </a:spcAft>
              <a:defRPr/>
            </a:pPr>
            <a:r>
              <a:rPr lang="tr-TR" sz="2600" b="1" dirty="0" smtClean="0">
                <a:solidFill>
                  <a:srgbClr val="002060"/>
                </a:solidFill>
              </a:rPr>
              <a:t>İletkenlik  Ölçümüne Dayalı Yöntemler</a:t>
            </a:r>
          </a:p>
        </p:txBody>
      </p:sp>
      <p:sp>
        <p:nvSpPr>
          <p:cNvPr id="252931" name="Rectangle 3"/>
          <p:cNvSpPr>
            <a:spLocks noGrp="1" noChangeArrowheads="1"/>
          </p:cNvSpPr>
          <p:nvPr>
            <p:ph idx="1"/>
          </p:nvPr>
        </p:nvSpPr>
        <p:spPr>
          <a:xfrm>
            <a:off x="338866" y="815085"/>
            <a:ext cx="8553614" cy="5926283"/>
          </a:xfrm>
        </p:spPr>
        <p:txBody>
          <a:bodyPr>
            <a:noAutofit/>
          </a:bodyPr>
          <a:lstStyle/>
          <a:p>
            <a:pPr marL="0" indent="0" algn="just" eaLnBrk="1" fontAlgn="auto" hangingPunct="1">
              <a:lnSpc>
                <a:spcPct val="80000"/>
              </a:lnSpc>
              <a:spcAft>
                <a:spcPts val="0"/>
              </a:spcAft>
              <a:buFont typeface="Wingdings" pitchFamily="2" charset="2"/>
              <a:buNone/>
              <a:defRPr/>
            </a:pPr>
            <a:r>
              <a:rPr lang="tr-TR" dirty="0" smtClean="0"/>
              <a:t>Elektriksel </a:t>
            </a:r>
            <a:r>
              <a:rPr lang="tr-TR" dirty="0" smtClean="0"/>
              <a:t>alanın varlığında bir elektrolit çözeltisinde elektrik yükü iyonlar tarafından taşınır. Elektrik akımının çözeltideki herhangi bir iyon tarafından taşınan kesrine o iyonun taşıma sayısı. t. denir. Çözeltide birçok tür iyon bulunacağından bunların taşıma sayılarının toplamı bire eşittir:</a:t>
            </a:r>
          </a:p>
          <a:p>
            <a:pPr marL="0" indent="0" algn="just" eaLnBrk="1" fontAlgn="auto" hangingPunct="1">
              <a:lnSpc>
                <a:spcPct val="80000"/>
              </a:lnSpc>
              <a:spcAft>
                <a:spcPts val="0"/>
              </a:spcAft>
              <a:buFont typeface="Wingdings" pitchFamily="2" charset="2"/>
              <a:buNone/>
              <a:defRPr/>
            </a:pPr>
            <a:r>
              <a:rPr lang="tr-TR" dirty="0" smtClean="0">
                <a:sym typeface="Symbol" pitchFamily="18" charset="2"/>
              </a:rPr>
              <a:t></a:t>
            </a:r>
            <a:r>
              <a:rPr lang="tr-TR" dirty="0" smtClean="0"/>
              <a:t>ti=1</a:t>
            </a:r>
          </a:p>
          <a:p>
            <a:pPr marL="0" indent="0" algn="just" eaLnBrk="1" fontAlgn="auto" hangingPunct="1">
              <a:lnSpc>
                <a:spcPct val="80000"/>
              </a:lnSpc>
              <a:spcAft>
                <a:spcPts val="0"/>
              </a:spcAft>
              <a:buFont typeface="Wingdings" pitchFamily="2" charset="2"/>
              <a:buNone/>
              <a:defRPr/>
            </a:pPr>
            <a:r>
              <a:rPr lang="tr-TR" dirty="0" smtClean="0"/>
              <a:t>Bir çözeltinin iletkenliği L, elektrik akımına o çözeltinin gösterdiği direncin tersidir(L=1/R).</a:t>
            </a:r>
          </a:p>
          <a:p>
            <a:pPr marL="0" indent="0" algn="just" eaLnBrk="1" fontAlgn="auto" hangingPunct="1">
              <a:lnSpc>
                <a:spcPct val="80000"/>
              </a:lnSpc>
              <a:spcAft>
                <a:spcPts val="0"/>
              </a:spcAft>
              <a:buFont typeface="Wingdings" pitchFamily="2" charset="2"/>
              <a:buNone/>
              <a:defRPr/>
            </a:pPr>
            <a:r>
              <a:rPr lang="tr-TR" dirty="0" smtClean="0"/>
              <a:t>L=K(A/</a:t>
            </a:r>
            <a:r>
              <a:rPr lang="tr-TR" i="1" dirty="0" smtClean="0"/>
              <a:t>l</a:t>
            </a:r>
            <a:r>
              <a:rPr lang="tr-TR" dirty="0" smtClean="0"/>
              <a:t>) (1 cm</a:t>
            </a:r>
            <a:r>
              <a:rPr lang="tr-TR" baseline="30000" dirty="0" smtClean="0"/>
              <a:t>2</a:t>
            </a:r>
            <a:r>
              <a:rPr lang="tr-TR" dirty="0" smtClean="0"/>
              <a:t> lik 2 elektrot arasında 1 cm uzaklık varken ki iletkenlik  özgül iletkenlik)</a:t>
            </a:r>
          </a:p>
          <a:p>
            <a:pPr marL="0" indent="0" algn="just" eaLnBrk="1" fontAlgn="auto" hangingPunct="1">
              <a:lnSpc>
                <a:spcPct val="80000"/>
              </a:lnSpc>
              <a:spcAft>
                <a:spcPts val="0"/>
              </a:spcAft>
              <a:buFont typeface="Wingdings" pitchFamily="2" charset="2"/>
              <a:buNone/>
              <a:defRPr/>
            </a:pPr>
            <a:r>
              <a:rPr lang="tr-TR" dirty="0" smtClean="0"/>
              <a:t>eşitliği ile verilen iletkenliğin birimi S (</a:t>
            </a:r>
            <a:r>
              <a:rPr lang="tr-TR" dirty="0" err="1" smtClean="0"/>
              <a:t>siemens</a:t>
            </a:r>
            <a:r>
              <a:rPr lang="tr-TR" dirty="0" smtClean="0"/>
              <a:t>) veya </a:t>
            </a:r>
            <a:r>
              <a:rPr lang="tr-TR" dirty="0" smtClean="0">
                <a:sym typeface="Symbol" pitchFamily="18" charset="2"/>
              </a:rPr>
              <a:t></a:t>
            </a:r>
            <a:r>
              <a:rPr lang="tr-TR" baseline="30000" dirty="0" smtClean="0"/>
              <a:t>-1</a:t>
            </a:r>
            <a:r>
              <a:rPr lang="tr-TR" dirty="0" smtClean="0"/>
              <a:t> (</a:t>
            </a:r>
            <a:r>
              <a:rPr lang="tr-TR" dirty="0" err="1" smtClean="0"/>
              <a:t>ohm</a:t>
            </a:r>
            <a:r>
              <a:rPr lang="tr-TR" baseline="30000" dirty="0" smtClean="0"/>
              <a:t>-1</a:t>
            </a:r>
            <a:r>
              <a:rPr lang="tr-TR" dirty="0" smtClean="0"/>
              <a:t>) dir. Bu eşitlikteki K </a:t>
            </a:r>
            <a:r>
              <a:rPr lang="tr-TR" i="1" dirty="0" smtClean="0"/>
              <a:t>özgül iletkenlik </a:t>
            </a:r>
            <a:r>
              <a:rPr lang="tr-TR" dirty="0" smtClean="0"/>
              <a:t>olup incelenen bileşiğin belirgin bir özelliğidir ve birimi </a:t>
            </a:r>
            <a:r>
              <a:rPr lang="tr-TR" dirty="0" err="1" smtClean="0"/>
              <a:t>siemens</a:t>
            </a:r>
            <a:r>
              <a:rPr lang="tr-TR" dirty="0" smtClean="0"/>
              <a:t>/cm dir. Bu eşitliğe göre iletkenlik elektrik alanının bulunduğu bölgenin kesiti (A) ile doğru orantılı, alanın var olduğu bölgenin uzunluğu (</a:t>
            </a:r>
            <a:r>
              <a:rPr lang="tr-TR" i="1" dirty="0" smtClean="0"/>
              <a:t>l</a:t>
            </a:r>
            <a:r>
              <a:rPr lang="tr-TR" dirty="0" smtClean="0"/>
              <a:t>) ile ters orantılıdır. (</a:t>
            </a:r>
            <a:r>
              <a:rPr lang="tr-TR" i="1" dirty="0" smtClean="0"/>
              <a:t>l </a:t>
            </a:r>
            <a:r>
              <a:rPr lang="tr-TR" dirty="0" smtClean="0"/>
              <a:t>/ A) değeri iletkenlik ölçümünün yapıldığı hücre sabiti adını alır. </a:t>
            </a:r>
            <a:endParaRPr lang="tr-TR" dirty="0" smtClean="0"/>
          </a:p>
          <a:p>
            <a:pPr marL="0" indent="0" algn="just" eaLnBrk="1" fontAlgn="auto" hangingPunct="1">
              <a:lnSpc>
                <a:spcPct val="80000"/>
              </a:lnSpc>
              <a:spcAft>
                <a:spcPts val="0"/>
              </a:spcAft>
              <a:buFont typeface="Wingdings" pitchFamily="2" charset="2"/>
              <a:buNone/>
              <a:defRPr/>
            </a:pPr>
            <a:r>
              <a:rPr lang="tr-TR" dirty="0"/>
              <a:t>	</a:t>
            </a:r>
            <a:r>
              <a:rPr lang="tr-TR" dirty="0" smtClean="0"/>
              <a:t>(</a:t>
            </a:r>
            <a:r>
              <a:rPr lang="tr-TR" dirty="0" smtClean="0"/>
              <a:t>A/</a:t>
            </a:r>
            <a:r>
              <a:rPr lang="tr-TR" i="1" dirty="0" smtClean="0"/>
              <a:t>l</a:t>
            </a:r>
            <a:r>
              <a:rPr lang="tr-TR" dirty="0" smtClean="0"/>
              <a:t> =1 ise L=K)</a:t>
            </a:r>
          </a:p>
          <a:p>
            <a:pPr marL="0" indent="0" algn="just" eaLnBrk="1" fontAlgn="auto" hangingPunct="1">
              <a:lnSpc>
                <a:spcPct val="80000"/>
              </a:lnSpc>
              <a:spcAft>
                <a:spcPts val="0"/>
              </a:spcAft>
              <a:buFont typeface="Wingdings 2"/>
              <a:buChar char=""/>
              <a:defRPr/>
            </a:pPr>
            <a:endParaRPr lang="tr-TR" dirty="0" smtClean="0">
              <a:sym typeface="Symbol" pitchFamily="18" charset="2"/>
            </a:endParaRPr>
          </a:p>
        </p:txBody>
      </p:sp>
    </p:spTree>
    <p:extLst>
      <p:ext uri="{BB962C8B-B14F-4D97-AF65-F5344CB8AC3E}">
        <p14:creationId xmlns:p14="http://schemas.microsoft.com/office/powerpoint/2010/main" val="1381101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5619" y="217491"/>
            <a:ext cx="6892925" cy="619125"/>
          </a:xfrm>
        </p:spPr>
        <p:txBody>
          <a:bodyPr/>
          <a:lstStyle/>
          <a:p>
            <a:pPr algn="just" eaLnBrk="1" fontAlgn="auto" hangingPunct="1">
              <a:spcAft>
                <a:spcPts val="0"/>
              </a:spcAft>
              <a:defRPr/>
            </a:pPr>
            <a:r>
              <a:rPr lang="tr-TR" sz="2600" b="1" dirty="0" smtClean="0">
                <a:solidFill>
                  <a:srgbClr val="002060"/>
                </a:solidFill>
              </a:rPr>
              <a:t>İletkenlik  Ölçümüne Dayalı Yöntemler</a:t>
            </a:r>
          </a:p>
        </p:txBody>
      </p:sp>
      <p:sp>
        <p:nvSpPr>
          <p:cNvPr id="252931" name="Rectangle 3"/>
          <p:cNvSpPr>
            <a:spLocks noGrp="1" noChangeArrowheads="1"/>
          </p:cNvSpPr>
          <p:nvPr>
            <p:ph idx="1"/>
          </p:nvPr>
        </p:nvSpPr>
        <p:spPr>
          <a:xfrm>
            <a:off x="251520" y="836616"/>
            <a:ext cx="8553614" cy="5610225"/>
          </a:xfrm>
        </p:spPr>
        <p:txBody>
          <a:bodyPr>
            <a:noAutofit/>
          </a:bodyPr>
          <a:lstStyle/>
          <a:p>
            <a:pPr marL="0" indent="0" algn="just" eaLnBrk="1" fontAlgn="auto" hangingPunct="1">
              <a:lnSpc>
                <a:spcPct val="80000"/>
              </a:lnSpc>
              <a:spcAft>
                <a:spcPts val="0"/>
              </a:spcAft>
              <a:buFont typeface="Wingdings" pitchFamily="2" charset="2"/>
              <a:buNone/>
              <a:defRPr/>
            </a:pPr>
            <a:r>
              <a:rPr lang="tr-TR" dirty="0" smtClean="0"/>
              <a:t>Özgül </a:t>
            </a:r>
            <a:r>
              <a:rPr lang="tr-TR" dirty="0" smtClean="0"/>
              <a:t>iletkenlik çözeltide bulunan tüm iyonik türlerin katkısı ile oluşur. İyonların özgül iletkenliğe katkıları bunların elektrik alanındaki hareketliliği (u=</a:t>
            </a:r>
            <a:r>
              <a:rPr lang="tr-TR" dirty="0" err="1" smtClean="0"/>
              <a:t>mobilite</a:t>
            </a:r>
            <a:r>
              <a:rPr lang="tr-TR" dirty="0" smtClean="0"/>
              <a:t>) ile belirlenir. Birim şiddette elektrik alanı etkisinde kalan iyonun hızı olarak tanımlanan </a:t>
            </a:r>
            <a:r>
              <a:rPr lang="tr-TR" dirty="0" err="1" smtClean="0"/>
              <a:t>mobilitenin</a:t>
            </a:r>
            <a:r>
              <a:rPr lang="tr-TR" dirty="0" smtClean="0"/>
              <a:t> birimi cm/s, V/cm veya cm</a:t>
            </a:r>
            <a:r>
              <a:rPr lang="tr-TR" baseline="30000" dirty="0" smtClean="0"/>
              <a:t>2</a:t>
            </a:r>
            <a:r>
              <a:rPr lang="tr-TR" dirty="0" smtClean="0"/>
              <a:t>Vs</a:t>
            </a:r>
            <a:r>
              <a:rPr lang="tr-TR" baseline="30000" dirty="0" smtClean="0"/>
              <a:t>-1</a:t>
            </a:r>
            <a:r>
              <a:rPr lang="tr-TR" dirty="0" smtClean="0"/>
              <a:t> dir. u simgesiyle gösterilen </a:t>
            </a:r>
            <a:r>
              <a:rPr lang="tr-TR" dirty="0" err="1" smtClean="0"/>
              <a:t>mobilite</a:t>
            </a:r>
            <a:r>
              <a:rPr lang="tr-TR" dirty="0" smtClean="0"/>
              <a:t> ile özgül iletkenlik arasında</a:t>
            </a:r>
          </a:p>
          <a:p>
            <a:pPr marL="0" indent="0" algn="just" eaLnBrk="1" fontAlgn="auto" hangingPunct="1">
              <a:lnSpc>
                <a:spcPct val="80000"/>
              </a:lnSpc>
              <a:spcAft>
                <a:spcPts val="0"/>
              </a:spcAft>
              <a:buFont typeface="Wingdings" pitchFamily="2" charset="2"/>
              <a:buNone/>
              <a:defRPr/>
            </a:pPr>
            <a:r>
              <a:rPr lang="tr-TR" dirty="0" smtClean="0"/>
              <a:t>	K</a:t>
            </a:r>
            <a:r>
              <a:rPr lang="tr-TR" dirty="0" smtClean="0"/>
              <a:t>= 10</a:t>
            </a:r>
            <a:r>
              <a:rPr lang="tr-TR" baseline="30000" dirty="0" smtClean="0"/>
              <a:t>-3</a:t>
            </a:r>
            <a:r>
              <a:rPr lang="tr-TR" dirty="0" smtClean="0"/>
              <a:t>F </a:t>
            </a:r>
            <a:r>
              <a:rPr lang="tr-TR" dirty="0" smtClean="0">
                <a:sym typeface="Symbol" pitchFamily="18" charset="2"/>
              </a:rPr>
              <a:t>[</a:t>
            </a:r>
            <a:r>
              <a:rPr lang="tr-TR" dirty="0" err="1" smtClean="0">
                <a:sym typeface="Symbol" pitchFamily="18" charset="2"/>
              </a:rPr>
              <a:t>z</a:t>
            </a:r>
            <a:r>
              <a:rPr lang="tr-TR" baseline="-25000" dirty="0" err="1" smtClean="0">
                <a:sym typeface="Symbol" pitchFamily="18" charset="2"/>
              </a:rPr>
              <a:t>i</a:t>
            </a:r>
            <a:r>
              <a:rPr lang="tr-TR" dirty="0" smtClean="0">
                <a:sym typeface="Symbol" pitchFamily="18" charset="2"/>
              </a:rPr>
              <a:t>]</a:t>
            </a:r>
            <a:r>
              <a:rPr lang="tr-TR" dirty="0" err="1" smtClean="0">
                <a:sym typeface="Symbol" pitchFamily="18" charset="2"/>
              </a:rPr>
              <a:t>u</a:t>
            </a:r>
            <a:r>
              <a:rPr lang="tr-TR" baseline="-25000" dirty="0" err="1" smtClean="0">
                <a:sym typeface="Symbol" pitchFamily="18" charset="2"/>
              </a:rPr>
              <a:t>i</a:t>
            </a:r>
            <a:r>
              <a:rPr lang="tr-TR" dirty="0" err="1" smtClean="0">
                <a:sym typeface="Symbol" pitchFamily="18" charset="2"/>
              </a:rPr>
              <a:t>c</a:t>
            </a:r>
            <a:r>
              <a:rPr lang="tr-TR" baseline="-25000" dirty="0" err="1" smtClean="0">
                <a:sym typeface="Symbol" pitchFamily="18" charset="2"/>
              </a:rPr>
              <a:t>i</a:t>
            </a:r>
            <a:endParaRPr lang="tr-TR" baseline="-25000" dirty="0" smtClean="0"/>
          </a:p>
          <a:p>
            <a:pPr marL="0" indent="0" algn="just" eaLnBrk="1" fontAlgn="auto" hangingPunct="1">
              <a:lnSpc>
                <a:spcPct val="80000"/>
              </a:lnSpc>
              <a:spcAft>
                <a:spcPts val="0"/>
              </a:spcAft>
              <a:buFont typeface="Wingdings" pitchFamily="2" charset="2"/>
              <a:buNone/>
              <a:defRPr/>
            </a:pPr>
            <a:r>
              <a:rPr lang="tr-TR" dirty="0" smtClean="0"/>
              <a:t>bağıntısı vardır. </a:t>
            </a:r>
            <a:r>
              <a:rPr lang="tr-TR" dirty="0" smtClean="0"/>
              <a:t>Burada, F 96487 </a:t>
            </a:r>
            <a:r>
              <a:rPr lang="tr-TR" dirty="0" err="1" smtClean="0"/>
              <a:t>kulomb</a:t>
            </a:r>
            <a:r>
              <a:rPr lang="tr-TR" dirty="0"/>
              <a:t>,</a:t>
            </a:r>
            <a:r>
              <a:rPr lang="tr-TR" dirty="0" smtClean="0"/>
              <a:t> z iyonun </a:t>
            </a:r>
            <a:r>
              <a:rPr lang="tr-TR" dirty="0" smtClean="0"/>
              <a:t>yükü ve c ise iyonun molar derişimidir.</a:t>
            </a:r>
          </a:p>
          <a:p>
            <a:pPr marL="0" indent="0" algn="just" eaLnBrk="1" fontAlgn="auto" hangingPunct="1">
              <a:lnSpc>
                <a:spcPct val="80000"/>
              </a:lnSpc>
              <a:spcAft>
                <a:spcPts val="0"/>
              </a:spcAft>
              <a:buFont typeface="Wingdings" pitchFamily="2" charset="2"/>
              <a:buNone/>
              <a:defRPr/>
            </a:pPr>
            <a:r>
              <a:rPr lang="tr-TR" dirty="0" smtClean="0"/>
              <a:t>Eşdeğer iletkenlik (</a:t>
            </a:r>
            <a:r>
              <a:rPr lang="tr-TR" dirty="0" smtClean="0">
                <a:sym typeface="Symbol" pitchFamily="18" charset="2"/>
              </a:rPr>
              <a:t>) İletkenlik (L) ile doğru orantılıdır.</a:t>
            </a:r>
          </a:p>
          <a:p>
            <a:pPr marL="0" indent="0" algn="just" eaLnBrk="1" fontAlgn="auto" hangingPunct="1">
              <a:lnSpc>
                <a:spcPct val="80000"/>
              </a:lnSpc>
              <a:spcAft>
                <a:spcPts val="0"/>
              </a:spcAft>
              <a:buFont typeface="Wingdings" pitchFamily="2" charset="2"/>
              <a:buNone/>
              <a:defRPr/>
            </a:pPr>
            <a:r>
              <a:rPr lang="tr-TR" dirty="0" smtClean="0">
                <a:sym typeface="Symbol" pitchFamily="18" charset="2"/>
              </a:rPr>
              <a:t>Bir cm lik elektrot uzaklığındaki çözeltinin 1 eşdeğer gramının iletkenliği olarak tanımlanır. </a:t>
            </a:r>
          </a:p>
          <a:p>
            <a:pPr marL="0" indent="0" algn="just" eaLnBrk="1" fontAlgn="auto" hangingPunct="1">
              <a:lnSpc>
                <a:spcPct val="80000"/>
              </a:lnSpc>
              <a:spcAft>
                <a:spcPts val="0"/>
              </a:spcAft>
              <a:buFont typeface="Wingdings" pitchFamily="2" charset="2"/>
              <a:buNone/>
              <a:defRPr/>
            </a:pPr>
            <a:r>
              <a:rPr lang="tr-TR" dirty="0" smtClean="0">
                <a:sym typeface="Symbol" pitchFamily="18" charset="2"/>
              </a:rPr>
              <a:t>	</a:t>
            </a:r>
            <a:r>
              <a:rPr lang="tr-TR" dirty="0" smtClean="0">
                <a:sym typeface="Symbol" pitchFamily="18" charset="2"/>
              </a:rPr>
              <a:t>=1000 K/C   C; </a:t>
            </a:r>
            <a:r>
              <a:rPr lang="tr-TR" dirty="0" err="1" smtClean="0">
                <a:sym typeface="Symbol" pitchFamily="18" charset="2"/>
              </a:rPr>
              <a:t>Normalite</a:t>
            </a:r>
            <a:endParaRPr lang="tr-TR" dirty="0" smtClean="0">
              <a:sym typeface="Symbol" pitchFamily="18" charset="2"/>
            </a:endParaRPr>
          </a:p>
          <a:p>
            <a:pPr marL="0" indent="0" algn="just" eaLnBrk="1" fontAlgn="auto" hangingPunct="1">
              <a:lnSpc>
                <a:spcPct val="80000"/>
              </a:lnSpc>
              <a:spcAft>
                <a:spcPts val="0"/>
              </a:spcAft>
              <a:buFont typeface="Wingdings" pitchFamily="2" charset="2"/>
              <a:buNone/>
              <a:defRPr/>
            </a:pPr>
            <a:endParaRPr lang="tr-TR" dirty="0" smtClean="0">
              <a:sym typeface="Symbol" pitchFamily="18" charset="2"/>
            </a:endParaRPr>
          </a:p>
          <a:p>
            <a:pPr marL="0" indent="0" algn="just" eaLnBrk="1" fontAlgn="auto" hangingPunct="1">
              <a:lnSpc>
                <a:spcPct val="80000"/>
              </a:lnSpc>
              <a:spcAft>
                <a:spcPts val="0"/>
              </a:spcAft>
              <a:buFont typeface="Wingdings" pitchFamily="2" charset="2"/>
              <a:buNone/>
              <a:defRPr/>
            </a:pPr>
            <a:r>
              <a:rPr lang="tr-TR" dirty="0" smtClean="0">
                <a:sym typeface="Symbol" pitchFamily="18" charset="2"/>
              </a:rPr>
              <a:t></a:t>
            </a:r>
            <a:r>
              <a:rPr lang="tr-TR" baseline="-25000" dirty="0" smtClean="0">
                <a:sym typeface="Symbol" pitchFamily="18" charset="2"/>
              </a:rPr>
              <a:t>0</a:t>
            </a:r>
            <a:r>
              <a:rPr lang="tr-TR" dirty="0" smtClean="0">
                <a:sym typeface="Symbol" pitchFamily="18" charset="2"/>
              </a:rPr>
              <a:t>= </a:t>
            </a:r>
            <a:r>
              <a:rPr lang="tr-TR" baseline="30000" dirty="0" smtClean="0">
                <a:sym typeface="Symbol" pitchFamily="18" charset="2"/>
              </a:rPr>
              <a:t>+</a:t>
            </a:r>
            <a:r>
              <a:rPr lang="tr-TR" baseline="-25000" dirty="0" smtClean="0">
                <a:sym typeface="Symbol" pitchFamily="18" charset="2"/>
              </a:rPr>
              <a:t>0</a:t>
            </a:r>
            <a:r>
              <a:rPr lang="tr-TR" dirty="0" smtClean="0">
                <a:sym typeface="Symbol" pitchFamily="18" charset="2"/>
              </a:rPr>
              <a:t>+ </a:t>
            </a:r>
            <a:r>
              <a:rPr lang="tr-TR" dirty="0" smtClean="0">
                <a:sym typeface="Symbol" pitchFamily="18" charset="2"/>
              </a:rPr>
              <a:t></a:t>
            </a:r>
            <a:r>
              <a:rPr lang="tr-TR" baseline="30000" dirty="0">
                <a:sym typeface="Symbol" pitchFamily="18" charset="2"/>
              </a:rPr>
              <a:t></a:t>
            </a:r>
            <a:r>
              <a:rPr lang="tr-TR" baseline="-25000" dirty="0" smtClean="0">
                <a:sym typeface="Symbol" pitchFamily="18" charset="2"/>
              </a:rPr>
              <a:t>0</a:t>
            </a:r>
            <a:r>
              <a:rPr lang="tr-TR" dirty="0" smtClean="0">
                <a:sym typeface="Symbol" pitchFamily="18" charset="2"/>
              </a:rPr>
              <a:t>  </a:t>
            </a:r>
            <a:r>
              <a:rPr lang="tr-TR" dirty="0" smtClean="0">
                <a:sym typeface="Symbol" pitchFamily="18" charset="2"/>
              </a:rPr>
              <a:t>Sonsuz seyreltik çözeltide toplam iletkenlik çözeltideki iyonların iletkenlikleri toplamıdır. </a:t>
            </a:r>
          </a:p>
          <a:p>
            <a:pPr marL="0" indent="0" algn="just" eaLnBrk="1" fontAlgn="auto" hangingPunct="1">
              <a:lnSpc>
                <a:spcPct val="80000"/>
              </a:lnSpc>
              <a:spcAft>
                <a:spcPts val="0"/>
              </a:spcAft>
              <a:buFont typeface="Wingdings 2"/>
              <a:buChar char=""/>
              <a:defRPr/>
            </a:pPr>
            <a:endParaRPr lang="tr-TR" dirty="0" smtClean="0">
              <a:sym typeface="Symbol" pitchFamily="18" charset="2"/>
            </a:endParaRPr>
          </a:p>
        </p:txBody>
      </p:sp>
    </p:spTree>
    <p:extLst>
      <p:ext uri="{BB962C8B-B14F-4D97-AF65-F5344CB8AC3E}">
        <p14:creationId xmlns:p14="http://schemas.microsoft.com/office/powerpoint/2010/main" val="4265559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sz="quarter" idx="1"/>
          </p:nvPr>
        </p:nvSpPr>
        <p:spPr>
          <a:xfrm>
            <a:off x="455613" y="188913"/>
            <a:ext cx="8226425" cy="1252537"/>
          </a:xfrm>
        </p:spPr>
        <p:txBody>
          <a:bodyPr/>
          <a:lstStyle/>
          <a:p>
            <a:pPr marL="0" indent="0" algn="just" eaLnBrk="1" hangingPunct="1">
              <a:buFont typeface="Wingdings 2" panose="05020102010507070707" pitchFamily="18" charset="2"/>
              <a:buNone/>
            </a:pPr>
            <a:r>
              <a:rPr lang="tr-TR" sz="2400" b="1" i="1" smtClean="0">
                <a:solidFill>
                  <a:srgbClr val="000099"/>
                </a:solidFill>
              </a:rPr>
              <a:t>HÜCRELERİN ŞEMATİK GÖSTERİMİ</a:t>
            </a:r>
            <a:endParaRPr lang="tr-TR" sz="2400" i="1" smtClean="0">
              <a:solidFill>
                <a:srgbClr val="000099"/>
              </a:solidFill>
            </a:endParaRPr>
          </a:p>
          <a:p>
            <a:pPr marL="0" indent="0" algn="just" eaLnBrk="1" hangingPunct="1">
              <a:buFont typeface="Wingdings 2" panose="05020102010507070707" pitchFamily="18" charset="2"/>
              <a:buNone/>
            </a:pPr>
            <a:r>
              <a:rPr lang="tr-TR" sz="2400" smtClean="0"/>
              <a:t>Hücrelerin tarifini basitleştirmek için, kimyacılar çoğunlukla kısaltılmış bir gösterim şekli kullanırlar. Aşağıdaki Şekilde verilen hücre şematik olarak şu şekilde gösterilir:</a:t>
            </a:r>
            <a:r>
              <a:rPr lang="tr-TR" sz="2400" b="1" smtClean="0"/>
              <a:t>                             </a:t>
            </a:r>
          </a:p>
        </p:txBody>
      </p:sp>
      <p:sp>
        <p:nvSpPr>
          <p:cNvPr id="9219" name="Text Box 3"/>
          <p:cNvSpPr txBox="1">
            <a:spLocks noChangeArrowheads="1"/>
          </p:cNvSpPr>
          <p:nvPr/>
        </p:nvSpPr>
        <p:spPr bwMode="auto">
          <a:xfrm>
            <a:off x="439738" y="2263775"/>
            <a:ext cx="81962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tr-TR" sz="1500">
              <a:sym typeface="Wingdings" panose="05000000000000000000" pitchFamily="2" charset="2"/>
            </a:endParaRPr>
          </a:p>
          <a:p>
            <a:pPr algn="ctr" eaLnBrk="1" hangingPunct="1"/>
            <a:r>
              <a:rPr lang="en-US" sz="1500">
                <a:sym typeface="Wingdings" panose="05000000000000000000" pitchFamily="2" charset="2"/>
              </a:rPr>
              <a:t>Zn|ZnSO</a:t>
            </a:r>
            <a:r>
              <a:rPr lang="en-US" sz="1500" baseline="-25000">
                <a:sym typeface="Wingdings" panose="05000000000000000000" pitchFamily="2" charset="2"/>
              </a:rPr>
              <a:t>4</a:t>
            </a:r>
            <a:r>
              <a:rPr lang="en-US" sz="1500">
                <a:sym typeface="Wingdings" panose="05000000000000000000" pitchFamily="2" charset="2"/>
              </a:rPr>
              <a:t>(</a:t>
            </a:r>
            <a:r>
              <a:rPr lang="en-US" sz="1500" i="1">
                <a:latin typeface="Times New Roman" panose="02020603050405020304" pitchFamily="18" charset="0"/>
                <a:sym typeface="Wingdings" panose="05000000000000000000" pitchFamily="2" charset="2"/>
              </a:rPr>
              <a:t>a</a:t>
            </a:r>
            <a:r>
              <a:rPr lang="en-US" sz="1500" baseline="-25000">
                <a:sym typeface="Wingdings" panose="05000000000000000000" pitchFamily="2" charset="2"/>
              </a:rPr>
              <a:t>ZN</a:t>
            </a:r>
            <a:r>
              <a:rPr lang="en-US" sz="1500" baseline="-2000">
                <a:sym typeface="Wingdings" panose="05000000000000000000" pitchFamily="2" charset="2"/>
              </a:rPr>
              <a:t>2+</a:t>
            </a:r>
            <a:r>
              <a:rPr lang="en-US" sz="1500">
                <a:sym typeface="Wingdings" panose="05000000000000000000" pitchFamily="2" charset="2"/>
              </a:rPr>
              <a:t> = 0.0100)||CuSO</a:t>
            </a:r>
            <a:r>
              <a:rPr lang="en-US" sz="1500" baseline="-25000">
                <a:sym typeface="Wingdings" panose="05000000000000000000" pitchFamily="2" charset="2"/>
              </a:rPr>
              <a:t>4</a:t>
            </a:r>
            <a:r>
              <a:rPr lang="en-US" sz="1500">
                <a:sym typeface="Wingdings" panose="05000000000000000000" pitchFamily="2" charset="2"/>
              </a:rPr>
              <a:t>(</a:t>
            </a:r>
            <a:r>
              <a:rPr lang="en-US" sz="1500" i="1">
                <a:latin typeface="Times New Roman" panose="02020603050405020304" pitchFamily="18" charset="0"/>
                <a:sym typeface="Wingdings" panose="05000000000000000000" pitchFamily="2" charset="2"/>
              </a:rPr>
              <a:t>a</a:t>
            </a:r>
            <a:r>
              <a:rPr lang="en-US" sz="1500" baseline="-25000">
                <a:sym typeface="Wingdings" panose="05000000000000000000" pitchFamily="2" charset="2"/>
              </a:rPr>
              <a:t>Cu</a:t>
            </a:r>
            <a:r>
              <a:rPr lang="en-US" sz="1500" baseline="-2000">
                <a:sym typeface="Wingdings" panose="05000000000000000000" pitchFamily="2" charset="2"/>
              </a:rPr>
              <a:t>2+</a:t>
            </a:r>
            <a:r>
              <a:rPr lang="en-US" sz="1500">
                <a:sym typeface="Wingdings" panose="05000000000000000000" pitchFamily="2" charset="2"/>
              </a:rPr>
              <a:t> = 0.0100)|Cu</a:t>
            </a:r>
            <a:endParaRPr lang="tr-TR" sz="1500">
              <a:sym typeface="Wingdings" panose="05000000000000000000" pitchFamily="2" charset="2"/>
            </a:endParaRPr>
          </a:p>
        </p:txBody>
      </p:sp>
      <p:sp>
        <p:nvSpPr>
          <p:cNvPr id="9220" name="Text Box 4"/>
          <p:cNvSpPr txBox="1">
            <a:spLocks noChangeArrowheads="1"/>
          </p:cNvSpPr>
          <p:nvPr/>
        </p:nvSpPr>
        <p:spPr bwMode="auto">
          <a:xfrm>
            <a:off x="2336800" y="1646238"/>
            <a:ext cx="37925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500" b="1"/>
              <a:t>Faz sınırları</a:t>
            </a:r>
            <a:endParaRPr lang="en-US" sz="1500" b="1"/>
          </a:p>
          <a:p>
            <a:pPr algn="ctr" eaLnBrk="1" hangingPunct="1"/>
            <a:r>
              <a:rPr lang="tr-TR" sz="1500" b="1"/>
              <a:t>          Elektrot/Çözelti Ara yüzeyi</a:t>
            </a:r>
            <a:endParaRPr lang="tr-TR" sz="1500"/>
          </a:p>
        </p:txBody>
      </p:sp>
      <p:sp>
        <p:nvSpPr>
          <p:cNvPr id="9221" name="Line 5"/>
          <p:cNvSpPr>
            <a:spLocks noChangeShapeType="1"/>
          </p:cNvSpPr>
          <p:nvPr/>
        </p:nvSpPr>
        <p:spPr bwMode="auto">
          <a:xfrm flipH="1">
            <a:off x="2540000" y="2057400"/>
            <a:ext cx="677863" cy="479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2" name="Line 6"/>
          <p:cNvSpPr>
            <a:spLocks noChangeShapeType="1"/>
          </p:cNvSpPr>
          <p:nvPr/>
        </p:nvSpPr>
        <p:spPr bwMode="auto">
          <a:xfrm>
            <a:off x="5789613" y="2057400"/>
            <a:ext cx="746125" cy="479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3" name="Text Box 7"/>
          <p:cNvSpPr txBox="1">
            <a:spLocks noChangeArrowheads="1"/>
          </p:cNvSpPr>
          <p:nvPr/>
        </p:nvSpPr>
        <p:spPr bwMode="auto">
          <a:xfrm>
            <a:off x="3894138" y="2947988"/>
            <a:ext cx="15573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1500"/>
              <a:t>2 sıvı temas yüzeyi (Tuz Köprüsü)</a:t>
            </a:r>
          </a:p>
        </p:txBody>
      </p:sp>
      <p:sp>
        <p:nvSpPr>
          <p:cNvPr id="9224" name="Line 8"/>
          <p:cNvSpPr>
            <a:spLocks noChangeShapeType="1"/>
          </p:cNvSpPr>
          <p:nvPr/>
        </p:nvSpPr>
        <p:spPr bwMode="auto">
          <a:xfrm flipV="1">
            <a:off x="4572000" y="2768600"/>
            <a:ext cx="0" cy="2746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5" name="Text Box 9"/>
          <p:cNvSpPr txBox="1">
            <a:spLocks noChangeArrowheads="1"/>
          </p:cNvSpPr>
          <p:nvPr/>
        </p:nvSpPr>
        <p:spPr bwMode="auto">
          <a:xfrm>
            <a:off x="2811463" y="2947988"/>
            <a:ext cx="10826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1500"/>
              <a:t>Anotla temastaki çözelti</a:t>
            </a:r>
          </a:p>
        </p:txBody>
      </p:sp>
      <p:sp>
        <p:nvSpPr>
          <p:cNvPr id="9226" name="Rectangle 10"/>
          <p:cNvSpPr>
            <a:spLocks noChangeArrowheads="1"/>
          </p:cNvSpPr>
          <p:nvPr/>
        </p:nvSpPr>
        <p:spPr bwMode="auto">
          <a:xfrm>
            <a:off x="5588000" y="3017838"/>
            <a:ext cx="10445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1500"/>
              <a:t>Katotla </a:t>
            </a:r>
          </a:p>
          <a:p>
            <a:pPr algn="ctr" eaLnBrk="1" hangingPunct="1"/>
            <a:r>
              <a:rPr lang="tr-TR" sz="1500"/>
              <a:t>temastaki </a:t>
            </a:r>
          </a:p>
          <a:p>
            <a:pPr algn="ctr" eaLnBrk="1" hangingPunct="1"/>
            <a:r>
              <a:rPr lang="tr-TR" sz="1500"/>
              <a:t>çözelti</a:t>
            </a:r>
          </a:p>
        </p:txBody>
      </p:sp>
      <p:sp>
        <p:nvSpPr>
          <p:cNvPr id="9227" name="Line 11"/>
          <p:cNvSpPr>
            <a:spLocks noChangeShapeType="1"/>
          </p:cNvSpPr>
          <p:nvPr/>
        </p:nvSpPr>
        <p:spPr bwMode="auto">
          <a:xfrm flipV="1">
            <a:off x="3284538" y="2811463"/>
            <a:ext cx="0" cy="2063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8" name="Line 12"/>
          <p:cNvSpPr>
            <a:spLocks noChangeShapeType="1"/>
          </p:cNvSpPr>
          <p:nvPr/>
        </p:nvSpPr>
        <p:spPr bwMode="auto">
          <a:xfrm flipH="1" flipV="1">
            <a:off x="5453063" y="2879725"/>
            <a:ext cx="269875" cy="2063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29" name="Text Box 13"/>
          <p:cNvSpPr txBox="1">
            <a:spLocks noChangeArrowheads="1"/>
          </p:cNvSpPr>
          <p:nvPr/>
        </p:nvSpPr>
        <p:spPr bwMode="auto">
          <a:xfrm>
            <a:off x="1455738" y="2536825"/>
            <a:ext cx="7445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1500">
                <a:solidFill>
                  <a:srgbClr val="0B0B0F"/>
                </a:solidFill>
              </a:rPr>
              <a:t>Anot</a:t>
            </a:r>
          </a:p>
        </p:txBody>
      </p:sp>
      <p:sp>
        <p:nvSpPr>
          <p:cNvPr id="9230" name="Line 14"/>
          <p:cNvSpPr>
            <a:spLocks noChangeShapeType="1"/>
          </p:cNvSpPr>
          <p:nvPr/>
        </p:nvSpPr>
        <p:spPr bwMode="auto">
          <a:xfrm>
            <a:off x="2066925" y="2674938"/>
            <a:ext cx="13335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1" name="Text Box 15"/>
          <p:cNvSpPr txBox="1">
            <a:spLocks noChangeArrowheads="1"/>
          </p:cNvSpPr>
          <p:nvPr/>
        </p:nvSpPr>
        <p:spPr bwMode="auto">
          <a:xfrm>
            <a:off x="6943725" y="2536825"/>
            <a:ext cx="6762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57" tIns="43228" rIns="86457" bIns="432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tr-TR" sz="1500">
                <a:solidFill>
                  <a:srgbClr val="0B0B0F"/>
                </a:solidFill>
              </a:rPr>
              <a:t>Katot</a:t>
            </a:r>
          </a:p>
        </p:txBody>
      </p:sp>
      <p:sp>
        <p:nvSpPr>
          <p:cNvPr id="9232" name="Line 16"/>
          <p:cNvSpPr>
            <a:spLocks noChangeShapeType="1"/>
          </p:cNvSpPr>
          <p:nvPr/>
        </p:nvSpPr>
        <p:spPr bwMode="auto">
          <a:xfrm flipH="1">
            <a:off x="6807200" y="2674938"/>
            <a:ext cx="20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pic>
        <p:nvPicPr>
          <p:cNvPr id="9233" name="Picture 33" descr="Resim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840163"/>
            <a:ext cx="4638675"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351483" y="188736"/>
            <a:ext cx="6892925" cy="503960"/>
          </a:xfrm>
        </p:spPr>
        <p:txBody>
          <a:bodyPr/>
          <a:lstStyle/>
          <a:p>
            <a:pPr algn="just" eaLnBrk="1" fontAlgn="auto" hangingPunct="1">
              <a:spcAft>
                <a:spcPts val="0"/>
              </a:spcAft>
              <a:defRPr/>
            </a:pPr>
            <a:r>
              <a:rPr lang="tr-TR" sz="2600" b="1" dirty="0" smtClean="0">
                <a:solidFill>
                  <a:srgbClr val="002060"/>
                </a:solidFill>
              </a:rPr>
              <a:t>İletkenlik  Ölçümüne Dayalı Yöntemler</a:t>
            </a:r>
          </a:p>
        </p:txBody>
      </p:sp>
      <mc:AlternateContent xmlns:mc="http://schemas.openxmlformats.org/markup-compatibility/2006" xmlns:a14="http://schemas.microsoft.com/office/drawing/2010/main">
        <mc:Choice Requires="a14">
          <p:sp>
            <p:nvSpPr>
              <p:cNvPr id="252931" name="Rectangle 3"/>
              <p:cNvSpPr>
                <a:spLocks noGrp="1" noChangeArrowheads="1"/>
              </p:cNvSpPr>
              <p:nvPr>
                <p:ph idx="1"/>
              </p:nvPr>
            </p:nvSpPr>
            <p:spPr>
              <a:xfrm>
                <a:off x="179512" y="643276"/>
                <a:ext cx="8784976" cy="5610225"/>
              </a:xfrm>
            </p:spPr>
            <p:txBody>
              <a:bodyPr>
                <a:noAutofit/>
              </a:bodyPr>
              <a:lstStyle/>
              <a:p>
                <a:pPr marL="0" indent="0" algn="just" eaLnBrk="1" fontAlgn="auto" hangingPunct="1">
                  <a:lnSpc>
                    <a:spcPct val="80000"/>
                  </a:lnSpc>
                  <a:spcAft>
                    <a:spcPts val="0"/>
                  </a:spcAft>
                  <a:buFont typeface="Wingdings" pitchFamily="2" charset="2"/>
                  <a:buNone/>
                  <a:defRPr/>
                </a:pPr>
                <a:r>
                  <a:rPr lang="tr-TR" sz="2300" dirty="0" smtClean="0"/>
                  <a:t>Elektriksel alan varlığında bir elektrolit çözeltisinde elektrik yükü, iyonlar tarafından taşınır. Elektrik akımının çözeltideki herhangi bir iyon tarafından taşınan kesrine o iyonun taşıma sayısı (t) denir. Çözeltide birçok tür iyon halinde bulunacağından bunların taşıma sayılarının toplamı bire eşittir:</a:t>
                </a:r>
              </a:p>
              <a:p>
                <a:pPr marL="0" indent="0" algn="just" eaLnBrk="1" fontAlgn="auto" hangingPunct="1">
                  <a:lnSpc>
                    <a:spcPct val="80000"/>
                  </a:lnSpc>
                  <a:spcAft>
                    <a:spcPts val="0"/>
                  </a:spcAft>
                  <a:buFont typeface="Wingdings" pitchFamily="2" charset="2"/>
                  <a:buNone/>
                  <a:defRPr/>
                </a:pPr>
                <a:r>
                  <a:rPr lang="tr-TR" sz="2300" dirty="0" smtClean="0">
                    <a:sym typeface="Symbol" pitchFamily="18" charset="2"/>
                  </a:rPr>
                  <a:t>		</a:t>
                </a:r>
                <a14:m>
                  <m:oMath xmlns:m="http://schemas.openxmlformats.org/officeDocument/2006/math">
                    <m:nary>
                      <m:naryPr>
                        <m:chr m:val="∑"/>
                        <m:subHide m:val="on"/>
                        <m:supHide m:val="on"/>
                        <m:ctrlPr>
                          <a:rPr lang="tr-TR" sz="2300" i="1" smtClean="0">
                            <a:latin typeface="Cambria Math" panose="02040503050406030204" pitchFamily="18" charset="0"/>
                            <a:sym typeface="Symbol" pitchFamily="18" charset="2"/>
                          </a:rPr>
                        </m:ctrlPr>
                      </m:naryPr>
                      <m:sub/>
                      <m:sup/>
                      <m:e>
                        <m:sSub>
                          <m:sSubPr>
                            <m:ctrlPr>
                              <a:rPr lang="tr-TR" sz="2300" i="1" smtClean="0">
                                <a:latin typeface="Cambria Math" panose="02040503050406030204" pitchFamily="18" charset="0"/>
                                <a:sym typeface="Symbol" pitchFamily="18" charset="2"/>
                              </a:rPr>
                            </m:ctrlPr>
                          </m:sSubPr>
                          <m:e>
                            <m:r>
                              <a:rPr lang="tr-TR" sz="2300" b="0" i="1" smtClean="0">
                                <a:latin typeface="Cambria Math" panose="02040503050406030204" pitchFamily="18" charset="0"/>
                                <a:sym typeface="Symbol" pitchFamily="18" charset="2"/>
                              </a:rPr>
                              <m:t>𝑡</m:t>
                            </m:r>
                          </m:e>
                          <m:sub>
                            <m:r>
                              <a:rPr lang="tr-TR" sz="2300" b="0" i="1" smtClean="0">
                                <a:latin typeface="Cambria Math" panose="02040503050406030204" pitchFamily="18" charset="0"/>
                                <a:sym typeface="Symbol" pitchFamily="18" charset="2"/>
                              </a:rPr>
                              <m:t>𝑖</m:t>
                            </m:r>
                          </m:sub>
                        </m:sSub>
                        <m:r>
                          <a:rPr lang="tr-TR" sz="2300" b="0" i="1" smtClean="0">
                            <a:latin typeface="Cambria Math" panose="02040503050406030204" pitchFamily="18" charset="0"/>
                            <a:sym typeface="Symbol" pitchFamily="18" charset="2"/>
                          </a:rPr>
                          <m:t>=1</m:t>
                        </m:r>
                      </m:e>
                    </m:nary>
                  </m:oMath>
                </a14:m>
                <a:endParaRPr lang="tr-TR" sz="2300" dirty="0" smtClean="0"/>
              </a:p>
              <a:p>
                <a:pPr marL="0" indent="0" algn="just" eaLnBrk="1" fontAlgn="auto" hangingPunct="1">
                  <a:lnSpc>
                    <a:spcPct val="80000"/>
                  </a:lnSpc>
                  <a:spcAft>
                    <a:spcPts val="0"/>
                  </a:spcAft>
                  <a:buFont typeface="Wingdings" pitchFamily="2" charset="2"/>
                  <a:buNone/>
                  <a:defRPr/>
                </a:pPr>
                <a:r>
                  <a:rPr lang="tr-TR" sz="2300" dirty="0" smtClean="0"/>
                  <a:t>Bir çözeltinin iletkenliği L, o çözeltinin </a:t>
                </a:r>
                <a:r>
                  <a:rPr lang="tr-TR" sz="2300" dirty="0"/>
                  <a:t>elektrik akımına </a:t>
                </a:r>
                <a:r>
                  <a:rPr lang="tr-TR" sz="2300" dirty="0" smtClean="0"/>
                  <a:t>karşılık gösterdiği direncin tersidir </a:t>
                </a:r>
              </a:p>
              <a:p>
                <a:pPr marL="0" indent="0" algn="just" eaLnBrk="1" fontAlgn="auto" hangingPunct="1">
                  <a:lnSpc>
                    <a:spcPct val="80000"/>
                  </a:lnSpc>
                  <a:spcAft>
                    <a:spcPts val="0"/>
                  </a:spcAft>
                  <a:buFont typeface="Wingdings" pitchFamily="2" charset="2"/>
                  <a:buNone/>
                  <a:defRPr/>
                </a:pPr>
                <a:r>
                  <a:rPr lang="tr-TR" sz="2300" dirty="0" smtClean="0"/>
                  <a:t>	</a:t>
                </a:r>
                <a:r>
                  <a:rPr lang="tr-TR" sz="2300" dirty="0"/>
                  <a:t>	</a:t>
                </a:r>
                <a:r>
                  <a:rPr lang="tr-TR" sz="2800" dirty="0" smtClean="0"/>
                  <a:t>L=1/R</a:t>
                </a:r>
              </a:p>
              <a:p>
                <a:pPr marL="0" indent="0" algn="just" eaLnBrk="1" fontAlgn="auto" hangingPunct="1">
                  <a:lnSpc>
                    <a:spcPct val="80000"/>
                  </a:lnSpc>
                  <a:spcAft>
                    <a:spcPts val="0"/>
                  </a:spcAft>
                  <a:buNone/>
                  <a:defRPr/>
                </a:pPr>
                <a:r>
                  <a:rPr lang="tr-TR" sz="2300" dirty="0" smtClean="0"/>
                  <a:t>1 </a:t>
                </a:r>
                <a:r>
                  <a:rPr lang="tr-TR" sz="2300" dirty="0"/>
                  <a:t>cm</a:t>
                </a:r>
                <a:r>
                  <a:rPr lang="tr-TR" sz="2300" baseline="30000" dirty="0"/>
                  <a:t>2</a:t>
                </a:r>
                <a:r>
                  <a:rPr lang="tr-TR" sz="2300" dirty="0"/>
                  <a:t> </a:t>
                </a:r>
                <a:r>
                  <a:rPr lang="tr-TR" sz="2300" dirty="0" err="1"/>
                  <a:t>lik</a:t>
                </a:r>
                <a:r>
                  <a:rPr lang="tr-TR" sz="2300" dirty="0"/>
                  <a:t> 2 elektrot arasında 1 cm uzaklık olduğu durumda iletkenlik,  özgül iletkenlik adını alır.</a:t>
                </a:r>
              </a:p>
              <a:p>
                <a:pPr marL="0" indent="0" algn="just" eaLnBrk="1" fontAlgn="auto" hangingPunct="1">
                  <a:lnSpc>
                    <a:spcPct val="80000"/>
                  </a:lnSpc>
                  <a:spcAft>
                    <a:spcPts val="0"/>
                  </a:spcAft>
                  <a:buFont typeface="Wingdings" pitchFamily="2" charset="2"/>
                  <a:buNone/>
                  <a:defRPr/>
                </a:pPr>
                <a:r>
                  <a:rPr lang="tr-TR" sz="2800" dirty="0" smtClean="0"/>
                  <a:t>		L=K (A/</a:t>
                </a:r>
                <a:r>
                  <a:rPr lang="tr-TR" sz="2800" i="1" dirty="0" smtClean="0"/>
                  <a:t>l</a:t>
                </a:r>
                <a:r>
                  <a:rPr lang="tr-TR" sz="2800" dirty="0" smtClean="0"/>
                  <a:t>) </a:t>
                </a:r>
              </a:p>
              <a:p>
                <a:pPr marL="0" indent="0" algn="just" eaLnBrk="1" fontAlgn="auto" hangingPunct="1">
                  <a:lnSpc>
                    <a:spcPct val="80000"/>
                  </a:lnSpc>
                  <a:spcAft>
                    <a:spcPts val="0"/>
                  </a:spcAft>
                  <a:buFont typeface="Wingdings" pitchFamily="2" charset="2"/>
                  <a:buNone/>
                  <a:defRPr/>
                </a:pPr>
                <a:r>
                  <a:rPr lang="tr-TR" sz="2300" dirty="0" smtClean="0"/>
                  <a:t>eşitliği ile verilen iletkenliğin birimi S (</a:t>
                </a:r>
                <a:r>
                  <a:rPr lang="tr-TR" sz="2300" dirty="0"/>
                  <a:t>S</a:t>
                </a:r>
                <a:r>
                  <a:rPr lang="tr-TR" sz="2300" dirty="0" smtClean="0"/>
                  <a:t>iemens) veya </a:t>
                </a:r>
                <a:r>
                  <a:rPr lang="tr-TR" sz="2300" dirty="0" smtClean="0">
                    <a:sym typeface="Symbol" pitchFamily="18" charset="2"/>
                  </a:rPr>
                  <a:t></a:t>
                </a:r>
                <a:r>
                  <a:rPr lang="tr-TR" sz="2300" baseline="30000" dirty="0" smtClean="0"/>
                  <a:t>-1</a:t>
                </a:r>
                <a:r>
                  <a:rPr lang="tr-TR" sz="2300" dirty="0" smtClean="0"/>
                  <a:t> (ohm</a:t>
                </a:r>
                <a:r>
                  <a:rPr lang="tr-TR" sz="2300" baseline="30000" dirty="0" smtClean="0"/>
                  <a:t>-1</a:t>
                </a:r>
                <a:r>
                  <a:rPr lang="tr-TR" sz="2300" dirty="0" smtClean="0"/>
                  <a:t>) dir. Bu eşitlikteki K </a:t>
                </a:r>
                <a:r>
                  <a:rPr lang="tr-TR" sz="2300" i="1" dirty="0" smtClean="0"/>
                  <a:t>özgül iletkenlik </a:t>
                </a:r>
                <a:r>
                  <a:rPr lang="tr-TR" sz="2300" dirty="0" smtClean="0"/>
                  <a:t>olup incelenen bileşiğin belirgin bir özelliğidir ve birimi </a:t>
                </a:r>
                <a:r>
                  <a:rPr lang="tr-TR" sz="2300" dirty="0" err="1" smtClean="0"/>
                  <a:t>siemens</a:t>
                </a:r>
                <a:r>
                  <a:rPr lang="tr-TR" sz="2300" dirty="0" smtClean="0"/>
                  <a:t>/cm dir. </a:t>
                </a:r>
              </a:p>
              <a:p>
                <a:pPr marL="0" indent="0" algn="just" eaLnBrk="1" fontAlgn="auto" hangingPunct="1">
                  <a:lnSpc>
                    <a:spcPct val="80000"/>
                  </a:lnSpc>
                  <a:spcAft>
                    <a:spcPts val="0"/>
                  </a:spcAft>
                  <a:buFont typeface="Wingdings" pitchFamily="2" charset="2"/>
                  <a:buNone/>
                  <a:defRPr/>
                </a:pPr>
                <a:r>
                  <a:rPr lang="tr-TR" sz="2300" dirty="0" smtClean="0"/>
                  <a:t>Bu eşitliğe göre iletkenlik elektrik alanının bulunduğu bölgenin kesiti (A) ile doğru orantılı, alanın var olduğu bölgenin uzunluğu (</a:t>
                </a:r>
                <a:r>
                  <a:rPr lang="tr-TR" sz="2300" i="1" dirty="0" smtClean="0"/>
                  <a:t>l</a:t>
                </a:r>
                <a:r>
                  <a:rPr lang="tr-TR" sz="2300" dirty="0" smtClean="0"/>
                  <a:t>) ile ters orantılıdır. (</a:t>
                </a:r>
                <a:r>
                  <a:rPr lang="tr-TR" sz="2300" i="1" dirty="0" smtClean="0"/>
                  <a:t>l </a:t>
                </a:r>
                <a:r>
                  <a:rPr lang="tr-TR" sz="2300" dirty="0" smtClean="0"/>
                  <a:t>/ A) değeri iletkenlik ölçümünün yapıldığı hücre sabiti adını alır. (A/</a:t>
                </a:r>
                <a:r>
                  <a:rPr lang="tr-TR" sz="2300" i="1" dirty="0" smtClean="0"/>
                  <a:t>l</a:t>
                </a:r>
                <a:r>
                  <a:rPr lang="tr-TR" sz="2300" dirty="0" smtClean="0"/>
                  <a:t> =1 ise L=K)</a:t>
                </a:r>
                <a:endParaRPr lang="tr-TR" sz="2300" dirty="0" smtClean="0">
                  <a:sym typeface="Symbol" pitchFamily="18" charset="2"/>
                </a:endParaRPr>
              </a:p>
            </p:txBody>
          </p:sp>
        </mc:Choice>
        <mc:Fallback xmlns="">
          <p:sp>
            <p:nvSpPr>
              <p:cNvPr id="252931" name="Rectangle 3"/>
              <p:cNvSpPr>
                <a:spLocks noGrp="1" noRot="1" noChangeAspect="1" noMove="1" noResize="1" noEditPoints="1" noAdjustHandles="1" noChangeArrowheads="1" noChangeShapeType="1" noTextEdit="1"/>
              </p:cNvSpPr>
              <p:nvPr>
                <p:ph idx="1"/>
              </p:nvPr>
            </p:nvSpPr>
            <p:spPr>
              <a:xfrm>
                <a:off x="179512" y="643276"/>
                <a:ext cx="8784976" cy="5610225"/>
              </a:xfrm>
              <a:blipFill rotWithShape="0">
                <a:blip r:embed="rId2"/>
                <a:stretch>
                  <a:fillRect l="-971" t="-2283" r="-971" b="-1196"/>
                </a:stretch>
              </a:blipFill>
            </p:spPr>
            <p:txBody>
              <a:bodyPr/>
              <a:lstStyle/>
              <a:p>
                <a:r>
                  <a:rPr lang="tr-TR">
                    <a:noFill/>
                  </a:rPr>
                  <a:t> </a:t>
                </a:r>
              </a:p>
            </p:txBody>
          </p:sp>
        </mc:Fallback>
      </mc:AlternateContent>
    </p:spTree>
    <p:extLst>
      <p:ext uri="{BB962C8B-B14F-4D97-AF65-F5344CB8AC3E}">
        <p14:creationId xmlns:p14="http://schemas.microsoft.com/office/powerpoint/2010/main" val="1985894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3" name="Picture 3" descr="Resim1"/>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2000"/>
                    </a14:imgEffect>
                    <a14:imgEffect>
                      <a14:brightnessContrast bright="38000" contrast="-29000"/>
                    </a14:imgEffect>
                  </a14:imgLayer>
                </a14:imgProps>
              </a:ext>
            </a:extLst>
          </a:blip>
          <a:srcRect/>
          <a:stretch>
            <a:fillRect/>
          </a:stretch>
        </p:blipFill>
        <p:spPr bwMode="auto">
          <a:xfrm>
            <a:off x="323528" y="548680"/>
            <a:ext cx="8496944" cy="4033754"/>
          </a:xfrm>
          <a:prstGeom prst="rect">
            <a:avLst/>
          </a:prstGeom>
          <a:noFill/>
          <a:ln w="9525">
            <a:noFill/>
            <a:miter lim="800000"/>
            <a:headEnd/>
            <a:tailEnd/>
          </a:ln>
        </p:spPr>
      </p:pic>
    </p:spTree>
    <p:extLst>
      <p:ext uri="{BB962C8B-B14F-4D97-AF65-F5344CB8AC3E}">
        <p14:creationId xmlns:p14="http://schemas.microsoft.com/office/powerpoint/2010/main" val="1293450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179512" y="260648"/>
            <a:ext cx="3456383" cy="6027388"/>
          </a:xfrm>
          <a:prstGeom prst="rect">
            <a:avLst/>
          </a:prstGeom>
          <a:noFill/>
          <a:ln w="9525">
            <a:noFill/>
            <a:miter lim="800000"/>
            <a:headEnd/>
            <a:tailEnd/>
          </a:ln>
          <a:effectLst/>
        </p:spPr>
        <p:txBody>
          <a:bodyPr wrap="square" lIns="86457" tIns="43228" rIns="86457" bIns="43228">
            <a:spAutoFit/>
          </a:bodyPr>
          <a:lstStyle/>
          <a:p>
            <a:pPr algn="just">
              <a:spcBef>
                <a:spcPct val="50000"/>
              </a:spcBef>
              <a:defRPr/>
            </a:pPr>
            <a:r>
              <a:rPr lang="tr-TR" sz="2000" dirty="0">
                <a:solidFill>
                  <a:schemeClr val="bg2">
                    <a:lumMod val="25000"/>
                  </a:schemeClr>
                </a:solidFill>
                <a:latin typeface="Perpetua (Gövde)"/>
              </a:rPr>
              <a:t>Derişik </a:t>
            </a:r>
            <a:r>
              <a:rPr lang="tr-TR" sz="2000" dirty="0" smtClean="0">
                <a:solidFill>
                  <a:schemeClr val="bg2">
                    <a:lumMod val="25000"/>
                  </a:schemeClr>
                </a:solidFill>
                <a:latin typeface="Perpetua (Gövde)"/>
              </a:rPr>
              <a:t>çözeltilerde, </a:t>
            </a:r>
            <a:r>
              <a:rPr lang="tr-TR" sz="2000" dirty="0">
                <a:solidFill>
                  <a:schemeClr val="bg2">
                    <a:lumMod val="25000"/>
                  </a:schemeClr>
                </a:solidFill>
                <a:latin typeface="Perpetua (Gövde)"/>
              </a:rPr>
              <a:t>ç</a:t>
            </a:r>
            <a:r>
              <a:rPr lang="tr-TR" sz="2000" dirty="0" smtClean="0">
                <a:solidFill>
                  <a:schemeClr val="bg2">
                    <a:lumMod val="25000"/>
                  </a:schemeClr>
                </a:solidFill>
                <a:latin typeface="Perpetua (Gövde)"/>
              </a:rPr>
              <a:t>özelti </a:t>
            </a:r>
            <a:r>
              <a:rPr lang="tr-TR" sz="2000" dirty="0">
                <a:solidFill>
                  <a:schemeClr val="bg2">
                    <a:lumMod val="25000"/>
                  </a:schemeClr>
                </a:solidFill>
                <a:latin typeface="Perpetua (Gövde)"/>
              </a:rPr>
              <a:t>derişimi arttıkça eşdeğer iletkenlik azalır. Seyreltik çözeltilerde, ayrışma derecesi artacağından iletkenlik artar.</a:t>
            </a:r>
          </a:p>
          <a:p>
            <a:pPr algn="just">
              <a:spcBef>
                <a:spcPct val="50000"/>
              </a:spcBef>
              <a:defRPr/>
            </a:pPr>
            <a:r>
              <a:rPr lang="tr-TR" sz="2400" dirty="0" smtClean="0">
                <a:solidFill>
                  <a:schemeClr val="bg2">
                    <a:lumMod val="25000"/>
                  </a:schemeClr>
                </a:solidFill>
                <a:latin typeface="Perpetua (Gövde)"/>
                <a:sym typeface="Symbol" pitchFamily="18" charset="2"/>
              </a:rPr>
              <a:t>	</a:t>
            </a:r>
            <a:r>
              <a:rPr lang="tr-TR" sz="2400" dirty="0">
                <a:solidFill>
                  <a:schemeClr val="bg2">
                    <a:lumMod val="25000"/>
                  </a:schemeClr>
                </a:solidFill>
                <a:latin typeface="Perpetua (Gövde)"/>
                <a:sym typeface="Symbol" pitchFamily="18" charset="2"/>
              </a:rPr>
              <a:t>=</a:t>
            </a:r>
            <a:r>
              <a:rPr lang="tr-TR" sz="2400" baseline="-25000" dirty="0">
                <a:solidFill>
                  <a:schemeClr val="bg2">
                    <a:lumMod val="25000"/>
                  </a:schemeClr>
                </a:solidFill>
                <a:latin typeface="Perpetua (Gövde)"/>
                <a:sym typeface="Symbol" pitchFamily="18" charset="2"/>
              </a:rPr>
              <a:t>0</a:t>
            </a:r>
            <a:r>
              <a:rPr lang="tr-TR" sz="2400" dirty="0">
                <a:solidFill>
                  <a:schemeClr val="bg2">
                    <a:lumMod val="25000"/>
                  </a:schemeClr>
                </a:solidFill>
                <a:latin typeface="Perpetua (Gövde)"/>
                <a:sym typeface="Symbol" pitchFamily="18" charset="2"/>
              </a:rPr>
              <a:t>-KC</a:t>
            </a:r>
            <a:r>
              <a:rPr lang="tr-TR" sz="2400" baseline="30000" dirty="0">
                <a:solidFill>
                  <a:schemeClr val="bg2">
                    <a:lumMod val="25000"/>
                  </a:schemeClr>
                </a:solidFill>
                <a:latin typeface="Perpetua (Gövde)"/>
                <a:sym typeface="Symbol" pitchFamily="18" charset="2"/>
              </a:rPr>
              <a:t>1/2</a:t>
            </a:r>
          </a:p>
          <a:p>
            <a:pPr algn="just">
              <a:spcBef>
                <a:spcPct val="50000"/>
              </a:spcBef>
              <a:defRPr/>
            </a:pPr>
            <a:r>
              <a:rPr lang="tr-TR" sz="2000" dirty="0" smtClean="0">
                <a:solidFill>
                  <a:schemeClr val="bg2">
                    <a:lumMod val="25000"/>
                  </a:schemeClr>
                </a:solidFill>
                <a:latin typeface="Perpetua (Gövde)"/>
                <a:sym typeface="Symbol" pitchFamily="18" charset="2"/>
              </a:rPr>
              <a:t>Elektrik </a:t>
            </a:r>
            <a:r>
              <a:rPr lang="tr-TR" sz="2000" dirty="0">
                <a:solidFill>
                  <a:schemeClr val="bg2">
                    <a:lumMod val="25000"/>
                  </a:schemeClr>
                </a:solidFill>
                <a:latin typeface="Perpetua (Gövde)"/>
                <a:sym typeface="Symbol" pitchFamily="18" charset="2"/>
              </a:rPr>
              <a:t>akımı, düşük frekanslarda iyonların elektrik alanındaki göçü ile taşınır. Çok yüksek frekanslarda ise, çözücünün elektriksel </a:t>
            </a:r>
            <a:r>
              <a:rPr lang="tr-TR" sz="2000" dirty="0" err="1">
                <a:solidFill>
                  <a:schemeClr val="bg2">
                    <a:lumMod val="25000"/>
                  </a:schemeClr>
                </a:solidFill>
                <a:latin typeface="Perpetua (Gövde)"/>
                <a:sym typeface="Symbol" pitchFamily="18" charset="2"/>
              </a:rPr>
              <a:t>polarlanması</a:t>
            </a:r>
            <a:r>
              <a:rPr lang="tr-TR" sz="2000" dirty="0">
                <a:solidFill>
                  <a:schemeClr val="bg2">
                    <a:lumMod val="25000"/>
                  </a:schemeClr>
                </a:solidFill>
                <a:latin typeface="Perpetua (Gövde)"/>
                <a:sym typeface="Symbol" pitchFamily="18" charset="2"/>
              </a:rPr>
              <a:t> oluşur ve akımın taşınmasına çözücünün de katkısı olur</a:t>
            </a:r>
            <a:r>
              <a:rPr lang="tr-TR" sz="2000" dirty="0" smtClean="0">
                <a:solidFill>
                  <a:schemeClr val="bg2">
                    <a:lumMod val="25000"/>
                  </a:schemeClr>
                </a:solidFill>
                <a:latin typeface="Perpetua (Gövde)"/>
                <a:sym typeface="Symbol" pitchFamily="18" charset="2"/>
              </a:rPr>
              <a:t>. İletkenlik sıcaklık arttıkça </a:t>
            </a:r>
            <a:r>
              <a:rPr lang="tr-TR" sz="2000" dirty="0" err="1" smtClean="0">
                <a:solidFill>
                  <a:schemeClr val="bg2">
                    <a:lumMod val="25000"/>
                  </a:schemeClr>
                </a:solidFill>
                <a:latin typeface="Perpetua (Gövde)"/>
                <a:sym typeface="Symbol" pitchFamily="18" charset="2"/>
              </a:rPr>
              <a:t>mobilitenin</a:t>
            </a:r>
            <a:r>
              <a:rPr lang="tr-TR" sz="2000" dirty="0" smtClean="0">
                <a:solidFill>
                  <a:schemeClr val="bg2">
                    <a:lumMod val="25000"/>
                  </a:schemeClr>
                </a:solidFill>
                <a:latin typeface="Perpetua (Gövde)"/>
                <a:sym typeface="Symbol" pitchFamily="18" charset="2"/>
              </a:rPr>
              <a:t> artması nedeniyle artar.</a:t>
            </a:r>
            <a:endParaRPr lang="tr-TR" sz="2000" dirty="0">
              <a:solidFill>
                <a:schemeClr val="bg2">
                  <a:lumMod val="25000"/>
                </a:schemeClr>
              </a:solidFill>
              <a:latin typeface="Perpetua (Gövde)"/>
              <a:sym typeface="Symbol" pitchFamily="18" charset="2"/>
            </a:endParaRPr>
          </a:p>
        </p:txBody>
      </p:sp>
      <p:pic>
        <p:nvPicPr>
          <p:cNvPr id="2" name="Resim 1"/>
          <p:cNvPicPr>
            <a:picLocks noChangeAspect="1"/>
          </p:cNvPicPr>
          <p:nvPr/>
        </p:nvPicPr>
        <p:blipFill>
          <a:blip r:embed="rId2" cstate="print">
            <a:extLst>
              <a:ext uri="{BEBA8EAE-BF5A-486C-A8C5-ECC9F3942E4B}">
                <a14:imgProps xmlns:a14="http://schemas.microsoft.com/office/drawing/2010/main">
                  <a14:imgLayer r:embed="rId3">
                    <a14:imgEffect>
                      <a14:sharpenSoften amount="37000"/>
                    </a14:imgEffect>
                  </a14:imgLayer>
                </a14:imgProps>
              </a:ext>
              <a:ext uri="{28A0092B-C50C-407E-A947-70E740481C1C}">
                <a14:useLocalDpi xmlns:a14="http://schemas.microsoft.com/office/drawing/2010/main" val="0"/>
              </a:ext>
            </a:extLst>
          </a:blip>
          <a:stretch>
            <a:fillRect/>
          </a:stretch>
        </p:blipFill>
        <p:spPr>
          <a:xfrm>
            <a:off x="3784049" y="764704"/>
            <a:ext cx="5181168" cy="4104456"/>
          </a:xfrm>
          <a:prstGeom prst="rect">
            <a:avLst/>
          </a:prstGeom>
        </p:spPr>
      </p:pic>
    </p:spTree>
    <p:extLst>
      <p:ext uri="{BB962C8B-B14F-4D97-AF65-F5344CB8AC3E}">
        <p14:creationId xmlns:p14="http://schemas.microsoft.com/office/powerpoint/2010/main" val="272502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712795" y="138113"/>
            <a:ext cx="4541958" cy="456632"/>
          </a:xfrm>
          <a:prstGeom prst="rect">
            <a:avLst/>
          </a:prstGeom>
          <a:noFill/>
          <a:ln w="9525">
            <a:noFill/>
            <a:miter lim="800000"/>
            <a:headEnd/>
            <a:tailEnd/>
          </a:ln>
        </p:spPr>
        <p:txBody>
          <a:bodyPr wrap="square" lIns="86457" tIns="43228" rIns="86457" bIns="43228">
            <a:spAutoFit/>
          </a:bodyPr>
          <a:lstStyle/>
          <a:p>
            <a:pPr algn="just">
              <a:spcBef>
                <a:spcPct val="50000"/>
              </a:spcBef>
            </a:pPr>
            <a:r>
              <a:rPr lang="tr-TR" sz="2400" b="1" dirty="0">
                <a:solidFill>
                  <a:srgbClr val="002060"/>
                </a:solidFill>
              </a:rPr>
              <a:t>İletkenlik Ölçümü</a:t>
            </a:r>
          </a:p>
        </p:txBody>
      </p:sp>
      <p:sp>
        <p:nvSpPr>
          <p:cNvPr id="231427" name="Text Box 3"/>
          <p:cNvSpPr txBox="1">
            <a:spLocks noChangeArrowheads="1"/>
          </p:cNvSpPr>
          <p:nvPr/>
        </p:nvSpPr>
        <p:spPr bwMode="auto">
          <a:xfrm>
            <a:off x="98152" y="653572"/>
            <a:ext cx="5481960" cy="3688286"/>
          </a:xfrm>
          <a:prstGeom prst="rect">
            <a:avLst/>
          </a:prstGeom>
          <a:noFill/>
          <a:ln w="9525">
            <a:noFill/>
            <a:miter lim="800000"/>
            <a:headEnd/>
            <a:tailEnd/>
          </a:ln>
        </p:spPr>
        <p:txBody>
          <a:bodyPr wrap="square" lIns="86457" tIns="43228" rIns="86457" bIns="43228">
            <a:spAutoFit/>
          </a:bodyPr>
          <a:lstStyle/>
          <a:p>
            <a:pPr algn="just">
              <a:spcBef>
                <a:spcPct val="50000"/>
              </a:spcBef>
            </a:pPr>
            <a:r>
              <a:rPr lang="tr-TR" dirty="0"/>
              <a:t>İletkenlik yandaki gibi bir elektronik devreyle ölçülür. İki </a:t>
            </a:r>
            <a:r>
              <a:rPr lang="tr-TR" dirty="0" err="1"/>
              <a:t>Pt</a:t>
            </a:r>
            <a:r>
              <a:rPr lang="tr-TR" dirty="0"/>
              <a:t> levha arasına yerleştirilen çözelti bu elektronik devreye bağlanır. A ve B noktaları arasına 50-1000 Hz frekanslı bir alternatif akım uygulanır. </a:t>
            </a:r>
            <a:r>
              <a:rPr lang="tr-TR" dirty="0" err="1"/>
              <a:t>Rx</a:t>
            </a:r>
            <a:r>
              <a:rPr lang="tr-TR" dirty="0"/>
              <a:t> değişken direncinin ayarlanması ile D ve C noktalarından akımın geçmemesi yani galvanometrenin sıfır göstermesi sağlanır. Alternatif sinyalin uygulanması elektrotlarda ortaya çıkan elektrolizle madde kaybını en aza indirir. Alternatif akımın bir yarı çevriminde bir yönde yürüyen elektroliz, akımın ikinci yan çevriminde geriye döndürülür ve böylece elektrolizle kaybedilen madde yeniden kazanılmış olur. </a:t>
            </a:r>
          </a:p>
        </p:txBody>
      </p:sp>
      <p:sp>
        <p:nvSpPr>
          <p:cNvPr id="231428" name="Text Box 4"/>
          <p:cNvSpPr txBox="1">
            <a:spLocks noChangeArrowheads="1"/>
          </p:cNvSpPr>
          <p:nvPr/>
        </p:nvSpPr>
        <p:spPr bwMode="auto">
          <a:xfrm>
            <a:off x="576263" y="4800603"/>
            <a:ext cx="8329612" cy="318133"/>
          </a:xfrm>
          <a:prstGeom prst="rect">
            <a:avLst/>
          </a:prstGeom>
          <a:noFill/>
          <a:ln w="9525">
            <a:noFill/>
            <a:miter lim="800000"/>
            <a:headEnd/>
            <a:tailEnd/>
          </a:ln>
        </p:spPr>
        <p:txBody>
          <a:bodyPr lIns="86457" tIns="43228" rIns="86457" bIns="43228">
            <a:spAutoFit/>
          </a:bodyPr>
          <a:lstStyle/>
          <a:p>
            <a:pPr algn="ctr">
              <a:spcBef>
                <a:spcPct val="50000"/>
              </a:spcBef>
            </a:pPr>
            <a:endParaRPr lang="tr-TR" sz="1500"/>
          </a:p>
        </p:txBody>
      </p:sp>
      <p:sp>
        <p:nvSpPr>
          <p:cNvPr id="231429" name="Text Box 5"/>
          <p:cNvSpPr txBox="1">
            <a:spLocks noChangeArrowheads="1"/>
          </p:cNvSpPr>
          <p:nvPr/>
        </p:nvSpPr>
        <p:spPr bwMode="auto">
          <a:xfrm>
            <a:off x="124626" y="4324628"/>
            <a:ext cx="8797015" cy="2441791"/>
          </a:xfrm>
          <a:prstGeom prst="rect">
            <a:avLst/>
          </a:prstGeom>
          <a:noFill/>
          <a:ln w="9525">
            <a:noFill/>
            <a:miter lim="800000"/>
            <a:headEnd/>
            <a:tailEnd/>
          </a:ln>
        </p:spPr>
        <p:txBody>
          <a:bodyPr wrap="square" lIns="86457" tIns="43228" rIns="86457" bIns="43228">
            <a:spAutoFit/>
          </a:bodyPr>
          <a:lstStyle/>
          <a:p>
            <a:pPr algn="just"/>
            <a:r>
              <a:rPr lang="tr-TR" sz="1700" dirty="0" err="1"/>
              <a:t>Rx</a:t>
            </a:r>
            <a:r>
              <a:rPr lang="tr-TR" sz="1700" dirty="0"/>
              <a:t> = R</a:t>
            </a:r>
            <a:r>
              <a:rPr lang="tr-TR" sz="1700" baseline="-25000" dirty="0"/>
              <a:t>AC</a:t>
            </a:r>
            <a:r>
              <a:rPr lang="tr-TR" sz="1700" dirty="0"/>
              <a:t> </a:t>
            </a:r>
            <a:r>
              <a:rPr lang="tr-TR" sz="1700" dirty="0" err="1"/>
              <a:t>Rk</a:t>
            </a:r>
            <a:r>
              <a:rPr lang="tr-TR" sz="1700" dirty="0"/>
              <a:t> /R</a:t>
            </a:r>
            <a:r>
              <a:rPr lang="tr-TR" sz="1700" baseline="-25000" dirty="0"/>
              <a:t>BC</a:t>
            </a:r>
            <a:r>
              <a:rPr lang="tr-TR" sz="1700" dirty="0"/>
              <a:t>        </a:t>
            </a:r>
            <a:r>
              <a:rPr lang="tr-TR" sz="1700" dirty="0" err="1"/>
              <a:t>Lx</a:t>
            </a:r>
            <a:r>
              <a:rPr lang="tr-TR" sz="1700" dirty="0"/>
              <a:t>= 1/ </a:t>
            </a:r>
            <a:r>
              <a:rPr lang="tr-TR" sz="1700" dirty="0" err="1"/>
              <a:t>Rx</a:t>
            </a:r>
            <a:r>
              <a:rPr lang="tr-TR" sz="1700" dirty="0"/>
              <a:t> den iletkenlik hesaplanır. </a:t>
            </a:r>
          </a:p>
          <a:p>
            <a:pPr algn="just"/>
            <a:r>
              <a:rPr lang="tr-TR" sz="1700" dirty="0"/>
              <a:t>Kullanılan hücrelerde alanı bilinen ve </a:t>
            </a:r>
            <a:r>
              <a:rPr lang="tr-TR" sz="1700" dirty="0" err="1"/>
              <a:t>platinlenerek</a:t>
            </a:r>
            <a:r>
              <a:rPr lang="tr-TR" sz="1700" dirty="0"/>
              <a:t> edilerek etkin alan değeri artırılmış iki </a:t>
            </a:r>
            <a:r>
              <a:rPr lang="tr-TR" sz="1700" dirty="0" err="1"/>
              <a:t>Pt</a:t>
            </a:r>
            <a:r>
              <a:rPr lang="tr-TR" sz="1700" dirty="0"/>
              <a:t> elektrot kullanılır.</a:t>
            </a:r>
          </a:p>
          <a:p>
            <a:pPr algn="just"/>
            <a:r>
              <a:rPr lang="tr-TR" sz="1700" dirty="0"/>
              <a:t> Bu hücrelerin hücre sabitleri, özgül iletkenliği bilinen çözeltiler ile ölçüm yapılarak bulunur. </a:t>
            </a:r>
            <a:r>
              <a:rPr lang="tr-TR" sz="1700" dirty="0" smtClean="0"/>
              <a:t>Elektrotların </a:t>
            </a:r>
            <a:r>
              <a:rPr lang="tr-TR" sz="1700" dirty="0"/>
              <a:t>korozyondan etkilendiği çözeltilerle çalışılırken, ya da elektrolizle ortaya çıkabilecek madde kaybının önüne geçilemediği durumlarda ise elektrotlar hücrenin cam duvarlarının dışına yerleştirilir, yani çözelti ile temasları önlenir. Bu hücrelerde elektrotların camla dıştan teması mekanik olarak gerçekleştirilir veya cam dışarıdan bir metal filmi ile kaplanır. </a:t>
            </a:r>
          </a:p>
        </p:txBody>
      </p:sp>
      <p:pic>
        <p:nvPicPr>
          <p:cNvPr id="231430" name="Picture 6" descr="Resim2"/>
          <p:cNvPicPr>
            <a:picLocks noChangeAspect="1" noChangeArrowheads="1"/>
          </p:cNvPicPr>
          <p:nvPr/>
        </p:nvPicPr>
        <p:blipFill>
          <a:blip r:embed="rId2" cstate="print"/>
          <a:srcRect/>
          <a:stretch>
            <a:fillRect/>
          </a:stretch>
        </p:blipFill>
        <p:spPr bwMode="auto">
          <a:xfrm>
            <a:off x="5580112" y="621086"/>
            <a:ext cx="3419182" cy="3316304"/>
          </a:xfrm>
          <a:prstGeom prst="rect">
            <a:avLst/>
          </a:prstGeom>
          <a:noFill/>
          <a:ln w="9525">
            <a:noFill/>
            <a:miter lim="800000"/>
            <a:headEnd/>
            <a:tailEnd/>
          </a:ln>
        </p:spPr>
      </p:pic>
    </p:spTree>
    <p:extLst>
      <p:ext uri="{BB962C8B-B14F-4D97-AF65-F5344CB8AC3E}">
        <p14:creationId xmlns:p14="http://schemas.microsoft.com/office/powerpoint/2010/main" val="3582931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idx="1"/>
          </p:nvPr>
        </p:nvSpPr>
        <p:spPr>
          <a:xfrm>
            <a:off x="179512" y="565585"/>
            <a:ext cx="8424862" cy="5095663"/>
          </a:xfrm>
        </p:spPr>
        <p:txBody>
          <a:bodyPr>
            <a:noAutofit/>
          </a:bodyPr>
          <a:lstStyle/>
          <a:p>
            <a:pPr marL="0" indent="0" algn="just" eaLnBrk="1" fontAlgn="auto" hangingPunct="1">
              <a:lnSpc>
                <a:spcPct val="80000"/>
              </a:lnSpc>
              <a:spcAft>
                <a:spcPts val="0"/>
              </a:spcAft>
              <a:buFont typeface="Wingdings" pitchFamily="2" charset="2"/>
              <a:buNone/>
              <a:defRPr/>
            </a:pPr>
            <a:r>
              <a:rPr lang="tr-TR" sz="1800" dirty="0" smtClean="0"/>
              <a:t>İletkenliğin doğrudan ölçülmesi ile bir çözeltideki toplam iyon derişimi saptanır. Seçimli bir ölçüm olmamakla beraber toplam iyon derişiminin bilinmesi bazı durumlarda önemli olabilir. Örneğin ultra saf suyun iletkenliği 0.05 </a:t>
            </a:r>
            <a:r>
              <a:rPr lang="tr-TR" sz="1800" dirty="0" smtClean="0">
                <a:sym typeface="Symbol" pitchFamily="18" charset="2"/>
              </a:rPr>
              <a:t></a:t>
            </a:r>
            <a:r>
              <a:rPr lang="tr-TR" sz="1800" dirty="0" smtClean="0"/>
              <a:t>S/cm, saf suyunki ise 2 </a:t>
            </a:r>
            <a:r>
              <a:rPr lang="tr-TR" sz="1800" dirty="0" smtClean="0">
                <a:sym typeface="Symbol" pitchFamily="18" charset="2"/>
              </a:rPr>
              <a:t></a:t>
            </a:r>
            <a:r>
              <a:rPr lang="tr-TR" sz="1800" dirty="0" smtClean="0"/>
              <a:t>S/cm dir. Damıtma sırasında istenen nitelikte suyun elde edilip edilmediği iletkenlik ölçümü ile anlaşılır. Tek bir elektrolit içeren çözeltideki derişim tayini de iletkenlik ölçülerek yapılabilir. Bu tür çözeltilerde derişim-iletkenlik ilişkisi kütlece %20 derişim değerlerine kadar doğrusaldır.</a:t>
            </a:r>
          </a:p>
          <a:p>
            <a:pPr marL="0" indent="0" algn="just" eaLnBrk="1" fontAlgn="auto" hangingPunct="1">
              <a:lnSpc>
                <a:spcPct val="80000"/>
              </a:lnSpc>
              <a:spcAft>
                <a:spcPts val="0"/>
              </a:spcAft>
              <a:buFont typeface="Wingdings" pitchFamily="2" charset="2"/>
              <a:buNone/>
              <a:defRPr/>
            </a:pPr>
            <a:r>
              <a:rPr lang="tr-TR" sz="1800" dirty="0" smtClean="0"/>
              <a:t>İletkenlik ölçümleri ile bazı denge sabitleri de bulunabilir. </a:t>
            </a:r>
          </a:p>
          <a:p>
            <a:pPr marL="0" indent="0" algn="just" eaLnBrk="1" fontAlgn="auto" hangingPunct="1">
              <a:lnSpc>
                <a:spcPct val="80000"/>
              </a:lnSpc>
              <a:spcAft>
                <a:spcPts val="0"/>
              </a:spcAft>
              <a:buFont typeface="Wingdings" pitchFamily="2" charset="2"/>
              <a:buNone/>
              <a:defRPr/>
            </a:pPr>
            <a:r>
              <a:rPr lang="tr-TR" sz="1800" dirty="0" smtClean="0"/>
              <a:t>Örneğin, zayıf bir asidin ayrışma derecesi, </a:t>
            </a:r>
            <a:r>
              <a:rPr lang="tr-TR" sz="1800" dirty="0" smtClean="0">
                <a:sym typeface="Symbol" pitchFamily="18" charset="2"/>
              </a:rPr>
              <a:t></a:t>
            </a:r>
            <a:r>
              <a:rPr lang="tr-TR" sz="1800" dirty="0" smtClean="0"/>
              <a:t>, iletkenlik ölçülerek hesaplanır.</a:t>
            </a:r>
          </a:p>
          <a:p>
            <a:pPr marL="0" indent="0" algn="just" eaLnBrk="1" fontAlgn="auto" hangingPunct="1">
              <a:lnSpc>
                <a:spcPct val="80000"/>
              </a:lnSpc>
              <a:spcAft>
                <a:spcPts val="0"/>
              </a:spcAft>
              <a:buFont typeface="Wingdings" pitchFamily="2" charset="2"/>
              <a:buNone/>
              <a:defRPr/>
            </a:pPr>
            <a:r>
              <a:rPr lang="tr-TR" sz="1800" dirty="0" smtClean="0"/>
              <a:t>Burada </a:t>
            </a:r>
            <a:r>
              <a:rPr lang="tr-TR" sz="1800" dirty="0" smtClean="0">
                <a:sym typeface="Symbol" pitchFamily="18" charset="2"/>
              </a:rPr>
              <a:t></a:t>
            </a:r>
            <a:r>
              <a:rPr lang="tr-TR" sz="1800" baseline="-25000" dirty="0" smtClean="0">
                <a:sym typeface="Symbol" pitchFamily="18" charset="2"/>
              </a:rPr>
              <a:t>0</a:t>
            </a:r>
            <a:r>
              <a:rPr lang="tr-TR" sz="1800" dirty="0" smtClean="0"/>
              <a:t> HA asidinin tamamen ayrıştığında ölçülebilecek eşdeğer iletkenlik değeri olup tablolardan bulunan sonsuz seyreltik eşdeğer iletkenlik değerlerinden (H</a:t>
            </a:r>
            <a:r>
              <a:rPr lang="tr-TR" sz="1800" baseline="30000" dirty="0" smtClean="0"/>
              <a:t>+</a:t>
            </a:r>
            <a:r>
              <a:rPr lang="tr-TR" sz="1800" dirty="0" smtClean="0"/>
              <a:t> ve A</a:t>
            </a:r>
            <a:r>
              <a:rPr lang="tr-TR" sz="1800" baseline="30000" dirty="0" smtClean="0"/>
              <a:t>-</a:t>
            </a:r>
            <a:r>
              <a:rPr lang="tr-TR" sz="1800" dirty="0" smtClean="0"/>
              <a:t> için</a:t>
            </a:r>
            <a:r>
              <a:rPr lang="tr-TR" sz="1800" dirty="0" smtClean="0">
                <a:sym typeface="Symbol" pitchFamily="18" charset="2"/>
              </a:rPr>
              <a:t> </a:t>
            </a:r>
            <a:r>
              <a:rPr lang="tr-TR" sz="1800" baseline="-25000" dirty="0" smtClean="0">
                <a:sym typeface="Symbol" pitchFamily="18" charset="2"/>
              </a:rPr>
              <a:t>0 </a:t>
            </a:r>
            <a:r>
              <a:rPr lang="tr-TR" sz="1800" dirty="0" smtClean="0">
                <a:sym typeface="Symbol" pitchFamily="18" charset="2"/>
              </a:rPr>
              <a:t>değerleri toplanarak</a:t>
            </a:r>
            <a:r>
              <a:rPr lang="tr-TR" sz="1800" dirty="0" smtClean="0"/>
              <a:t>) hesaplanır. </a:t>
            </a:r>
            <a:r>
              <a:rPr lang="tr-TR" sz="1800" dirty="0" smtClean="0">
                <a:sym typeface="Symbol" pitchFamily="18" charset="2"/>
              </a:rPr>
              <a:t></a:t>
            </a:r>
            <a:r>
              <a:rPr lang="tr-TR" sz="1800" dirty="0" smtClean="0"/>
              <a:t> ise, ölçülen eşdeğer iletkenlik değeridir. Böylece bulunan </a:t>
            </a:r>
            <a:r>
              <a:rPr lang="tr-TR" sz="1800" dirty="0" smtClean="0">
                <a:sym typeface="Symbol" pitchFamily="18" charset="2"/>
              </a:rPr>
              <a:t></a:t>
            </a:r>
            <a:r>
              <a:rPr lang="tr-TR" sz="1800" dirty="0" smtClean="0"/>
              <a:t> ile,</a:t>
            </a:r>
          </a:p>
          <a:p>
            <a:pPr marL="0" indent="0" algn="just" eaLnBrk="1" fontAlgn="auto" hangingPunct="1">
              <a:lnSpc>
                <a:spcPct val="80000"/>
              </a:lnSpc>
              <a:spcAft>
                <a:spcPts val="0"/>
              </a:spcAft>
              <a:buFont typeface="Wingdings" pitchFamily="2" charset="2"/>
              <a:buNone/>
              <a:defRPr/>
            </a:pPr>
            <a:r>
              <a:rPr lang="tr-TR" sz="1800" dirty="0" smtClean="0"/>
              <a:t>HA </a:t>
            </a:r>
            <a:r>
              <a:rPr lang="tr-TR" sz="1800" dirty="0" smtClean="0">
                <a:sym typeface="Symbol"/>
              </a:rPr>
              <a:t> H</a:t>
            </a:r>
            <a:r>
              <a:rPr lang="tr-TR" sz="1800" baseline="30000" dirty="0" smtClean="0">
                <a:sym typeface="Symbol"/>
              </a:rPr>
              <a:t>+</a:t>
            </a:r>
            <a:r>
              <a:rPr lang="tr-TR" sz="1800" dirty="0" smtClean="0">
                <a:sym typeface="Symbol"/>
              </a:rPr>
              <a:t> + A</a:t>
            </a:r>
            <a:r>
              <a:rPr lang="tr-TR" sz="1800" baseline="30000" dirty="0" smtClean="0">
                <a:sym typeface="Symbol"/>
              </a:rPr>
              <a:t>-</a:t>
            </a:r>
            <a:r>
              <a:rPr lang="tr-TR" sz="1800" dirty="0" smtClean="0">
                <a:sym typeface="Symbol"/>
              </a:rPr>
              <a:t>    başlangıç HA derişimi C</a:t>
            </a:r>
            <a:r>
              <a:rPr lang="tr-TR" sz="1800" baseline="-25000" dirty="0" smtClean="0">
                <a:sym typeface="Symbol"/>
              </a:rPr>
              <a:t>0</a:t>
            </a:r>
            <a:r>
              <a:rPr lang="tr-TR" sz="1800" dirty="0" smtClean="0">
                <a:sym typeface="Symbol"/>
              </a:rPr>
              <a:t>, Dengede [H</a:t>
            </a:r>
            <a:r>
              <a:rPr lang="tr-TR" sz="1800" baseline="30000" dirty="0" smtClean="0">
                <a:sym typeface="Symbol"/>
              </a:rPr>
              <a:t>+</a:t>
            </a:r>
            <a:r>
              <a:rPr lang="tr-TR" sz="1800" dirty="0" smtClean="0">
                <a:sym typeface="Symbol"/>
              </a:rPr>
              <a:t>] =x</a:t>
            </a:r>
            <a:r>
              <a:rPr lang="tr-TR" sz="1800" dirty="0" smtClean="0"/>
              <a:t>, [HA] =C</a:t>
            </a:r>
            <a:r>
              <a:rPr lang="tr-TR" sz="1800" baseline="-25000" dirty="0" smtClean="0"/>
              <a:t>0</a:t>
            </a:r>
            <a:r>
              <a:rPr lang="tr-TR" sz="1800" dirty="0" smtClean="0"/>
              <a:t>-x </a:t>
            </a:r>
            <a:endParaRPr lang="tr-TR" sz="1800" i="1" dirty="0" smtClean="0"/>
          </a:p>
          <a:p>
            <a:pPr marL="0" indent="0" algn="just" eaLnBrk="1" fontAlgn="auto" hangingPunct="1">
              <a:lnSpc>
                <a:spcPct val="80000"/>
              </a:lnSpc>
              <a:spcAft>
                <a:spcPts val="0"/>
              </a:spcAft>
              <a:buFont typeface="Wingdings" pitchFamily="2" charset="2"/>
              <a:buNone/>
              <a:defRPr/>
            </a:pPr>
            <a:r>
              <a:rPr lang="tr-TR" sz="1800" dirty="0" smtClean="0">
                <a:sym typeface="Symbol" pitchFamily="18" charset="2"/>
              </a:rPr>
              <a:t> = x/C</a:t>
            </a:r>
            <a:r>
              <a:rPr lang="tr-TR" sz="1800" baseline="-25000" dirty="0" smtClean="0">
                <a:sym typeface="Symbol" pitchFamily="18" charset="2"/>
              </a:rPr>
              <a:t>0</a:t>
            </a:r>
            <a:r>
              <a:rPr lang="tr-TR" sz="1800" dirty="0" smtClean="0">
                <a:sym typeface="Symbol" pitchFamily="18" charset="2"/>
              </a:rPr>
              <a:t>  aynı zamanda </a:t>
            </a:r>
            <a:r>
              <a:rPr lang="tr-TR" sz="1800" dirty="0" smtClean="0"/>
              <a:t> =</a:t>
            </a:r>
            <a:r>
              <a:rPr lang="tr-TR" sz="1800" dirty="0" smtClean="0">
                <a:sym typeface="Symbol" pitchFamily="18" charset="2"/>
              </a:rPr>
              <a:t> / </a:t>
            </a:r>
            <a:r>
              <a:rPr lang="tr-TR" sz="1800" baseline="-25000" dirty="0" smtClean="0">
                <a:sym typeface="Symbol" pitchFamily="18" charset="2"/>
              </a:rPr>
              <a:t>0  </a:t>
            </a:r>
            <a:r>
              <a:rPr lang="tr-TR" sz="1800" dirty="0" smtClean="0">
                <a:sym typeface="Symbol" pitchFamily="18" charset="2"/>
              </a:rPr>
              <a:t> x= C</a:t>
            </a:r>
            <a:r>
              <a:rPr lang="tr-TR" sz="1800" baseline="-25000" dirty="0" smtClean="0">
                <a:sym typeface="Symbol" pitchFamily="18" charset="2"/>
              </a:rPr>
              <a:t>0</a:t>
            </a:r>
            <a:r>
              <a:rPr lang="tr-TR" sz="1800" dirty="0" smtClean="0">
                <a:sym typeface="Symbol" pitchFamily="18" charset="2"/>
              </a:rPr>
              <a:t>.   ve    Ka= x</a:t>
            </a:r>
            <a:r>
              <a:rPr lang="tr-TR" sz="1800" baseline="30000" dirty="0" smtClean="0">
                <a:sym typeface="Symbol" pitchFamily="18" charset="2"/>
              </a:rPr>
              <a:t>2</a:t>
            </a:r>
            <a:r>
              <a:rPr lang="tr-TR" sz="1800" dirty="0" smtClean="0">
                <a:sym typeface="Symbol" pitchFamily="18" charset="2"/>
              </a:rPr>
              <a:t> / (C</a:t>
            </a:r>
            <a:r>
              <a:rPr lang="tr-TR" sz="1800" baseline="-25000" dirty="0" smtClean="0">
                <a:sym typeface="Symbol" pitchFamily="18" charset="2"/>
              </a:rPr>
              <a:t>0</a:t>
            </a:r>
            <a:r>
              <a:rPr lang="tr-TR" sz="1800" dirty="0" smtClean="0">
                <a:sym typeface="Symbol" pitchFamily="18" charset="2"/>
              </a:rPr>
              <a:t>-x)  = (C</a:t>
            </a:r>
            <a:r>
              <a:rPr lang="tr-TR" sz="1800" baseline="-25000" dirty="0" smtClean="0">
                <a:sym typeface="Symbol" pitchFamily="18" charset="2"/>
              </a:rPr>
              <a:t>0</a:t>
            </a:r>
            <a:r>
              <a:rPr lang="tr-TR" sz="1800" dirty="0" smtClean="0">
                <a:sym typeface="Symbol" pitchFamily="18" charset="2"/>
              </a:rPr>
              <a:t>. )</a:t>
            </a:r>
            <a:r>
              <a:rPr lang="tr-TR" sz="1800" baseline="30000" dirty="0" smtClean="0">
                <a:sym typeface="Symbol" pitchFamily="18" charset="2"/>
              </a:rPr>
              <a:t>2</a:t>
            </a:r>
            <a:r>
              <a:rPr lang="tr-TR" sz="1800" dirty="0" smtClean="0">
                <a:sym typeface="Symbol" pitchFamily="18" charset="2"/>
              </a:rPr>
              <a:t> /  (C</a:t>
            </a:r>
            <a:r>
              <a:rPr lang="tr-TR" sz="1800" baseline="-25000" dirty="0" smtClean="0">
                <a:sym typeface="Symbol" pitchFamily="18" charset="2"/>
              </a:rPr>
              <a:t>0</a:t>
            </a:r>
            <a:r>
              <a:rPr lang="tr-TR" sz="1800" dirty="0" smtClean="0">
                <a:sym typeface="Symbol" pitchFamily="18" charset="2"/>
              </a:rPr>
              <a:t>-C</a:t>
            </a:r>
            <a:r>
              <a:rPr lang="tr-TR" sz="1800" baseline="-25000" dirty="0" smtClean="0">
                <a:sym typeface="Symbol" pitchFamily="18" charset="2"/>
              </a:rPr>
              <a:t>0</a:t>
            </a:r>
            <a:r>
              <a:rPr lang="tr-TR" sz="1800" dirty="0" smtClean="0">
                <a:sym typeface="Symbol" pitchFamily="18" charset="2"/>
              </a:rPr>
              <a:t>. )</a:t>
            </a:r>
            <a:endParaRPr lang="tr-TR" sz="1800" baseline="-25000" dirty="0" smtClean="0">
              <a:sym typeface="Symbol" pitchFamily="18" charset="2"/>
            </a:endParaRPr>
          </a:p>
          <a:p>
            <a:pPr marL="0" indent="0" algn="just" eaLnBrk="1" fontAlgn="auto" hangingPunct="1">
              <a:lnSpc>
                <a:spcPct val="80000"/>
              </a:lnSpc>
              <a:spcAft>
                <a:spcPts val="0"/>
              </a:spcAft>
              <a:buFont typeface="Wingdings" pitchFamily="2" charset="2"/>
              <a:buNone/>
              <a:defRPr/>
            </a:pPr>
            <a:endParaRPr lang="tr-TR" sz="1800" dirty="0" smtClean="0"/>
          </a:p>
          <a:p>
            <a:pPr marL="0" indent="0" algn="just" eaLnBrk="1" fontAlgn="auto" hangingPunct="1">
              <a:lnSpc>
                <a:spcPct val="80000"/>
              </a:lnSpc>
              <a:spcAft>
                <a:spcPts val="0"/>
              </a:spcAft>
              <a:buFont typeface="Wingdings" pitchFamily="2" charset="2"/>
              <a:buNone/>
              <a:defRPr/>
            </a:pPr>
            <a:r>
              <a:rPr lang="tr-TR" sz="1800" dirty="0" smtClean="0"/>
              <a:t>Ka= </a:t>
            </a:r>
            <a:r>
              <a:rPr lang="tr-TR" sz="1800" dirty="0" smtClean="0">
                <a:sym typeface="Symbol" pitchFamily="18" charset="2"/>
              </a:rPr>
              <a:t></a:t>
            </a:r>
            <a:r>
              <a:rPr lang="tr-TR" sz="1800" baseline="30000" dirty="0" smtClean="0">
                <a:sym typeface="Symbol" pitchFamily="18" charset="2"/>
              </a:rPr>
              <a:t>2</a:t>
            </a:r>
            <a:r>
              <a:rPr lang="tr-TR" sz="1800" dirty="0" smtClean="0">
                <a:sym typeface="Symbol" pitchFamily="18" charset="2"/>
              </a:rPr>
              <a:t>C</a:t>
            </a:r>
            <a:r>
              <a:rPr lang="tr-TR" sz="1800" baseline="-25000" dirty="0" smtClean="0">
                <a:sym typeface="Symbol" pitchFamily="18" charset="2"/>
              </a:rPr>
              <a:t>0</a:t>
            </a:r>
            <a:r>
              <a:rPr lang="tr-TR" sz="1800" dirty="0" smtClean="0">
                <a:sym typeface="Symbol" pitchFamily="18" charset="2"/>
              </a:rPr>
              <a:t>/(1- )</a:t>
            </a:r>
            <a:endParaRPr lang="tr-TR" sz="1800" dirty="0" smtClean="0"/>
          </a:p>
          <a:p>
            <a:pPr marL="0" indent="0" algn="just" eaLnBrk="1" fontAlgn="auto" hangingPunct="1">
              <a:lnSpc>
                <a:spcPct val="80000"/>
              </a:lnSpc>
              <a:spcAft>
                <a:spcPts val="0"/>
              </a:spcAft>
              <a:buFont typeface="Wingdings" pitchFamily="2" charset="2"/>
              <a:buNone/>
              <a:defRPr/>
            </a:pPr>
            <a:r>
              <a:rPr lang="tr-TR" sz="1800" dirty="0" smtClean="0"/>
              <a:t>formülü kullanılarak asidin asitlik sabiti hesaplanır.</a:t>
            </a:r>
          </a:p>
          <a:p>
            <a:pPr marL="0" indent="0" algn="just" eaLnBrk="1" fontAlgn="auto" hangingPunct="1">
              <a:lnSpc>
                <a:spcPct val="80000"/>
              </a:lnSpc>
              <a:spcAft>
                <a:spcPts val="0"/>
              </a:spcAft>
              <a:buFont typeface="Wingdings" pitchFamily="2" charset="2"/>
              <a:buNone/>
              <a:defRPr/>
            </a:pPr>
            <a:r>
              <a:rPr lang="tr-TR" sz="1800" dirty="0" smtClean="0"/>
              <a:t>Bazı az çözünen tuzların çözünürlükleri de iletkenlik ölçülerek bulunabilir ve bu değerler ile bunların çözünürlük sabitleri hesaplanabilir. çözünürlük çarpımının 10</a:t>
            </a:r>
            <a:r>
              <a:rPr lang="tr-TR" sz="1800" baseline="30000" dirty="0" smtClean="0"/>
              <a:t>-8</a:t>
            </a:r>
            <a:r>
              <a:rPr lang="tr-TR" sz="1800" dirty="0" smtClean="0"/>
              <a:t> den küçük olduğu durumlarda kullanılan suyun iletkenliğinin de hesaba katılması gerekir. İletkenlik ölçümleri, kaplama banyolarının bileşiminin ve su kirliliğinin denetimi amacıyla da yapılmaktadır.</a:t>
            </a:r>
          </a:p>
          <a:p>
            <a:pPr marL="0" indent="0" algn="just">
              <a:lnSpc>
                <a:spcPct val="80000"/>
              </a:lnSpc>
              <a:spcAft>
                <a:spcPts val="0"/>
              </a:spcAft>
              <a:buNone/>
              <a:defRPr/>
            </a:pPr>
            <a:r>
              <a:rPr lang="tr-TR" sz="1800" dirty="0" smtClean="0"/>
              <a:t>Suda çözünmüş O</a:t>
            </a:r>
            <a:r>
              <a:rPr lang="tr-TR" sz="1800" baseline="-25000" dirty="0" smtClean="0"/>
              <a:t>2</a:t>
            </a:r>
            <a:r>
              <a:rPr lang="tr-TR" sz="1800" dirty="0" smtClean="0"/>
              <a:t> miktarı çok duyarlı bir </a:t>
            </a:r>
            <a:r>
              <a:rPr lang="tr-TR" sz="1800" dirty="0"/>
              <a:t>biçimde, </a:t>
            </a:r>
            <a:r>
              <a:rPr lang="tr-TR" sz="1800" dirty="0" smtClean="0"/>
              <a:t>tepkimeye </a:t>
            </a:r>
            <a:r>
              <a:rPr lang="tr-TR" sz="1800" dirty="0"/>
              <a:t>göre O</a:t>
            </a:r>
            <a:r>
              <a:rPr lang="tr-TR" sz="1800" baseline="-25000" dirty="0"/>
              <a:t>2</a:t>
            </a:r>
            <a:r>
              <a:rPr lang="tr-TR" sz="1800" dirty="0"/>
              <a:t> molekülünün metalik </a:t>
            </a:r>
            <a:r>
              <a:rPr lang="tr-TR" sz="1800" dirty="0" err="1"/>
              <a:t>Tl</a:t>
            </a:r>
            <a:r>
              <a:rPr lang="tr-TR" sz="1800" dirty="0"/>
              <a:t> ile oluşturacağı iyonlar nedeni ile artan iletkenliğin ölçülmesi ile bulunabilir.</a:t>
            </a:r>
          </a:p>
          <a:p>
            <a:pPr marL="0" indent="0" algn="just" eaLnBrk="1" fontAlgn="auto" hangingPunct="1">
              <a:lnSpc>
                <a:spcPct val="80000"/>
              </a:lnSpc>
              <a:spcAft>
                <a:spcPts val="0"/>
              </a:spcAft>
              <a:buFont typeface="Wingdings" pitchFamily="2" charset="2"/>
              <a:buNone/>
              <a:defRPr/>
            </a:pPr>
            <a:r>
              <a:rPr lang="tr-TR" sz="1800" dirty="0" smtClean="0"/>
              <a:t>4TI + O</a:t>
            </a:r>
            <a:r>
              <a:rPr lang="tr-TR" sz="1800" baseline="-25000" dirty="0" smtClean="0"/>
              <a:t>2</a:t>
            </a:r>
            <a:r>
              <a:rPr lang="tr-TR" sz="1800" dirty="0" smtClean="0"/>
              <a:t> + 2H</a:t>
            </a:r>
            <a:r>
              <a:rPr lang="tr-TR" sz="1800" baseline="-25000" dirty="0" smtClean="0"/>
              <a:t>2</a:t>
            </a:r>
            <a:r>
              <a:rPr lang="tr-TR" sz="1800" dirty="0" smtClean="0"/>
              <a:t>O </a:t>
            </a:r>
            <a:r>
              <a:rPr lang="tr-TR" sz="1800" dirty="0" smtClean="0">
                <a:sym typeface="Wingdings" pitchFamily="2" charset="2"/>
              </a:rPr>
              <a:t> </a:t>
            </a:r>
            <a:r>
              <a:rPr lang="tr-TR" sz="1800" dirty="0" smtClean="0"/>
              <a:t>4TI</a:t>
            </a:r>
            <a:r>
              <a:rPr lang="tr-TR" sz="1800" baseline="30000" dirty="0" smtClean="0"/>
              <a:t>+</a:t>
            </a:r>
            <a:r>
              <a:rPr lang="tr-TR" sz="1800" dirty="0" smtClean="0"/>
              <a:t> + 4OH</a:t>
            </a:r>
            <a:r>
              <a:rPr lang="tr-TR" sz="1800" baseline="30000" dirty="0" smtClean="0"/>
              <a:t>­-</a:t>
            </a:r>
          </a:p>
          <a:p>
            <a:pPr marL="0" indent="0" algn="just" eaLnBrk="1" fontAlgn="auto" hangingPunct="1">
              <a:lnSpc>
                <a:spcPct val="80000"/>
              </a:lnSpc>
              <a:spcAft>
                <a:spcPts val="0"/>
              </a:spcAft>
              <a:buFont typeface="Wingdings" pitchFamily="2" charset="2"/>
              <a:buNone/>
              <a:defRPr/>
            </a:pPr>
            <a:endParaRPr lang="tr-TR" sz="1800" dirty="0" smtClean="0"/>
          </a:p>
          <a:p>
            <a:pPr marL="0" indent="0" algn="just" eaLnBrk="1" fontAlgn="auto" hangingPunct="1">
              <a:lnSpc>
                <a:spcPct val="80000"/>
              </a:lnSpc>
              <a:spcAft>
                <a:spcPts val="0"/>
              </a:spcAft>
              <a:buNone/>
              <a:defRPr/>
            </a:pPr>
            <a:endParaRPr lang="tr-TR" sz="1800" dirty="0" smtClean="0"/>
          </a:p>
        </p:txBody>
      </p:sp>
      <p:sp>
        <p:nvSpPr>
          <p:cNvPr id="4" name="Dikdörtgen 3"/>
          <p:cNvSpPr/>
          <p:nvPr/>
        </p:nvSpPr>
        <p:spPr>
          <a:xfrm>
            <a:off x="335119" y="160882"/>
            <a:ext cx="3228769" cy="387798"/>
          </a:xfrm>
          <a:prstGeom prst="rect">
            <a:avLst/>
          </a:prstGeom>
        </p:spPr>
        <p:txBody>
          <a:bodyPr wrap="none">
            <a:spAutoFit/>
          </a:bodyPr>
          <a:lstStyle/>
          <a:p>
            <a:pPr marL="0" indent="0" algn="just" eaLnBrk="1" fontAlgn="auto" hangingPunct="1">
              <a:lnSpc>
                <a:spcPct val="80000"/>
              </a:lnSpc>
              <a:spcAft>
                <a:spcPts val="0"/>
              </a:spcAft>
              <a:buFont typeface="Wingdings" pitchFamily="2" charset="2"/>
              <a:buNone/>
              <a:defRPr/>
            </a:pPr>
            <a:r>
              <a:rPr lang="tr-TR" sz="2400" b="1" dirty="0">
                <a:solidFill>
                  <a:srgbClr val="002060"/>
                </a:solidFill>
              </a:rPr>
              <a:t>Analitik Uygulamalar</a:t>
            </a:r>
            <a:endParaRPr lang="tr-TR" sz="2400" dirty="0">
              <a:solidFill>
                <a:srgbClr val="002060"/>
              </a:solidFill>
            </a:endParaRPr>
          </a:p>
        </p:txBody>
      </p:sp>
    </p:spTree>
    <p:extLst>
      <p:ext uri="{BB962C8B-B14F-4D97-AF65-F5344CB8AC3E}">
        <p14:creationId xmlns:p14="http://schemas.microsoft.com/office/powerpoint/2010/main" val="747359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idx="1"/>
          </p:nvPr>
        </p:nvSpPr>
        <p:spPr>
          <a:xfrm>
            <a:off x="251520" y="188640"/>
            <a:ext cx="8712968" cy="5614987"/>
          </a:xfrm>
        </p:spPr>
        <p:txBody>
          <a:bodyPr>
            <a:noAutofit/>
          </a:bodyPr>
          <a:lstStyle/>
          <a:p>
            <a:pPr marL="0" indent="0" algn="just" eaLnBrk="1" fontAlgn="auto" hangingPunct="1">
              <a:lnSpc>
                <a:spcPct val="95000"/>
              </a:lnSpc>
              <a:spcAft>
                <a:spcPts val="0"/>
              </a:spcAft>
              <a:buFont typeface="Wingdings" pitchFamily="2" charset="2"/>
              <a:buNone/>
              <a:defRPr/>
            </a:pPr>
            <a:r>
              <a:rPr lang="tr-TR" sz="2000" dirty="0" smtClean="0"/>
              <a:t>Yüksek frekans uygulandığında ve çözücünün iyonik bir madde içermediği durumda ölçülen iletkenlik çözücünün polarizasyonu ile oluştuğu için çözücünün </a:t>
            </a:r>
            <a:r>
              <a:rPr lang="tr-TR" sz="2000" dirty="0" err="1" smtClean="0"/>
              <a:t>dielektrik</a:t>
            </a:r>
            <a:r>
              <a:rPr lang="tr-TR" sz="2000" dirty="0" smtClean="0"/>
              <a:t> sabiti ile orantılıdır. Bu özellikten yararlanarak benzen gibi polar olmayan bir sıvı içinde safsızlık olarak bulunan su gibi polar bir sıvının miktarı büyük bir duyarlıkla tayin edilebilir. Bu yöntemde duyarlığın arttırılması için hücrenin cam duvarlarının kalın olması, duvar dışında tutulan elektrotlar arası uzaklığın ise büyük olması gerekir. Toprak, gıda maddeleri, ağaç, tekstil gibi maddelerdeki nem miktarı, iki levha arasında tutulan örneklerden geçen yüksek frekans </a:t>
            </a:r>
            <a:r>
              <a:rPr lang="tr-TR" sz="2000" dirty="0" err="1" smtClean="0"/>
              <a:t>dielektrik</a:t>
            </a:r>
            <a:r>
              <a:rPr lang="tr-TR" sz="2000" dirty="0" smtClean="0"/>
              <a:t> akımının değeri ile bulunur.</a:t>
            </a:r>
          </a:p>
          <a:p>
            <a:pPr marL="0" indent="0" algn="just" eaLnBrk="1" fontAlgn="auto" hangingPunct="1">
              <a:lnSpc>
                <a:spcPct val="95000"/>
              </a:lnSpc>
              <a:spcAft>
                <a:spcPts val="0"/>
              </a:spcAft>
              <a:buFont typeface="Wingdings" pitchFamily="2" charset="2"/>
              <a:buNone/>
              <a:defRPr/>
            </a:pPr>
            <a:endParaRPr lang="tr-TR" sz="2000" dirty="0" smtClean="0"/>
          </a:p>
          <a:p>
            <a:pPr marL="0" indent="0" algn="just" eaLnBrk="1" fontAlgn="auto" hangingPunct="1">
              <a:lnSpc>
                <a:spcPct val="95000"/>
              </a:lnSpc>
              <a:spcAft>
                <a:spcPts val="0"/>
              </a:spcAft>
              <a:buFont typeface="Wingdings" pitchFamily="2" charset="2"/>
              <a:buNone/>
              <a:defRPr/>
            </a:pPr>
            <a:r>
              <a:rPr lang="tr-TR" sz="2800" i="1" dirty="0" smtClean="0">
                <a:solidFill>
                  <a:srgbClr val="002060"/>
                </a:solidFill>
              </a:rPr>
              <a:t>İletkenlik </a:t>
            </a:r>
            <a:r>
              <a:rPr lang="tr-TR" sz="2800" i="1" dirty="0" err="1" smtClean="0">
                <a:solidFill>
                  <a:srgbClr val="002060"/>
                </a:solidFill>
              </a:rPr>
              <a:t>Titrasyonları</a:t>
            </a:r>
            <a:endParaRPr lang="tr-TR" sz="2800" dirty="0" smtClean="0">
              <a:solidFill>
                <a:srgbClr val="002060"/>
              </a:solidFill>
            </a:endParaRPr>
          </a:p>
          <a:p>
            <a:pPr marL="0" indent="0" algn="just" eaLnBrk="1" fontAlgn="auto" hangingPunct="1">
              <a:lnSpc>
                <a:spcPct val="95000"/>
              </a:lnSpc>
              <a:spcAft>
                <a:spcPts val="0"/>
              </a:spcAft>
              <a:buFont typeface="Wingdings" pitchFamily="2" charset="2"/>
              <a:buNone/>
              <a:defRPr/>
            </a:pPr>
            <a:r>
              <a:rPr lang="tr-TR" sz="2000" dirty="0" smtClean="0"/>
              <a:t>Herhangi bir tepkimede </a:t>
            </a:r>
            <a:r>
              <a:rPr lang="tr-TR" sz="2000" dirty="0" err="1" smtClean="0"/>
              <a:t>tepkenleri</a:t>
            </a:r>
            <a:r>
              <a:rPr lang="tr-TR" sz="2000" dirty="0" smtClean="0"/>
              <a:t> ve ürünleri oluşturan iyonların iletkenlikleri arasında bir fark oluşuyorsa bu tepkime iletkenlik ölçülerek izlenebilir. Bir tepkime sırasında iyonik olmayan bir tür, iyonik bir türe veya iyonik türler molekül halindeki türlere dönüşüyorsa, bu tepkimeye dayalı bir </a:t>
            </a:r>
            <a:r>
              <a:rPr lang="tr-TR" sz="2000" dirty="0" err="1" smtClean="0"/>
              <a:t>titrasyonun</a:t>
            </a:r>
            <a:r>
              <a:rPr lang="tr-TR" sz="2000" dirty="0" smtClean="0"/>
              <a:t> dönüm noktası iletkenlik ölçümü ile belirlenir. </a:t>
            </a:r>
          </a:p>
          <a:p>
            <a:pPr marL="0" indent="0" algn="just" eaLnBrk="1" fontAlgn="auto" hangingPunct="1">
              <a:lnSpc>
                <a:spcPct val="95000"/>
              </a:lnSpc>
              <a:spcAft>
                <a:spcPts val="0"/>
              </a:spcAft>
              <a:buFont typeface="Wingdings" pitchFamily="2" charset="2"/>
              <a:buNone/>
              <a:defRPr/>
            </a:pPr>
            <a:r>
              <a:rPr lang="tr-TR" sz="2000" dirty="0" smtClean="0"/>
              <a:t>Örneğin bir kuvvetli asidin bir kuvvetli baz ile titre edildiği durumdaki tepkimede,</a:t>
            </a:r>
          </a:p>
          <a:p>
            <a:pPr marL="0" indent="0" algn="just" eaLnBrk="1" fontAlgn="auto" hangingPunct="1">
              <a:lnSpc>
                <a:spcPct val="95000"/>
              </a:lnSpc>
              <a:spcAft>
                <a:spcPts val="0"/>
              </a:spcAft>
              <a:buFont typeface="Wingdings" pitchFamily="2" charset="2"/>
              <a:buNone/>
              <a:defRPr/>
            </a:pPr>
            <a:r>
              <a:rPr lang="tr-TR" sz="2000" dirty="0" smtClean="0"/>
              <a:t>H</a:t>
            </a:r>
            <a:r>
              <a:rPr lang="tr-TR" sz="2000" baseline="30000" dirty="0" smtClean="0"/>
              <a:t>+</a:t>
            </a:r>
            <a:r>
              <a:rPr lang="tr-TR" sz="2000" dirty="0" smtClean="0"/>
              <a:t> + Cl</a:t>
            </a:r>
            <a:r>
              <a:rPr lang="tr-TR" sz="2000" baseline="30000" dirty="0" smtClean="0"/>
              <a:t>-</a:t>
            </a:r>
            <a:r>
              <a:rPr lang="tr-TR" sz="2000" dirty="0" smtClean="0"/>
              <a:t> + </a:t>
            </a:r>
            <a:r>
              <a:rPr lang="tr-TR" sz="2000" dirty="0" err="1" smtClean="0"/>
              <a:t>Na</a:t>
            </a:r>
            <a:r>
              <a:rPr lang="tr-TR" sz="2000" baseline="30000" dirty="0" smtClean="0"/>
              <a:t>+</a:t>
            </a:r>
            <a:r>
              <a:rPr lang="tr-TR" sz="2000" dirty="0" smtClean="0"/>
              <a:t> + OH</a:t>
            </a:r>
            <a:r>
              <a:rPr lang="tr-TR" sz="2000" baseline="30000" dirty="0" smtClean="0"/>
              <a:t>-­</a:t>
            </a:r>
            <a:r>
              <a:rPr lang="tr-TR" sz="2000" dirty="0" smtClean="0">
                <a:sym typeface="Wingdings" pitchFamily="2" charset="2"/>
              </a:rPr>
              <a:t> </a:t>
            </a:r>
            <a:r>
              <a:rPr lang="tr-TR" sz="2000" dirty="0" smtClean="0"/>
              <a:t>H</a:t>
            </a:r>
            <a:r>
              <a:rPr lang="tr-TR" sz="2000" baseline="-25000" dirty="0" smtClean="0"/>
              <a:t>2</a:t>
            </a:r>
            <a:r>
              <a:rPr lang="tr-TR" sz="2000" dirty="0" smtClean="0"/>
              <a:t>O + </a:t>
            </a:r>
            <a:r>
              <a:rPr lang="tr-TR" sz="2000" dirty="0" err="1" smtClean="0"/>
              <a:t>Na</a:t>
            </a:r>
            <a:r>
              <a:rPr lang="tr-TR" sz="2000" baseline="30000" dirty="0" smtClean="0"/>
              <a:t>+</a:t>
            </a:r>
            <a:r>
              <a:rPr lang="tr-TR" sz="2000" dirty="0" smtClean="0"/>
              <a:t> + Cl</a:t>
            </a:r>
            <a:r>
              <a:rPr lang="tr-TR" sz="2000" baseline="30000" dirty="0" smtClean="0"/>
              <a:t>­</a:t>
            </a:r>
          </a:p>
          <a:p>
            <a:pPr marL="0" indent="0" algn="just" eaLnBrk="1" fontAlgn="auto" hangingPunct="1">
              <a:lnSpc>
                <a:spcPct val="95000"/>
              </a:lnSpc>
              <a:spcAft>
                <a:spcPts val="0"/>
              </a:spcAft>
              <a:buFont typeface="Wingdings" pitchFamily="2" charset="2"/>
              <a:buNone/>
              <a:defRPr/>
            </a:pPr>
            <a:r>
              <a:rPr lang="tr-TR" sz="2000" dirty="0" smtClean="0"/>
              <a:t>iletkenliğe katkısı olmayan su moleküllerinin oluşması ve bu sırada iletkenliğe büyük katkısı olan H</a:t>
            </a:r>
            <a:r>
              <a:rPr lang="tr-TR" sz="2000" baseline="30000" dirty="0" smtClean="0"/>
              <a:t>+</a:t>
            </a:r>
            <a:r>
              <a:rPr lang="tr-TR" sz="2000" dirty="0" smtClean="0"/>
              <a:t> iyonlarının ortamdan sürekli olarak uzaklaşması sonucu iletkenlik dönüm noktasına kadar azalır. Dönüm noktasından sonra eklenen fazla </a:t>
            </a:r>
            <a:r>
              <a:rPr lang="tr-TR" sz="2000" dirty="0" err="1" smtClean="0"/>
              <a:t>Na</a:t>
            </a:r>
            <a:r>
              <a:rPr lang="tr-TR" sz="2000" baseline="30000" dirty="0" smtClean="0"/>
              <a:t>+</a:t>
            </a:r>
            <a:r>
              <a:rPr lang="tr-TR" sz="2000" dirty="0" smtClean="0"/>
              <a:t> ve OH</a:t>
            </a:r>
            <a:r>
              <a:rPr lang="tr-TR" sz="2000" baseline="30000" dirty="0" smtClean="0"/>
              <a:t>-</a:t>
            </a:r>
            <a:r>
              <a:rPr lang="tr-TR" sz="2000" dirty="0" smtClean="0"/>
              <a:t> iyonlan iletkenliği yeniden arttırır. </a:t>
            </a:r>
          </a:p>
        </p:txBody>
      </p:sp>
    </p:spTree>
    <p:extLst>
      <p:ext uri="{BB962C8B-B14F-4D97-AF65-F5344CB8AC3E}">
        <p14:creationId xmlns:p14="http://schemas.microsoft.com/office/powerpoint/2010/main" val="25232848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179512" y="3336082"/>
            <a:ext cx="8712968" cy="3411287"/>
          </a:xfrm>
          <a:prstGeom prst="rect">
            <a:avLst/>
          </a:prstGeom>
          <a:noFill/>
          <a:ln w="9525">
            <a:noFill/>
            <a:miter lim="800000"/>
            <a:headEnd/>
            <a:tailEnd/>
          </a:ln>
        </p:spPr>
        <p:txBody>
          <a:bodyPr wrap="square" lIns="86457" tIns="43228" rIns="86457" bIns="43228">
            <a:spAutoFit/>
          </a:bodyPr>
          <a:lstStyle/>
          <a:p>
            <a:pPr algn="just">
              <a:spcBef>
                <a:spcPct val="50000"/>
              </a:spcBef>
            </a:pPr>
            <a:r>
              <a:rPr lang="tr-TR" sz="2400" dirty="0">
                <a:latin typeface="+mn-lt"/>
              </a:rPr>
              <a:t>Bu tür grafiklerin şekli her bir iyonun verilen eşdeğer iletkenlik değerlerinden yararlanarak öngörülebilir. Yukarıdaki tepkimede, dönüm noktasına kadar çözeltiye ortamdan uzaklaşan H</a:t>
            </a:r>
            <a:r>
              <a:rPr lang="tr-TR" sz="2400" baseline="30000" dirty="0">
                <a:latin typeface="+mn-lt"/>
              </a:rPr>
              <a:t>+</a:t>
            </a:r>
            <a:r>
              <a:rPr lang="tr-TR" sz="2400" dirty="0">
                <a:latin typeface="+mn-lt"/>
              </a:rPr>
              <a:t> yerine </a:t>
            </a:r>
            <a:r>
              <a:rPr lang="tr-TR" sz="2400" dirty="0" err="1">
                <a:latin typeface="+mn-lt"/>
              </a:rPr>
              <a:t>Na</a:t>
            </a:r>
            <a:r>
              <a:rPr lang="tr-TR" sz="2400" baseline="30000" dirty="0">
                <a:latin typeface="+mn-lt"/>
              </a:rPr>
              <a:t>+</a:t>
            </a:r>
            <a:r>
              <a:rPr lang="tr-TR" sz="2400" dirty="0">
                <a:latin typeface="+mn-lt"/>
              </a:rPr>
              <a:t> iyonu eklenmektedir. </a:t>
            </a:r>
            <a:r>
              <a:rPr lang="tr-TR" sz="2400" dirty="0" err="1">
                <a:latin typeface="+mn-lt"/>
              </a:rPr>
              <a:t>Na</a:t>
            </a:r>
            <a:r>
              <a:rPr lang="tr-TR" sz="2400" baseline="30000" dirty="0">
                <a:latin typeface="+mn-lt"/>
              </a:rPr>
              <a:t>+</a:t>
            </a:r>
            <a:r>
              <a:rPr lang="tr-TR" sz="2400" dirty="0">
                <a:latin typeface="+mn-lt"/>
              </a:rPr>
              <a:t> iyonunun </a:t>
            </a:r>
            <a:r>
              <a:rPr lang="tr-TR" sz="2400" dirty="0">
                <a:latin typeface="+mn-lt"/>
                <a:sym typeface="Symbol" pitchFamily="18" charset="2"/>
              </a:rPr>
              <a:t> </a:t>
            </a:r>
            <a:r>
              <a:rPr lang="tr-TR" sz="2400" dirty="0">
                <a:latin typeface="+mn-lt"/>
              </a:rPr>
              <a:t>değeri, H</a:t>
            </a:r>
            <a:r>
              <a:rPr lang="tr-TR" sz="2400" baseline="30000" dirty="0">
                <a:latin typeface="+mn-lt"/>
              </a:rPr>
              <a:t>+</a:t>
            </a:r>
            <a:r>
              <a:rPr lang="tr-TR" sz="2400" dirty="0">
                <a:latin typeface="+mn-lt"/>
              </a:rPr>
              <a:t> iyonunun </a:t>
            </a:r>
            <a:r>
              <a:rPr lang="tr-TR" sz="2400" dirty="0">
                <a:latin typeface="+mn-lt"/>
                <a:sym typeface="Symbol" pitchFamily="18" charset="2"/>
              </a:rPr>
              <a:t></a:t>
            </a:r>
            <a:r>
              <a:rPr lang="tr-TR" sz="2400" dirty="0">
                <a:latin typeface="+mn-lt"/>
              </a:rPr>
              <a:t> değerinden çok küçük olduğundan, iletkenlikteki azalmayı önleyememektedir. Bu tür </a:t>
            </a:r>
            <a:r>
              <a:rPr lang="tr-TR" sz="2400" dirty="0" err="1">
                <a:latin typeface="+mn-lt"/>
              </a:rPr>
              <a:t>titrasyon</a:t>
            </a:r>
            <a:r>
              <a:rPr lang="tr-TR" sz="2400" dirty="0">
                <a:latin typeface="+mn-lt"/>
              </a:rPr>
              <a:t> izleme yönteminde dönüm noktası, elde edilen iki doğru parçasının birbiriyle kesiştirilmesi ile elde edilir. Dönüm noktasının elde edilmesi için eşdeğerlik noktası civarındaki ölçümlere özen göstermek gerekmez, ölçüm sonuçlarını kullanarak iki doğru parçasını oluşturabilmek yeterlidir. </a:t>
            </a:r>
          </a:p>
        </p:txBody>
      </p:sp>
      <p:pic>
        <p:nvPicPr>
          <p:cNvPr id="234499" name="Picture 3" descr="Resim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8000"/>
                    </a14:imgEffect>
                  </a14:imgLayer>
                </a14:imgProps>
              </a:ext>
            </a:extLst>
          </a:blip>
          <a:srcRect/>
          <a:stretch>
            <a:fillRect/>
          </a:stretch>
        </p:blipFill>
        <p:spPr bwMode="auto">
          <a:xfrm>
            <a:off x="539750" y="116632"/>
            <a:ext cx="7632700" cy="3219450"/>
          </a:xfrm>
          <a:prstGeom prst="rect">
            <a:avLst/>
          </a:prstGeom>
          <a:noFill/>
          <a:ln w="9525">
            <a:noFill/>
            <a:miter lim="800000"/>
            <a:headEnd/>
            <a:tailEnd/>
          </a:ln>
        </p:spPr>
      </p:pic>
      <p:sp>
        <p:nvSpPr>
          <p:cNvPr id="234500" name="3 Metin kutusu"/>
          <p:cNvSpPr txBox="1">
            <a:spLocks noChangeArrowheads="1"/>
          </p:cNvSpPr>
          <p:nvPr/>
        </p:nvSpPr>
        <p:spPr bwMode="auto">
          <a:xfrm>
            <a:off x="2411760" y="836712"/>
            <a:ext cx="486941" cy="369332"/>
          </a:xfrm>
          <a:prstGeom prst="rect">
            <a:avLst/>
          </a:prstGeom>
          <a:noFill/>
          <a:ln w="9525">
            <a:noFill/>
            <a:miter lim="800000"/>
            <a:headEnd/>
            <a:tailEnd/>
          </a:ln>
        </p:spPr>
        <p:txBody>
          <a:bodyPr wrap="square">
            <a:spAutoFit/>
          </a:bodyPr>
          <a:lstStyle/>
          <a:p>
            <a:r>
              <a:rPr lang="tr-TR" b="1" dirty="0" smtClean="0">
                <a:solidFill>
                  <a:srgbClr val="000000"/>
                </a:solidFill>
              </a:rPr>
              <a:t>H</a:t>
            </a:r>
            <a:r>
              <a:rPr lang="tr-TR" b="1" baseline="30000" dirty="0" smtClean="0">
                <a:solidFill>
                  <a:srgbClr val="000000"/>
                </a:solidFill>
              </a:rPr>
              <a:t>+</a:t>
            </a:r>
            <a:endParaRPr lang="tr-TR" b="1" baseline="30000" dirty="0">
              <a:solidFill>
                <a:srgbClr val="000000"/>
              </a:solidFill>
            </a:endParaRPr>
          </a:p>
        </p:txBody>
      </p:sp>
    </p:spTree>
    <p:extLst>
      <p:ext uri="{BB962C8B-B14F-4D97-AF65-F5344CB8AC3E}">
        <p14:creationId xmlns:p14="http://schemas.microsoft.com/office/powerpoint/2010/main" val="2311532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9512" y="332656"/>
            <a:ext cx="8784976" cy="4032448"/>
          </a:xfrm>
          <a:prstGeom prst="rect">
            <a:avLst/>
          </a:prstGeom>
        </p:spPr>
      </p:pic>
      <p:grpSp>
        <p:nvGrpSpPr>
          <p:cNvPr id="9" name="Grup 8"/>
          <p:cNvGrpSpPr/>
          <p:nvPr/>
        </p:nvGrpSpPr>
        <p:grpSpPr>
          <a:xfrm>
            <a:off x="611560" y="4581128"/>
            <a:ext cx="6989974" cy="1628869"/>
            <a:chOff x="611560" y="4581128"/>
            <a:chExt cx="6989974" cy="1628869"/>
          </a:xfrm>
        </p:grpSpPr>
        <p:grpSp>
          <p:nvGrpSpPr>
            <p:cNvPr id="7" name="Grup 6"/>
            <p:cNvGrpSpPr/>
            <p:nvPr/>
          </p:nvGrpSpPr>
          <p:grpSpPr>
            <a:xfrm>
              <a:off x="611560" y="4581128"/>
              <a:ext cx="6989974" cy="1377096"/>
              <a:chOff x="611560" y="4581128"/>
              <a:chExt cx="6989974" cy="1377096"/>
            </a:xfrm>
          </p:grpSpPr>
          <p:pic>
            <p:nvPicPr>
              <p:cNvPr id="5" name="Resim 4"/>
              <p:cNvPicPr>
                <a:picLocks noChangeAspect="1"/>
              </p:cNvPicPr>
              <p:nvPr/>
            </p:nvPicPr>
            <p:blipFill>
              <a:blip r:embed="rId3"/>
              <a:stretch>
                <a:fillRect/>
              </a:stretch>
            </p:blipFill>
            <p:spPr>
              <a:xfrm>
                <a:off x="611560" y="4581128"/>
                <a:ext cx="6315525" cy="1080120"/>
              </a:xfrm>
              <a:prstGeom prst="rect">
                <a:avLst/>
              </a:prstGeom>
            </p:spPr>
          </p:pic>
          <p:pic>
            <p:nvPicPr>
              <p:cNvPr id="6" name="Resim 5"/>
              <p:cNvPicPr>
                <a:picLocks noChangeAspect="1"/>
              </p:cNvPicPr>
              <p:nvPr/>
            </p:nvPicPr>
            <p:blipFill>
              <a:blip r:embed="rId4"/>
              <a:stretch>
                <a:fillRect/>
              </a:stretch>
            </p:blipFill>
            <p:spPr>
              <a:xfrm>
                <a:off x="614931" y="5621832"/>
                <a:ext cx="6986603" cy="336392"/>
              </a:xfrm>
              <a:prstGeom prst="rect">
                <a:avLst/>
              </a:prstGeom>
            </p:spPr>
          </p:pic>
        </p:grpSp>
        <p:pic>
          <p:nvPicPr>
            <p:cNvPr id="8" name="Resim 7"/>
            <p:cNvPicPr>
              <a:picLocks noChangeAspect="1"/>
            </p:cNvPicPr>
            <p:nvPr/>
          </p:nvPicPr>
          <p:blipFill>
            <a:blip r:embed="rId5"/>
            <a:stretch>
              <a:fillRect/>
            </a:stretch>
          </p:blipFill>
          <p:spPr>
            <a:xfrm>
              <a:off x="874882" y="5863628"/>
              <a:ext cx="5009028" cy="346369"/>
            </a:xfrm>
            <a:prstGeom prst="rect">
              <a:avLst/>
            </a:prstGeom>
          </p:spPr>
        </p:pic>
      </p:grpSp>
    </p:spTree>
    <p:extLst>
      <p:ext uri="{BB962C8B-B14F-4D97-AF65-F5344CB8AC3E}">
        <p14:creationId xmlns:p14="http://schemas.microsoft.com/office/powerpoint/2010/main" val="35688923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251520" y="2686332"/>
            <a:ext cx="8640960" cy="4088396"/>
          </a:xfrm>
          <a:prstGeom prst="rect">
            <a:avLst/>
          </a:prstGeom>
          <a:noFill/>
          <a:ln w="9525">
            <a:noFill/>
            <a:miter lim="800000"/>
            <a:headEnd/>
            <a:tailEnd/>
          </a:ln>
        </p:spPr>
        <p:txBody>
          <a:bodyPr wrap="square" lIns="86457" tIns="43228" rIns="86457" bIns="43228">
            <a:spAutoFit/>
          </a:bodyPr>
          <a:lstStyle/>
          <a:p>
            <a:pPr algn="just">
              <a:defRPr/>
            </a:pPr>
            <a:r>
              <a:rPr lang="tr-TR" sz="2000" dirty="0" smtClean="0">
                <a:latin typeface="+mn-lt"/>
              </a:rPr>
              <a:t>(a) Zayıf </a:t>
            </a:r>
            <a:r>
              <a:rPr lang="tr-TR" sz="2000" dirty="0">
                <a:latin typeface="+mn-lt"/>
              </a:rPr>
              <a:t>bir asidin kuvvetli bir baz ile titrasyonunda iletkenlikte başlangıçtaki azalma, ortamda oluşan </a:t>
            </a:r>
            <a:r>
              <a:rPr lang="tr-TR" sz="2000" dirty="0" err="1">
                <a:latin typeface="+mn-lt"/>
              </a:rPr>
              <a:t>konjuge</a:t>
            </a:r>
            <a:r>
              <a:rPr lang="tr-TR" sz="2000" dirty="0">
                <a:latin typeface="+mn-lt"/>
              </a:rPr>
              <a:t> anyonun, asidin iyonlaşmasını ortak iyon etkisiyle azaltması nedeniyle gözlenir. Bu etki daha sonra da devam etmekle beraber ortamda giderek artan miktarlarda oluşan bu anyon, kendi iyonik iletkenliğinden dolayı toplam iletkenliği dönüm noktasına kadar arttırır. Dönüm noktasından sonra iletkenliğin daha hızlı bir biçimde artması ortama katılan fazla miktardaki kuvvetli bazdan ötürüdür. İletkenlik yöntemi ile asitlik sabiti 10</a:t>
            </a:r>
            <a:r>
              <a:rPr lang="tr-TR" sz="2000" baseline="30000" dirty="0">
                <a:latin typeface="+mn-lt"/>
              </a:rPr>
              <a:t>-10</a:t>
            </a:r>
            <a:r>
              <a:rPr lang="tr-TR" sz="2000" dirty="0">
                <a:latin typeface="+mn-lt"/>
              </a:rPr>
              <a:t> olan zayıf asitler bile titre edilebilir. Orta kuvvetteki asitler için elde edilen dönüm noktası, çözelti seyreltildiğinde daha da belirginleşir</a:t>
            </a:r>
            <a:r>
              <a:rPr lang="tr-TR" sz="2000" dirty="0" smtClean="0">
                <a:latin typeface="+mn-lt"/>
              </a:rPr>
              <a:t>.</a:t>
            </a:r>
          </a:p>
          <a:p>
            <a:pPr algn="just">
              <a:defRPr/>
            </a:pPr>
            <a:endParaRPr lang="tr-TR" sz="2000" dirty="0">
              <a:latin typeface="+mn-lt"/>
            </a:endParaRPr>
          </a:p>
          <a:p>
            <a:pPr algn="just">
              <a:defRPr/>
            </a:pPr>
            <a:r>
              <a:rPr lang="tr-TR" sz="2000" dirty="0" err="1">
                <a:latin typeface="+mn-lt"/>
              </a:rPr>
              <a:t>HAc</a:t>
            </a:r>
            <a:r>
              <a:rPr lang="tr-TR" sz="2000" dirty="0">
                <a:latin typeface="+mn-lt"/>
              </a:rPr>
              <a:t> + NaOH </a:t>
            </a:r>
            <a:r>
              <a:rPr lang="tr-TR" sz="2000" dirty="0">
                <a:latin typeface="+mn-lt"/>
                <a:sym typeface="Wingdings" pitchFamily="2" charset="2"/>
              </a:rPr>
              <a:t> H</a:t>
            </a:r>
            <a:r>
              <a:rPr lang="tr-TR" sz="2000" baseline="-25000" dirty="0">
                <a:latin typeface="+mn-lt"/>
                <a:sym typeface="Wingdings" pitchFamily="2" charset="2"/>
              </a:rPr>
              <a:t>2</a:t>
            </a:r>
            <a:r>
              <a:rPr lang="tr-TR" sz="2000" dirty="0">
                <a:latin typeface="+mn-lt"/>
                <a:sym typeface="Wingdings" pitchFamily="2" charset="2"/>
              </a:rPr>
              <a:t>O + </a:t>
            </a:r>
            <a:r>
              <a:rPr lang="tr-TR" sz="2000" dirty="0" err="1">
                <a:latin typeface="+mn-lt"/>
                <a:sym typeface="Wingdings" pitchFamily="2" charset="2"/>
              </a:rPr>
              <a:t>Na</a:t>
            </a:r>
            <a:r>
              <a:rPr lang="tr-TR" sz="2000" baseline="30000" dirty="0">
                <a:latin typeface="+mn-lt"/>
                <a:sym typeface="Wingdings" pitchFamily="2" charset="2"/>
              </a:rPr>
              <a:t>+</a:t>
            </a:r>
            <a:r>
              <a:rPr lang="tr-TR" sz="2000" dirty="0">
                <a:latin typeface="+mn-lt"/>
                <a:sym typeface="Wingdings" pitchFamily="2" charset="2"/>
              </a:rPr>
              <a:t>+ </a:t>
            </a:r>
            <a:r>
              <a:rPr lang="tr-TR" sz="2000" dirty="0" err="1">
                <a:latin typeface="+mn-lt"/>
                <a:sym typeface="Wingdings" pitchFamily="2" charset="2"/>
              </a:rPr>
              <a:t>Ac</a:t>
            </a:r>
            <a:r>
              <a:rPr lang="tr-TR" sz="2000" baseline="30000" dirty="0">
                <a:latin typeface="+mn-lt"/>
                <a:sym typeface="Wingdings" pitchFamily="2" charset="2"/>
              </a:rPr>
              <a:t>-</a:t>
            </a:r>
            <a:r>
              <a:rPr lang="tr-TR" sz="2000" dirty="0">
                <a:latin typeface="+mn-lt"/>
                <a:sym typeface="Wingdings" pitchFamily="2" charset="2"/>
              </a:rPr>
              <a:t> , DN’ a kadar, </a:t>
            </a:r>
            <a:endParaRPr lang="tr-TR" sz="2000" dirty="0" smtClean="0">
              <a:latin typeface="+mn-lt"/>
              <a:sym typeface="Wingdings" pitchFamily="2" charset="2"/>
            </a:endParaRPr>
          </a:p>
          <a:p>
            <a:pPr algn="just">
              <a:defRPr/>
            </a:pPr>
            <a:r>
              <a:rPr lang="tr-TR" sz="2000" dirty="0" err="1" smtClean="0">
                <a:latin typeface="+mn-lt"/>
                <a:sym typeface="Wingdings" pitchFamily="2" charset="2"/>
              </a:rPr>
              <a:t>NaOH</a:t>
            </a:r>
            <a:r>
              <a:rPr lang="tr-TR" sz="2000" dirty="0" smtClean="0">
                <a:latin typeface="+mn-lt"/>
                <a:sym typeface="Wingdings" pitchFamily="2" charset="2"/>
              </a:rPr>
              <a:t> </a:t>
            </a:r>
            <a:r>
              <a:rPr lang="tr-TR" sz="2000" dirty="0">
                <a:latin typeface="+mn-lt"/>
                <a:sym typeface="Wingdings" pitchFamily="2" charset="2"/>
              </a:rPr>
              <a:t>eklendikçe, </a:t>
            </a:r>
            <a:r>
              <a:rPr lang="tr-TR" sz="2000" dirty="0" err="1">
                <a:latin typeface="+mn-lt"/>
                <a:sym typeface="Wingdings" pitchFamily="2" charset="2"/>
              </a:rPr>
              <a:t>Na</a:t>
            </a:r>
            <a:r>
              <a:rPr lang="tr-TR" sz="2000" baseline="30000" dirty="0">
                <a:latin typeface="+mn-lt"/>
                <a:sym typeface="Wingdings" pitchFamily="2" charset="2"/>
              </a:rPr>
              <a:t>+</a:t>
            </a:r>
            <a:r>
              <a:rPr lang="tr-TR" sz="2000" dirty="0">
                <a:latin typeface="+mn-lt"/>
                <a:sym typeface="Wingdings" pitchFamily="2" charset="2"/>
              </a:rPr>
              <a:t> ve  </a:t>
            </a:r>
            <a:r>
              <a:rPr lang="tr-TR" sz="2000" dirty="0" err="1">
                <a:latin typeface="+mn-lt"/>
                <a:sym typeface="Wingdings" pitchFamily="2" charset="2"/>
              </a:rPr>
              <a:t>Ac</a:t>
            </a:r>
            <a:r>
              <a:rPr lang="tr-TR" sz="2000" baseline="30000" dirty="0">
                <a:latin typeface="+mn-lt"/>
                <a:sym typeface="Wingdings" pitchFamily="2" charset="2"/>
              </a:rPr>
              <a:t>-</a:t>
            </a:r>
            <a:r>
              <a:rPr lang="tr-TR" sz="2000" dirty="0">
                <a:latin typeface="+mn-lt"/>
                <a:sym typeface="Wingdings" pitchFamily="2" charset="2"/>
              </a:rPr>
              <a:t> artar ve iletkenliği artırır. </a:t>
            </a:r>
            <a:r>
              <a:rPr lang="tr-TR" sz="2000" dirty="0" err="1">
                <a:latin typeface="+mn-lt"/>
                <a:sym typeface="Wingdings" pitchFamily="2" charset="2"/>
              </a:rPr>
              <a:t>DN’den</a:t>
            </a:r>
            <a:r>
              <a:rPr lang="tr-TR" sz="2000" dirty="0">
                <a:latin typeface="+mn-lt"/>
                <a:sym typeface="Wingdings" pitchFamily="2" charset="2"/>
              </a:rPr>
              <a:t> sonra eklenen NaOH, </a:t>
            </a:r>
            <a:r>
              <a:rPr lang="tr-TR" sz="2000" dirty="0" err="1">
                <a:latin typeface="+mn-lt"/>
                <a:sym typeface="Wingdings" pitchFamily="2" charset="2"/>
              </a:rPr>
              <a:t>Na</a:t>
            </a:r>
            <a:r>
              <a:rPr lang="tr-TR" sz="2000" baseline="30000" dirty="0">
                <a:latin typeface="+mn-lt"/>
                <a:sym typeface="Wingdings" pitchFamily="2" charset="2"/>
              </a:rPr>
              <a:t>+</a:t>
            </a:r>
            <a:r>
              <a:rPr lang="tr-TR" sz="2000" dirty="0">
                <a:latin typeface="+mn-lt"/>
                <a:sym typeface="Wingdings" pitchFamily="2" charset="2"/>
              </a:rPr>
              <a:t> ve OH</a:t>
            </a:r>
            <a:r>
              <a:rPr lang="tr-TR" sz="2000" baseline="30000" dirty="0">
                <a:latin typeface="+mn-lt"/>
                <a:sym typeface="Wingdings" pitchFamily="2" charset="2"/>
              </a:rPr>
              <a:t>-</a:t>
            </a:r>
            <a:r>
              <a:rPr lang="tr-TR" sz="2000" dirty="0">
                <a:latin typeface="+mn-lt"/>
                <a:sym typeface="Wingdings" pitchFamily="2" charset="2"/>
              </a:rPr>
              <a:t> derişimini artırır. Ve iletkenlik daha da artar, OH</a:t>
            </a:r>
            <a:r>
              <a:rPr lang="tr-TR" sz="2000" baseline="30000" dirty="0">
                <a:latin typeface="+mn-lt"/>
                <a:sym typeface="Wingdings" pitchFamily="2" charset="2"/>
              </a:rPr>
              <a:t>-</a:t>
            </a:r>
            <a:r>
              <a:rPr lang="tr-TR" sz="2000" dirty="0">
                <a:latin typeface="+mn-lt"/>
                <a:sym typeface="Wingdings" pitchFamily="2" charset="2"/>
              </a:rPr>
              <a:t> </a:t>
            </a:r>
            <a:r>
              <a:rPr lang="tr-TR" sz="2000" dirty="0" err="1">
                <a:latin typeface="+mn-lt"/>
                <a:sym typeface="Wingdings" pitchFamily="2" charset="2"/>
              </a:rPr>
              <a:t>nin</a:t>
            </a:r>
            <a:r>
              <a:rPr lang="tr-TR" sz="2000" dirty="0">
                <a:latin typeface="+mn-lt"/>
                <a:sym typeface="Wingdings" pitchFamily="2" charset="2"/>
              </a:rPr>
              <a:t> </a:t>
            </a:r>
            <a:r>
              <a:rPr lang="tr-TR" sz="2000" dirty="0">
                <a:latin typeface="+mn-lt"/>
                <a:sym typeface="Symbol" pitchFamily="18" charset="2"/>
              </a:rPr>
              <a:t></a:t>
            </a:r>
            <a:r>
              <a:rPr lang="tr-TR" sz="2000" baseline="-25000" dirty="0">
                <a:latin typeface="+mn-lt"/>
                <a:sym typeface="Symbol" pitchFamily="18" charset="2"/>
              </a:rPr>
              <a:t>0 </a:t>
            </a:r>
            <a:r>
              <a:rPr lang="tr-TR" sz="2000" dirty="0">
                <a:latin typeface="+mn-lt"/>
                <a:sym typeface="Symbol" pitchFamily="18" charset="2"/>
              </a:rPr>
              <a:t>değeri diğer iyonlarınkinden daha büyüktür.</a:t>
            </a:r>
            <a:endParaRPr lang="tr-TR" sz="2000" dirty="0">
              <a:latin typeface="+mn-lt"/>
            </a:endParaRPr>
          </a:p>
        </p:txBody>
      </p:sp>
      <p:pic>
        <p:nvPicPr>
          <p:cNvPr id="2" name="Resim 1"/>
          <p:cNvPicPr>
            <a:picLocks noChangeAspect="1"/>
          </p:cNvPicPr>
          <p:nvPr/>
        </p:nvPicPr>
        <p:blipFill>
          <a:blip r:embed="rId2"/>
          <a:stretch>
            <a:fillRect/>
          </a:stretch>
        </p:blipFill>
        <p:spPr>
          <a:xfrm>
            <a:off x="2339752" y="144873"/>
            <a:ext cx="3960440" cy="2541459"/>
          </a:xfrm>
          <a:prstGeom prst="rect">
            <a:avLst/>
          </a:prstGeom>
        </p:spPr>
      </p:pic>
    </p:spTree>
    <p:extLst>
      <p:ext uri="{BB962C8B-B14F-4D97-AF65-F5344CB8AC3E}">
        <p14:creationId xmlns:p14="http://schemas.microsoft.com/office/powerpoint/2010/main" val="3943866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idx="1"/>
          </p:nvPr>
        </p:nvSpPr>
        <p:spPr>
          <a:xfrm>
            <a:off x="251519" y="3223426"/>
            <a:ext cx="8568952" cy="3445934"/>
          </a:xfrm>
        </p:spPr>
        <p:txBody>
          <a:bodyPr>
            <a:noAutofit/>
          </a:bodyPr>
          <a:lstStyle/>
          <a:p>
            <a:pPr marL="0" indent="0" algn="just" eaLnBrk="1" fontAlgn="auto" hangingPunct="1">
              <a:lnSpc>
                <a:spcPct val="80000"/>
              </a:lnSpc>
              <a:spcAft>
                <a:spcPts val="0"/>
              </a:spcAft>
              <a:buFont typeface="Wingdings" pitchFamily="2" charset="2"/>
              <a:buNone/>
              <a:defRPr/>
            </a:pPr>
            <a:r>
              <a:rPr lang="tr-TR" sz="2200" dirty="0" smtClean="0"/>
              <a:t>(b)</a:t>
            </a:r>
            <a:r>
              <a:rPr lang="tr-TR" sz="2200" dirty="0" smtClean="0">
                <a:solidFill>
                  <a:schemeClr val="accent2">
                    <a:lumMod val="60000"/>
                    <a:lumOff val="40000"/>
                  </a:schemeClr>
                </a:solidFill>
              </a:rPr>
              <a:t> </a:t>
            </a:r>
            <a:r>
              <a:rPr lang="tr-TR" sz="2200" dirty="0" smtClean="0"/>
              <a:t>Zayıf bir asidin zayıf bir bazla </a:t>
            </a:r>
            <a:r>
              <a:rPr lang="tr-TR" sz="2200" dirty="0" err="1" smtClean="0"/>
              <a:t>titrasyonunda</a:t>
            </a:r>
            <a:r>
              <a:rPr lang="tr-TR" sz="2200" dirty="0" smtClean="0"/>
              <a:t> dönüm noktasına kadar olan durum aynıdır. Dönüm noktasından sonra ortama fazladan katılan zayıf baz iletkenliğe bir katkı getirmez ve bu yüzden iletkenlikteki artış durur. </a:t>
            </a:r>
          </a:p>
          <a:p>
            <a:pPr marL="0" indent="0" algn="just" eaLnBrk="1" fontAlgn="auto" hangingPunct="1">
              <a:lnSpc>
                <a:spcPct val="80000"/>
              </a:lnSpc>
              <a:spcAft>
                <a:spcPts val="0"/>
              </a:spcAft>
              <a:buFont typeface="Wingdings" pitchFamily="2" charset="2"/>
              <a:buNone/>
              <a:defRPr/>
            </a:pPr>
            <a:r>
              <a:rPr lang="tr-TR" sz="2200" dirty="0" smtClean="0"/>
              <a:t>NH</a:t>
            </a:r>
            <a:r>
              <a:rPr lang="tr-TR" sz="2200" baseline="-25000" dirty="0" smtClean="0"/>
              <a:t>3</a:t>
            </a:r>
            <a:r>
              <a:rPr lang="tr-TR" sz="2200" dirty="0" smtClean="0"/>
              <a:t>+ </a:t>
            </a:r>
            <a:r>
              <a:rPr lang="tr-TR" sz="2200" dirty="0" err="1" smtClean="0"/>
              <a:t>HAc</a:t>
            </a:r>
            <a:r>
              <a:rPr lang="tr-TR" sz="2200" dirty="0" smtClean="0"/>
              <a:t> </a:t>
            </a:r>
            <a:r>
              <a:rPr lang="tr-TR" sz="2200" dirty="0" smtClean="0">
                <a:sym typeface="Wingdings" pitchFamily="2" charset="2"/>
              </a:rPr>
              <a:t>NH</a:t>
            </a:r>
            <a:r>
              <a:rPr lang="tr-TR" sz="2200" baseline="-25000" dirty="0" smtClean="0">
                <a:sym typeface="Wingdings" pitchFamily="2" charset="2"/>
              </a:rPr>
              <a:t>4</a:t>
            </a:r>
            <a:r>
              <a:rPr lang="tr-TR" sz="2200" baseline="30000" dirty="0" smtClean="0">
                <a:sym typeface="Wingdings" pitchFamily="2" charset="2"/>
              </a:rPr>
              <a:t>+</a:t>
            </a:r>
            <a:r>
              <a:rPr lang="tr-TR" sz="2200" dirty="0" smtClean="0">
                <a:sym typeface="Wingdings" pitchFamily="2" charset="2"/>
              </a:rPr>
              <a:t> +</a:t>
            </a:r>
            <a:r>
              <a:rPr lang="tr-TR" sz="2200" dirty="0" err="1" smtClean="0">
                <a:sym typeface="Wingdings" pitchFamily="2" charset="2"/>
              </a:rPr>
              <a:t>Ac</a:t>
            </a:r>
            <a:r>
              <a:rPr lang="tr-TR" sz="2200" baseline="30000" dirty="0" smtClean="0">
                <a:sym typeface="Wingdings" pitchFamily="2" charset="2"/>
              </a:rPr>
              <a:t>-</a:t>
            </a:r>
          </a:p>
          <a:p>
            <a:pPr marL="0" indent="0" algn="just" eaLnBrk="1" fontAlgn="auto" hangingPunct="1">
              <a:lnSpc>
                <a:spcPct val="80000"/>
              </a:lnSpc>
              <a:spcAft>
                <a:spcPts val="0"/>
              </a:spcAft>
              <a:buFont typeface="Wingdings" pitchFamily="2" charset="2"/>
              <a:buNone/>
              <a:defRPr/>
            </a:pPr>
            <a:r>
              <a:rPr lang="tr-TR" sz="2200" dirty="0" smtClean="0"/>
              <a:t>Başlangıçta ortamın iletkenliğini </a:t>
            </a:r>
            <a:r>
              <a:rPr lang="tr-TR" sz="2200" dirty="0" err="1" smtClean="0"/>
              <a:t>HAc</a:t>
            </a:r>
            <a:r>
              <a:rPr lang="tr-TR" sz="2200" dirty="0" smtClean="0"/>
              <a:t> </a:t>
            </a:r>
            <a:r>
              <a:rPr lang="tr-TR" sz="2200" dirty="0" err="1" smtClean="0"/>
              <a:t>ın</a:t>
            </a:r>
            <a:r>
              <a:rPr lang="tr-TR" sz="2200" dirty="0" smtClean="0"/>
              <a:t> iyonlaşması belirler, bu da çok düşüktür. DN’ a kadar NH</a:t>
            </a:r>
            <a:r>
              <a:rPr lang="tr-TR" sz="2200" baseline="-25000" dirty="0" smtClean="0"/>
              <a:t>3 </a:t>
            </a:r>
            <a:r>
              <a:rPr lang="tr-TR" sz="2200" dirty="0" smtClean="0"/>
              <a:t>ekledikçe ortamda</a:t>
            </a:r>
            <a:r>
              <a:rPr lang="tr-TR" sz="2200" dirty="0" smtClean="0">
                <a:solidFill>
                  <a:schemeClr val="accent4">
                    <a:lumMod val="20000"/>
                    <a:lumOff val="80000"/>
                  </a:schemeClr>
                </a:solidFill>
              </a:rPr>
              <a:t> </a:t>
            </a:r>
            <a:r>
              <a:rPr lang="tr-TR" sz="2200" dirty="0" smtClean="0">
                <a:sym typeface="Wingdings" pitchFamily="2" charset="2"/>
              </a:rPr>
              <a:t>NH</a:t>
            </a:r>
            <a:r>
              <a:rPr lang="tr-TR" sz="2200" baseline="-25000" dirty="0" smtClean="0">
                <a:sym typeface="Wingdings" pitchFamily="2" charset="2"/>
              </a:rPr>
              <a:t>4</a:t>
            </a:r>
            <a:r>
              <a:rPr lang="tr-TR" sz="2200" baseline="30000" dirty="0" smtClean="0">
                <a:sym typeface="Wingdings" pitchFamily="2" charset="2"/>
              </a:rPr>
              <a:t>+</a:t>
            </a:r>
            <a:r>
              <a:rPr lang="tr-TR" sz="2200" dirty="0" smtClean="0">
                <a:sym typeface="Wingdings" pitchFamily="2" charset="2"/>
              </a:rPr>
              <a:t> ve </a:t>
            </a:r>
            <a:r>
              <a:rPr lang="tr-TR" sz="2200" dirty="0" err="1" smtClean="0">
                <a:sym typeface="Wingdings" pitchFamily="2" charset="2"/>
              </a:rPr>
              <a:t>Ac</a:t>
            </a:r>
            <a:r>
              <a:rPr lang="tr-TR" sz="2200" baseline="30000" dirty="0" smtClean="0">
                <a:sym typeface="Wingdings" pitchFamily="2" charset="2"/>
              </a:rPr>
              <a:t>-</a:t>
            </a:r>
            <a:r>
              <a:rPr lang="tr-TR" sz="2200" dirty="0" smtClean="0">
                <a:sym typeface="Wingdings" pitchFamily="2" charset="2"/>
              </a:rPr>
              <a:t>  derişimi artar, ve iletkenliği belirler. DN den sonra ortamın iletkenliğini ortamda mevcut NH</a:t>
            </a:r>
            <a:r>
              <a:rPr lang="tr-TR" sz="2200" baseline="-25000" dirty="0" smtClean="0">
                <a:sym typeface="Wingdings" pitchFamily="2" charset="2"/>
              </a:rPr>
              <a:t>4</a:t>
            </a:r>
            <a:r>
              <a:rPr lang="tr-TR" sz="2200" baseline="30000" dirty="0" smtClean="0">
                <a:sym typeface="Wingdings" pitchFamily="2" charset="2"/>
              </a:rPr>
              <a:t>+</a:t>
            </a:r>
            <a:r>
              <a:rPr lang="tr-TR" sz="2200" dirty="0" smtClean="0">
                <a:sym typeface="Wingdings" pitchFamily="2" charset="2"/>
              </a:rPr>
              <a:t> ve </a:t>
            </a:r>
            <a:r>
              <a:rPr lang="tr-TR" sz="2200" dirty="0" err="1" smtClean="0">
                <a:sym typeface="Wingdings" pitchFamily="2" charset="2"/>
              </a:rPr>
              <a:t>Ac</a:t>
            </a:r>
            <a:r>
              <a:rPr lang="tr-TR" sz="2200" baseline="30000" dirty="0" smtClean="0">
                <a:sym typeface="Wingdings" pitchFamily="2" charset="2"/>
              </a:rPr>
              <a:t>-</a:t>
            </a:r>
            <a:r>
              <a:rPr lang="tr-TR" sz="2200" dirty="0" smtClean="0">
                <a:sym typeface="Wingdings" pitchFamily="2" charset="2"/>
              </a:rPr>
              <a:t>  belirler, eklenen </a:t>
            </a:r>
            <a:r>
              <a:rPr lang="tr-TR" sz="2200" dirty="0" smtClean="0">
                <a:solidFill>
                  <a:schemeClr val="accent4">
                    <a:lumMod val="20000"/>
                    <a:lumOff val="80000"/>
                  </a:schemeClr>
                </a:solidFill>
              </a:rPr>
              <a:t>NH</a:t>
            </a:r>
            <a:r>
              <a:rPr lang="tr-TR" sz="2200" baseline="-25000" dirty="0" smtClean="0">
                <a:solidFill>
                  <a:schemeClr val="accent4">
                    <a:lumMod val="20000"/>
                    <a:lumOff val="80000"/>
                  </a:schemeClr>
                </a:solidFill>
              </a:rPr>
              <a:t>3 </a:t>
            </a:r>
            <a:r>
              <a:rPr lang="tr-TR" sz="2200" dirty="0" smtClean="0">
                <a:sym typeface="Wingdings" pitchFamily="2" charset="2"/>
              </a:rPr>
              <a:t>.</a:t>
            </a:r>
            <a:r>
              <a:rPr lang="tr-TR" sz="2200" dirty="0" err="1" smtClean="0">
                <a:sym typeface="Wingdings" pitchFamily="2" charset="2"/>
              </a:rPr>
              <a:t>ın</a:t>
            </a:r>
            <a:r>
              <a:rPr lang="tr-TR" sz="2200" dirty="0" smtClean="0">
                <a:sym typeface="Wingdings" pitchFamily="2" charset="2"/>
              </a:rPr>
              <a:t> iyonlaşmasından gelen iyon miktarı az olduğundan değiştirmez. </a:t>
            </a:r>
            <a:endParaRPr lang="tr-TR" sz="2200" dirty="0" smtClean="0">
              <a:solidFill>
                <a:schemeClr val="folHlink"/>
              </a:solidFill>
            </a:endParaRPr>
          </a:p>
          <a:p>
            <a:pPr marL="0" indent="0" algn="just" eaLnBrk="1" fontAlgn="auto" hangingPunct="1">
              <a:lnSpc>
                <a:spcPct val="80000"/>
              </a:lnSpc>
              <a:spcAft>
                <a:spcPts val="0"/>
              </a:spcAft>
              <a:buFont typeface="Wingdings" pitchFamily="2" charset="2"/>
              <a:buNone/>
              <a:defRPr/>
            </a:pPr>
            <a:r>
              <a:rPr lang="tr-TR" sz="2200" dirty="0" smtClean="0"/>
              <a:t>(c) Dönüm noktasından sonra iletkenliğin değişmediği durumla kuvvetli bir asidin zayıf bir bazla </a:t>
            </a:r>
            <a:r>
              <a:rPr lang="tr-TR" sz="2200" dirty="0" err="1" smtClean="0"/>
              <a:t>titrasyonunda</a:t>
            </a:r>
            <a:r>
              <a:rPr lang="tr-TR" sz="2200" dirty="0" smtClean="0"/>
              <a:t> da karşılaşılır.</a:t>
            </a:r>
          </a:p>
          <a:p>
            <a:pPr marL="0" indent="0" algn="just" eaLnBrk="1" fontAlgn="auto" hangingPunct="1">
              <a:lnSpc>
                <a:spcPct val="80000"/>
              </a:lnSpc>
              <a:spcAft>
                <a:spcPts val="0"/>
              </a:spcAft>
              <a:buFont typeface="Wingdings" pitchFamily="2" charset="2"/>
              <a:buNone/>
              <a:defRPr/>
            </a:pPr>
            <a:r>
              <a:rPr lang="tr-TR" sz="2200" dirty="0" smtClean="0"/>
              <a:t>H</a:t>
            </a:r>
            <a:r>
              <a:rPr lang="tr-TR" sz="2200" baseline="30000" dirty="0" smtClean="0"/>
              <a:t>+</a:t>
            </a:r>
            <a:r>
              <a:rPr lang="tr-TR" sz="2200" dirty="0" smtClean="0"/>
              <a:t>+Cl</a:t>
            </a:r>
            <a:r>
              <a:rPr lang="tr-TR" sz="2200" baseline="30000" dirty="0" smtClean="0"/>
              <a:t>-</a:t>
            </a:r>
            <a:r>
              <a:rPr lang="tr-TR" sz="2200" dirty="0" smtClean="0"/>
              <a:t>+NH</a:t>
            </a:r>
            <a:r>
              <a:rPr lang="tr-TR" sz="2200" baseline="-25000" dirty="0" smtClean="0"/>
              <a:t>3</a:t>
            </a:r>
            <a:r>
              <a:rPr lang="tr-TR" sz="2200" dirty="0" smtClean="0">
                <a:sym typeface="Wingdings" pitchFamily="2" charset="2"/>
              </a:rPr>
              <a:t> NH</a:t>
            </a:r>
            <a:r>
              <a:rPr lang="tr-TR" sz="2200" baseline="-25000" dirty="0" smtClean="0">
                <a:sym typeface="Wingdings" pitchFamily="2" charset="2"/>
              </a:rPr>
              <a:t>4</a:t>
            </a:r>
            <a:r>
              <a:rPr lang="tr-TR" sz="2200" baseline="30000" dirty="0" smtClean="0">
                <a:sym typeface="Wingdings" pitchFamily="2" charset="2"/>
              </a:rPr>
              <a:t>+</a:t>
            </a:r>
            <a:r>
              <a:rPr lang="tr-TR" sz="2200" dirty="0" smtClean="0">
                <a:sym typeface="Wingdings" pitchFamily="2" charset="2"/>
              </a:rPr>
              <a:t>+Cl</a:t>
            </a:r>
            <a:r>
              <a:rPr lang="tr-TR" sz="2200" baseline="30000" dirty="0" smtClean="0">
                <a:sym typeface="Wingdings" pitchFamily="2" charset="2"/>
              </a:rPr>
              <a:t>-</a:t>
            </a:r>
          </a:p>
        </p:txBody>
      </p:sp>
      <p:pic>
        <p:nvPicPr>
          <p:cNvPr id="4" name="Resim 3"/>
          <p:cNvPicPr>
            <a:picLocks noChangeAspect="1"/>
          </p:cNvPicPr>
          <p:nvPr/>
        </p:nvPicPr>
        <p:blipFill>
          <a:blip r:embed="rId2"/>
          <a:stretch>
            <a:fillRect/>
          </a:stretch>
        </p:blipFill>
        <p:spPr>
          <a:xfrm>
            <a:off x="1043608" y="332656"/>
            <a:ext cx="6709767" cy="2448272"/>
          </a:xfrm>
          <a:prstGeom prst="rect">
            <a:avLst/>
          </a:prstGeom>
        </p:spPr>
      </p:pic>
    </p:spTree>
    <p:extLst>
      <p:ext uri="{BB962C8B-B14F-4D97-AF65-F5344CB8AC3E}">
        <p14:creationId xmlns:p14="http://schemas.microsoft.com/office/powerpoint/2010/main" val="3438432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sz="quarter" idx="1"/>
          </p:nvPr>
        </p:nvSpPr>
        <p:spPr>
          <a:xfrm>
            <a:off x="439738" y="342900"/>
            <a:ext cx="8399462" cy="6172200"/>
          </a:xfrm>
        </p:spPr>
        <p:txBody>
          <a:bodyPr/>
          <a:lstStyle/>
          <a:p>
            <a:pPr marL="0" indent="0" algn="just" eaLnBrk="1" hangingPunct="1">
              <a:lnSpc>
                <a:spcPct val="80000"/>
              </a:lnSpc>
              <a:buFont typeface="Wingdings" panose="05000000000000000000" pitchFamily="2" charset="2"/>
              <a:buNone/>
            </a:pPr>
            <a:r>
              <a:rPr lang="tr-TR" sz="2000" b="1" smtClean="0">
                <a:solidFill>
                  <a:srgbClr val="000099"/>
                </a:solidFill>
              </a:rPr>
              <a:t>Elektrot Potansiyellerinin Özellikleri</a:t>
            </a:r>
            <a:endParaRPr lang="tr-TR" sz="2000" smtClean="0">
              <a:solidFill>
                <a:srgbClr val="000099"/>
              </a:solidFill>
            </a:endParaRPr>
          </a:p>
          <a:p>
            <a:pPr marL="0" indent="0" algn="just" eaLnBrk="1" hangingPunct="1">
              <a:lnSpc>
                <a:spcPct val="80000"/>
              </a:lnSpc>
              <a:buFont typeface="Wingdings" panose="05000000000000000000" pitchFamily="2" charset="2"/>
              <a:buNone/>
            </a:pPr>
            <a:r>
              <a:rPr lang="tr-TR" sz="2000" smtClean="0"/>
              <a:t>Bir elektrokimyasal hücrenin potansiyeli, katot potansiyeli ile anot potansiyeli </a:t>
            </a:r>
            <a:r>
              <a:rPr lang="tr-TR" sz="2000" i="1" smtClean="0"/>
              <a:t>arasındaki farktır </a:t>
            </a:r>
            <a:r>
              <a:rPr lang="tr-TR" sz="2000" smtClean="0"/>
              <a:t>ve burada bir elektrot potansiyelinin ne anlama geldiğine ilişkin açık bir görüşe sahip olmak önemlidir. Bu potansiyel, bir elektrotun elektron enerjisinin bir ölçümüdür. Bir elektrolit çözeltisi içine batırılan bir metalik iletkende fazla yüklerin hepsi iletkenin </a:t>
            </a:r>
            <a:r>
              <a:rPr lang="tr-TR" sz="2000" i="1" smtClean="0"/>
              <a:t>yüzeyindedir </a:t>
            </a:r>
            <a:r>
              <a:rPr lang="tr-TR" sz="2000" smtClean="0"/>
              <a:t>ve bu yüzeydeki yük yoğunluğunu ayarlamak, iletkene bağlanan dış güç kaynağının çıkışını ayarlamakla mümkündür. Bu dış kaynak elektronları bir elektrotun yüzeyine doğru zorlar yüzeydeki elektronlar kalabalıklaşır ve Coulomb itme gücü nedeniyle enerjileri artar. Sonuçta bir </a:t>
            </a:r>
            <a:r>
              <a:rPr lang="tr-TR" sz="2000" i="1" smtClean="0"/>
              <a:t>negatif </a:t>
            </a:r>
            <a:r>
              <a:rPr lang="tr-TR" sz="2000" smtClean="0"/>
              <a:t>potansiyel artışı olur. Eğer dış devre elektrottan yeteri kadar elektron geri çekerse, yüzey pozitif yük kazanacaktır ve bir </a:t>
            </a:r>
            <a:r>
              <a:rPr lang="tr-TR" sz="2000" i="1" smtClean="0"/>
              <a:t>pozitif </a:t>
            </a:r>
            <a:r>
              <a:rPr lang="tr-TR" sz="2000" smtClean="0"/>
              <a:t>potansiyel gelişecektir. </a:t>
            </a:r>
          </a:p>
          <a:p>
            <a:pPr marL="0" indent="0" algn="just" eaLnBrk="1" hangingPunct="1">
              <a:lnSpc>
                <a:spcPct val="80000"/>
              </a:lnSpc>
              <a:buFont typeface="Wingdings" panose="05000000000000000000" pitchFamily="2" charset="2"/>
              <a:buNone/>
            </a:pPr>
            <a:endParaRPr lang="tr-TR" sz="2000" smtClean="0"/>
          </a:p>
          <a:p>
            <a:pPr marL="0" indent="0" algn="just" eaLnBrk="1" hangingPunct="1">
              <a:lnSpc>
                <a:spcPct val="80000"/>
              </a:lnSpc>
              <a:buFont typeface="Wingdings" panose="05000000000000000000" pitchFamily="2" charset="2"/>
              <a:buNone/>
            </a:pPr>
            <a:r>
              <a:rPr lang="tr-TR" sz="2000" smtClean="0"/>
              <a:t>Bütün potansiyel ölçüm aletleri, sadece potansiyeldeki farkları ölçtüğünden dolayı tek bir elektrotla mutlak potansiyelin ölçümünü mümkün kılan </a:t>
            </a:r>
            <a:r>
              <a:rPr lang="tr-TR" sz="2000" i="1" smtClean="0"/>
              <a:t>bir yöntemin olmadığını </a:t>
            </a:r>
            <a:r>
              <a:rPr lang="tr-TR" sz="2000" smtClean="0"/>
              <a:t>vurgulamak gerekir. Potansiyel farkını ölçen bir cihazdan çıkan bir iletken söz konusu elektroda bağlanır. Potansiyel farkını ölçmek için ikinci bir iletken, söz konusu yarı-hücrenin elektrolit çözeltisiyle temasta olmalıdır. Bu son temas kaçınılmaz olarak bir katı-çözelti ara yüzeyini kapsar ve bu nedenle eğer bir yük akışı varsa </a:t>
            </a:r>
            <a:r>
              <a:rPr lang="tr-TR" sz="2000" i="1" smtClean="0"/>
              <a:t>bir kimyasal reaksiyonun da olacağı </a:t>
            </a:r>
            <a:r>
              <a:rPr lang="tr-TR" sz="2000" smtClean="0"/>
              <a:t>ikinci bir yarı-hücre gibi davranır. Bu ikinci yarı-reaksiyon nedeniyle belirlenmek istenen yarı-hücre potansiyelinin mutlak değeri ölçülemez; ölçülen, ilgilenilen potansiyelle, potansiyel ölçüm aleti ile çözeltinin teması ile oluşan yarı-hücrenin potansiyeli arasındaki farktır.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idx="1"/>
          </p:nvPr>
        </p:nvSpPr>
        <p:spPr>
          <a:xfrm>
            <a:off x="251520" y="2780928"/>
            <a:ext cx="8568952" cy="3888432"/>
          </a:xfrm>
        </p:spPr>
        <p:txBody>
          <a:bodyPr>
            <a:noAutofit/>
          </a:bodyPr>
          <a:lstStyle/>
          <a:p>
            <a:pPr marL="0" indent="0" algn="just" eaLnBrk="1" fontAlgn="auto" hangingPunct="1">
              <a:lnSpc>
                <a:spcPct val="80000"/>
              </a:lnSpc>
              <a:spcAft>
                <a:spcPts val="0"/>
              </a:spcAft>
              <a:buFont typeface="Wingdings" pitchFamily="2" charset="2"/>
              <a:buNone/>
              <a:defRPr/>
            </a:pPr>
            <a:r>
              <a:rPr lang="tr-TR" sz="2200" dirty="0" smtClean="0"/>
              <a:t>(d)</a:t>
            </a:r>
            <a:r>
              <a:rPr lang="tr-TR" sz="2200" dirty="0" smtClean="0">
                <a:solidFill>
                  <a:schemeClr val="accent2">
                    <a:lumMod val="60000"/>
                    <a:lumOff val="40000"/>
                  </a:schemeClr>
                </a:solidFill>
              </a:rPr>
              <a:t> </a:t>
            </a:r>
            <a:r>
              <a:rPr lang="tr-TR" sz="2200" dirty="0" smtClean="0"/>
              <a:t>Kuvvetli bir asitle zayıf asidin karışımının kuvvetli bir bazla </a:t>
            </a:r>
            <a:r>
              <a:rPr lang="tr-TR" sz="2200" dirty="0" err="1" smtClean="0"/>
              <a:t>titrasyonunda</a:t>
            </a:r>
            <a:r>
              <a:rPr lang="tr-TR" sz="2200" dirty="0" smtClean="0"/>
              <a:t> iki dönüm noktalı bir </a:t>
            </a:r>
            <a:r>
              <a:rPr lang="tr-TR" sz="2200" dirty="0" err="1" smtClean="0"/>
              <a:t>titrasyon</a:t>
            </a:r>
            <a:r>
              <a:rPr lang="tr-TR" sz="2200" dirty="0" smtClean="0"/>
              <a:t> eğrisi elde edilir. Kuvvetli asit tüketildikten sonra zayıf asit tepkimeye girdiği için birinci dönüm noktası kuvvetli asidin miktarını ikinci dönüm noktası ise zayıf asidin miktarını belirler.</a:t>
            </a:r>
          </a:p>
          <a:p>
            <a:pPr marL="0" indent="0" algn="just" eaLnBrk="1" fontAlgn="auto" hangingPunct="1">
              <a:lnSpc>
                <a:spcPct val="80000"/>
              </a:lnSpc>
              <a:spcAft>
                <a:spcPts val="0"/>
              </a:spcAft>
              <a:buFont typeface="Wingdings" pitchFamily="2" charset="2"/>
              <a:buNone/>
              <a:defRPr/>
            </a:pPr>
            <a:endParaRPr lang="tr-TR" sz="2200" dirty="0" smtClean="0"/>
          </a:p>
          <a:p>
            <a:pPr marL="0" indent="0" algn="just" eaLnBrk="1" fontAlgn="auto" hangingPunct="1">
              <a:lnSpc>
                <a:spcPct val="80000"/>
              </a:lnSpc>
              <a:spcAft>
                <a:spcPts val="0"/>
              </a:spcAft>
              <a:buFont typeface="Wingdings" pitchFamily="2" charset="2"/>
              <a:buNone/>
              <a:defRPr/>
            </a:pPr>
            <a:r>
              <a:rPr lang="tr-TR" sz="2200" dirty="0" smtClean="0">
                <a:solidFill>
                  <a:schemeClr val="tx1"/>
                </a:solidFill>
              </a:rPr>
              <a:t>(e) </a:t>
            </a:r>
            <a:r>
              <a:rPr lang="tr-TR" sz="2200" dirty="0" smtClean="0"/>
              <a:t>Az çözünen bir tuzun ürün olarak oluştuğu çökme tepkimelerinde, iyonlar çökerek azaldığından dönüm noktasına kadar iletkenlikte azalma gözlenir. Dönüm noktasından sonra ise </a:t>
            </a:r>
            <a:r>
              <a:rPr lang="tr-TR" sz="2200" dirty="0" err="1" smtClean="0"/>
              <a:t>titrant</a:t>
            </a:r>
            <a:r>
              <a:rPr lang="tr-TR" sz="2200" dirty="0" smtClean="0"/>
              <a:t> ilavesiyle iletkenlik artar. (</a:t>
            </a:r>
            <a:r>
              <a:rPr lang="tr-TR" sz="2200" dirty="0" err="1" smtClean="0"/>
              <a:t>Ag</a:t>
            </a:r>
            <a:r>
              <a:rPr lang="tr-TR" sz="2200" dirty="0" smtClean="0"/>
              <a:t> </a:t>
            </a:r>
            <a:r>
              <a:rPr lang="tr-TR" sz="2200" dirty="0" err="1" smtClean="0"/>
              <a:t>titrantıyla</a:t>
            </a:r>
            <a:r>
              <a:rPr lang="tr-TR" sz="2200" dirty="0" smtClean="0"/>
              <a:t> </a:t>
            </a:r>
            <a:r>
              <a:rPr lang="tr-TR" sz="2200" dirty="0" err="1" smtClean="0"/>
              <a:t>Cl</a:t>
            </a:r>
            <a:r>
              <a:rPr lang="tr-TR" sz="2200" baseline="30000" dirty="0" smtClean="0"/>
              <a:t>-</a:t>
            </a:r>
            <a:r>
              <a:rPr lang="tr-TR" sz="2200" dirty="0" smtClean="0"/>
              <a:t> titre edilirken Ortamda mevcut </a:t>
            </a:r>
            <a:r>
              <a:rPr lang="tr-TR" sz="2200" dirty="0" err="1" smtClean="0"/>
              <a:t>Cl</a:t>
            </a:r>
            <a:r>
              <a:rPr lang="tr-TR" sz="2200" baseline="30000" dirty="0" smtClean="0"/>
              <a:t>-</a:t>
            </a:r>
            <a:r>
              <a:rPr lang="tr-TR" sz="2200" dirty="0" smtClean="0"/>
              <a:t> </a:t>
            </a:r>
            <a:r>
              <a:rPr lang="tr-TR" sz="2200" dirty="0" err="1" smtClean="0"/>
              <a:t>derişiminin</a:t>
            </a:r>
            <a:r>
              <a:rPr lang="tr-TR" sz="2200" dirty="0" smtClean="0"/>
              <a:t> oluşturduğu iletkenlikten dolayı başlangıçta yüksek bir iletkenlikten başlanır. </a:t>
            </a:r>
          </a:p>
          <a:p>
            <a:pPr marL="0" indent="0" algn="just" eaLnBrk="1" fontAlgn="auto" hangingPunct="1">
              <a:lnSpc>
                <a:spcPct val="80000"/>
              </a:lnSpc>
              <a:spcAft>
                <a:spcPts val="0"/>
              </a:spcAft>
              <a:buFont typeface="Wingdings" pitchFamily="2" charset="2"/>
              <a:buNone/>
              <a:defRPr/>
            </a:pPr>
            <a:r>
              <a:rPr lang="tr-TR" sz="2200" dirty="0" smtClean="0"/>
              <a:t>Her ilave </a:t>
            </a:r>
            <a:r>
              <a:rPr lang="tr-TR" sz="2200" dirty="0" err="1" smtClean="0"/>
              <a:t>Ag</a:t>
            </a:r>
            <a:r>
              <a:rPr lang="tr-TR" sz="2200" dirty="0" smtClean="0"/>
              <a:t>+ ile </a:t>
            </a:r>
            <a:r>
              <a:rPr lang="tr-TR" sz="2200" dirty="0" err="1" smtClean="0"/>
              <a:t>Cl</a:t>
            </a:r>
            <a:r>
              <a:rPr lang="tr-TR" sz="2200" baseline="30000" dirty="0" smtClean="0"/>
              <a:t>-</a:t>
            </a:r>
            <a:r>
              <a:rPr lang="tr-TR" sz="2200" dirty="0" smtClean="0"/>
              <a:t> derişimi azalacağından iletkenlik düşmeye başlar. Ortamdaki Cl</a:t>
            </a:r>
            <a:r>
              <a:rPr lang="tr-TR" sz="2200" baseline="30000" dirty="0" smtClean="0"/>
              <a:t>-</a:t>
            </a:r>
            <a:r>
              <a:rPr lang="tr-TR" sz="2200" dirty="0" smtClean="0"/>
              <a:t> bitince (dengeden oluşan Cl</a:t>
            </a:r>
            <a:r>
              <a:rPr lang="tr-TR" sz="2200" baseline="30000" dirty="0" smtClean="0"/>
              <a:t>-</a:t>
            </a:r>
            <a:r>
              <a:rPr lang="tr-TR" sz="2200" dirty="0" smtClean="0"/>
              <a:t> </a:t>
            </a:r>
            <a:r>
              <a:rPr lang="tr-TR" sz="2200" dirty="0" err="1" smtClean="0"/>
              <a:t>nun</a:t>
            </a:r>
            <a:r>
              <a:rPr lang="tr-TR" sz="2200" dirty="0" smtClean="0"/>
              <a:t> etkisi çok küçüktür) Eklenen </a:t>
            </a:r>
            <a:r>
              <a:rPr lang="tr-TR" sz="2200" dirty="0" err="1" smtClean="0"/>
              <a:t>Ag</a:t>
            </a:r>
            <a:r>
              <a:rPr lang="tr-TR" sz="2200" dirty="0" smtClean="0"/>
              <a:t>+ ile iletkenlik tekrar artmaya başlar. </a:t>
            </a:r>
          </a:p>
        </p:txBody>
      </p:sp>
      <p:pic>
        <p:nvPicPr>
          <p:cNvPr id="2" name="Resim 1"/>
          <p:cNvPicPr>
            <a:picLocks noChangeAspect="1"/>
          </p:cNvPicPr>
          <p:nvPr/>
        </p:nvPicPr>
        <p:blipFill>
          <a:blip r:embed="rId2"/>
          <a:stretch>
            <a:fillRect/>
          </a:stretch>
        </p:blipFill>
        <p:spPr>
          <a:xfrm>
            <a:off x="1363172" y="179696"/>
            <a:ext cx="6424017" cy="2376264"/>
          </a:xfrm>
          <a:prstGeom prst="rect">
            <a:avLst/>
          </a:prstGeom>
        </p:spPr>
      </p:pic>
    </p:spTree>
    <p:extLst>
      <p:ext uri="{BB962C8B-B14F-4D97-AF65-F5344CB8AC3E}">
        <p14:creationId xmlns:p14="http://schemas.microsoft.com/office/powerpoint/2010/main" val="27332893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5616" y="168189"/>
            <a:ext cx="5184576" cy="523220"/>
          </a:xfrm>
          <a:prstGeom prst="rect">
            <a:avLst/>
          </a:prstGeom>
          <a:noFill/>
        </p:spPr>
        <p:txBody>
          <a:bodyPr wrap="square" rtlCol="0">
            <a:spAutoFit/>
          </a:bodyPr>
          <a:lstStyle/>
          <a:p>
            <a:r>
              <a:rPr lang="tr-TR" sz="2800" b="1" dirty="0" smtClean="0">
                <a:solidFill>
                  <a:srgbClr val="002060"/>
                </a:solidFill>
              </a:rPr>
              <a:t>Voltametri</a:t>
            </a:r>
            <a:endParaRPr lang="tr-TR" sz="2800" b="1" dirty="0">
              <a:solidFill>
                <a:srgbClr val="002060"/>
              </a:solidFill>
            </a:endParaRPr>
          </a:p>
        </p:txBody>
      </p:sp>
      <p:sp>
        <p:nvSpPr>
          <p:cNvPr id="4" name="Dikdörtgen 3"/>
          <p:cNvSpPr/>
          <p:nvPr/>
        </p:nvSpPr>
        <p:spPr>
          <a:xfrm>
            <a:off x="217708" y="697585"/>
            <a:ext cx="8602764" cy="3785652"/>
          </a:xfrm>
          <a:prstGeom prst="rect">
            <a:avLst/>
          </a:prstGeom>
        </p:spPr>
        <p:txBody>
          <a:bodyPr wrap="square">
            <a:spAutoFit/>
          </a:bodyPr>
          <a:lstStyle/>
          <a:p>
            <a:pPr indent="449580" algn="just">
              <a:lnSpc>
                <a:spcPct val="150000"/>
              </a:lnSpc>
              <a:spcAft>
                <a:spcPts val="0"/>
              </a:spcAft>
            </a:pPr>
            <a:r>
              <a:rPr lang="tr-TR" sz="2000" dirty="0" smtClean="0">
                <a:latin typeface="+mn-lt"/>
                <a:ea typeface="Times New Roman" panose="02020603050405020304" pitchFamily="18" charset="0"/>
              </a:rPr>
              <a:t>Voltametri</a:t>
            </a:r>
            <a:r>
              <a:rPr lang="tr-TR" sz="2000" dirty="0">
                <a:latin typeface="+mn-lt"/>
                <a:ea typeface="Times New Roman" panose="02020603050405020304" pitchFamily="18" charset="0"/>
              </a:rPr>
              <a:t>, çalışma </a:t>
            </a:r>
            <a:r>
              <a:rPr lang="tr-TR" sz="2000" dirty="0" err="1">
                <a:latin typeface="+mn-lt"/>
                <a:ea typeface="Times New Roman" panose="02020603050405020304" pitchFamily="18" charset="0"/>
              </a:rPr>
              <a:t>elektroduna</a:t>
            </a:r>
            <a:r>
              <a:rPr lang="tr-TR" sz="2000" dirty="0">
                <a:latin typeface="+mn-lt"/>
                <a:ea typeface="Times New Roman" panose="02020603050405020304" pitchFamily="18" charset="0"/>
              </a:rPr>
              <a:t> uygulanan potansiyelin fonksiyonu olarak akımın ölçümüne dayanır. Voltametri, elektrokimyasal bir hücreye uygulanan potansiyel </a:t>
            </a:r>
            <a:r>
              <a:rPr lang="tr-TR" sz="2000" dirty="0" smtClean="0">
                <a:latin typeface="+mn-lt"/>
                <a:ea typeface="Times New Roman" panose="02020603050405020304" pitchFamily="18" charset="0"/>
              </a:rPr>
              <a:t>(E) </a:t>
            </a:r>
            <a:r>
              <a:rPr lang="tr-TR" sz="2000" dirty="0">
                <a:latin typeface="+mn-lt"/>
                <a:ea typeface="Times New Roman" panose="02020603050405020304" pitchFamily="18" charset="0"/>
              </a:rPr>
              <a:t>sonucu olarak elektrokimyasal değişim nedeniyle hücrede oluşan akımın (i) ölçüldüğü yöntemlerin genel adıdır. </a:t>
            </a:r>
            <a:r>
              <a:rPr lang="tr-TR" sz="2000" dirty="0" err="1">
                <a:latin typeface="+mn-lt"/>
                <a:ea typeface="Times New Roman" panose="02020603050405020304" pitchFamily="18" charset="0"/>
              </a:rPr>
              <a:t>Voltametride</a:t>
            </a:r>
            <a:r>
              <a:rPr lang="tr-TR" sz="2000" dirty="0">
                <a:latin typeface="+mn-lt"/>
                <a:ea typeface="Times New Roman" panose="02020603050405020304" pitchFamily="18" charset="0"/>
              </a:rPr>
              <a:t> genellikle uygulanan potansiyel ya da izlenen akım, zamanın (</a:t>
            </a:r>
            <a:r>
              <a:rPr lang="tr-TR" sz="2000" i="1" dirty="0">
                <a:latin typeface="+mn-lt"/>
                <a:ea typeface="Times New Roman" panose="02020603050405020304" pitchFamily="18" charset="0"/>
              </a:rPr>
              <a:t>t</a:t>
            </a:r>
            <a:r>
              <a:rPr lang="tr-TR" sz="2000" dirty="0">
                <a:latin typeface="+mn-lt"/>
                <a:ea typeface="Times New Roman" panose="02020603050405020304" pitchFamily="18" charset="0"/>
              </a:rPr>
              <a:t>) bir fonksiyonudur.</a:t>
            </a:r>
            <a:r>
              <a:rPr lang="tr-TR" sz="2000" b="1" dirty="0">
                <a:latin typeface="+mn-lt"/>
                <a:ea typeface="Times New Roman" panose="02020603050405020304" pitchFamily="18" charset="0"/>
              </a:rPr>
              <a:t> </a:t>
            </a:r>
            <a:r>
              <a:rPr lang="tr-TR" sz="2000" dirty="0" smtClean="0">
                <a:latin typeface="+mn-lt"/>
                <a:ea typeface="Times New Roman" panose="02020603050405020304" pitchFamily="18" charset="0"/>
              </a:rPr>
              <a:t>Voltametrik </a:t>
            </a:r>
            <a:r>
              <a:rPr lang="tr-TR" sz="2000" dirty="0">
                <a:latin typeface="+mn-lt"/>
                <a:ea typeface="Times New Roman" panose="02020603050405020304" pitchFamily="18" charset="0"/>
              </a:rPr>
              <a:t>yöntemler, potansiyometri gibi yöntemlerin aksine, uygulanan potansiyel, elektrot yüzeyinde, elektrokimyasal indirgenme veya yükseltgenme ile </a:t>
            </a:r>
            <a:r>
              <a:rPr lang="tr-TR" sz="2000" dirty="0" err="1">
                <a:latin typeface="+mn-lt"/>
                <a:ea typeface="Times New Roman" panose="02020603050405020304" pitchFamily="18" charset="0"/>
              </a:rPr>
              <a:t>elektroaktif</a:t>
            </a:r>
            <a:r>
              <a:rPr lang="tr-TR" sz="2000" dirty="0">
                <a:latin typeface="+mn-lt"/>
                <a:ea typeface="Times New Roman" panose="02020603050405020304" pitchFamily="18" charset="0"/>
              </a:rPr>
              <a:t> türlerin </a:t>
            </a:r>
            <a:r>
              <a:rPr lang="tr-TR" sz="2000" dirty="0" err="1">
                <a:latin typeface="+mn-lt"/>
                <a:ea typeface="Times New Roman" panose="02020603050405020304" pitchFamily="18" charset="0"/>
              </a:rPr>
              <a:t>derişiminde</a:t>
            </a:r>
            <a:r>
              <a:rPr lang="tr-TR" sz="2000" dirty="0">
                <a:latin typeface="+mn-lt"/>
                <a:ea typeface="Times New Roman" panose="02020603050405020304" pitchFamily="18" charset="0"/>
              </a:rPr>
              <a:t> bir değişime yol açtığından, aktif yöntemler olarak kabul edilebilir.</a:t>
            </a:r>
            <a:endParaRPr lang="tr-TR" sz="2000" dirty="0">
              <a:effectLst/>
              <a:latin typeface="+mn-lt"/>
              <a:ea typeface="Times New Roman" panose="02020603050405020304" pitchFamily="18" charset="0"/>
            </a:endParaRPr>
          </a:p>
        </p:txBody>
      </p:sp>
      <p:sp>
        <p:nvSpPr>
          <p:cNvPr id="9" name="Dikdörtgen 8"/>
          <p:cNvSpPr/>
          <p:nvPr/>
        </p:nvSpPr>
        <p:spPr>
          <a:xfrm>
            <a:off x="241615" y="4483237"/>
            <a:ext cx="8602764" cy="2362185"/>
          </a:xfrm>
          <a:prstGeom prst="rect">
            <a:avLst/>
          </a:prstGeom>
        </p:spPr>
        <p:txBody>
          <a:bodyPr wrap="square">
            <a:spAutoFit/>
          </a:bodyPr>
          <a:lstStyle/>
          <a:p>
            <a:pPr algn="just">
              <a:lnSpc>
                <a:spcPct val="150000"/>
              </a:lnSpc>
              <a:spcAft>
                <a:spcPts val="0"/>
              </a:spcAft>
            </a:pPr>
            <a:r>
              <a:rPr lang="tr-TR" sz="2000" dirty="0">
                <a:latin typeface="+mn-lt"/>
                <a:ea typeface="TimesNewRomanPS-BoldItalicMT"/>
              </a:rPr>
              <a:t>Voltametrik yöntemlerle organik, inorganik ve biyolojik türlerin düşük derişimlerde tayinleri mümkündür. Çalışma ortamında bulunan çözücü, destek elektrolit seçimi ve </a:t>
            </a:r>
            <a:r>
              <a:rPr lang="tr-TR" sz="2000" dirty="0" err="1">
                <a:latin typeface="+mn-lt"/>
                <a:ea typeface="TimesNewRomanPS-BoldItalicMT"/>
              </a:rPr>
              <a:t>pH</a:t>
            </a:r>
            <a:r>
              <a:rPr lang="tr-TR" sz="2000" dirty="0">
                <a:latin typeface="+mn-lt"/>
                <a:ea typeface="TimesNewRomanPS-BoldItalicMT"/>
              </a:rPr>
              <a:t>, elektrokimyasal cevabın alınmasında kritik rol oynar. Voltametrik yöntemlerle hızlı ve kısa sürede tayin yapılabilmesi nedeniyle analitik kimyada çokça araştırma konusunda kullanılmaktadır.   </a:t>
            </a:r>
            <a:endParaRPr lang="tr-TR"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1755665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p:nvPr/>
        </p:nvPicPr>
        <p:blipFill>
          <a:blip r:embed="rId2">
            <a:extLst>
              <a:ext uri="{28A0092B-C50C-407E-A947-70E740481C1C}">
                <a14:useLocalDpi xmlns:a14="http://schemas.microsoft.com/office/drawing/2010/main" val="0"/>
              </a:ext>
            </a:extLst>
          </a:blip>
          <a:srcRect/>
          <a:stretch>
            <a:fillRect/>
          </a:stretch>
        </p:blipFill>
        <p:spPr bwMode="auto">
          <a:xfrm>
            <a:off x="1075140" y="110362"/>
            <a:ext cx="6480720" cy="5256584"/>
          </a:xfrm>
          <a:prstGeom prst="rect">
            <a:avLst/>
          </a:prstGeom>
          <a:noFill/>
          <a:ln>
            <a:noFill/>
          </a:ln>
        </p:spPr>
      </p:pic>
      <p:sp>
        <p:nvSpPr>
          <p:cNvPr id="8" name="Dikdörtgen 7"/>
          <p:cNvSpPr/>
          <p:nvPr/>
        </p:nvSpPr>
        <p:spPr>
          <a:xfrm>
            <a:off x="179512" y="5164014"/>
            <a:ext cx="8712967" cy="1538883"/>
          </a:xfrm>
          <a:prstGeom prst="rect">
            <a:avLst/>
          </a:prstGeom>
        </p:spPr>
        <p:txBody>
          <a:bodyPr wrap="square">
            <a:spAutoFit/>
          </a:bodyPr>
          <a:lstStyle/>
          <a:p>
            <a:pPr indent="449580" algn="just">
              <a:lnSpc>
                <a:spcPct val="150000"/>
              </a:lnSpc>
              <a:spcAft>
                <a:spcPts val="0"/>
              </a:spcAft>
            </a:pPr>
            <a:r>
              <a:rPr lang="tr-TR" sz="1600" dirty="0" err="1" smtClean="0">
                <a:latin typeface="+mn-lt"/>
                <a:ea typeface="Times New Roman" panose="02020603050405020304" pitchFamily="18" charset="0"/>
              </a:rPr>
              <a:t>Voltametri’de</a:t>
            </a:r>
            <a:r>
              <a:rPr lang="tr-TR" sz="1600" dirty="0" smtClean="0">
                <a:latin typeface="+mn-lt"/>
                <a:ea typeface="Times New Roman" panose="02020603050405020304" pitchFamily="18" charset="0"/>
              </a:rPr>
              <a:t> </a:t>
            </a:r>
            <a:r>
              <a:rPr lang="tr-TR" sz="1600" dirty="0">
                <a:latin typeface="+mn-lt"/>
                <a:ea typeface="Times New Roman" panose="02020603050405020304" pitchFamily="18" charset="0"/>
              </a:rPr>
              <a:t>elde edilen akım–potansiyel eğrisine </a:t>
            </a:r>
            <a:r>
              <a:rPr lang="tr-TR" sz="1600" i="1" dirty="0">
                <a:latin typeface="+mn-lt"/>
                <a:ea typeface="Times New Roman" panose="02020603050405020304" pitchFamily="18" charset="0"/>
              </a:rPr>
              <a:t>voltamogram </a:t>
            </a:r>
            <a:r>
              <a:rPr lang="tr-TR" sz="1600" dirty="0">
                <a:latin typeface="+mn-lt"/>
                <a:ea typeface="Times New Roman" panose="02020603050405020304" pitchFamily="18" charset="0"/>
              </a:rPr>
              <a:t>adı verilmektedir. Hücrede elektrolizin ortaya çıkmasına yol açan potansiyel, uyarıcı sinyal olarak nitelendirilebilir ve sinyalin zamanla değişimi sinyalin dalga şeklini oluşturur. Uygulanan sinyalin şekline göre </a:t>
            </a:r>
            <a:r>
              <a:rPr lang="tr-TR" sz="1600" dirty="0" smtClean="0">
                <a:latin typeface="+mn-lt"/>
                <a:ea typeface="Times New Roman" panose="02020603050405020304" pitchFamily="18" charset="0"/>
              </a:rPr>
              <a:t>voltametri </a:t>
            </a:r>
            <a:r>
              <a:rPr lang="tr-TR" sz="1600" dirty="0">
                <a:latin typeface="+mn-lt"/>
                <a:ea typeface="Times New Roman" panose="02020603050405020304" pitchFamily="18" charset="0"/>
              </a:rPr>
              <a:t>değişik isimler alır. (Doğrusal tarama </a:t>
            </a:r>
            <a:r>
              <a:rPr lang="tr-TR" sz="1600" dirty="0" err="1">
                <a:latin typeface="+mn-lt"/>
                <a:ea typeface="Times New Roman" panose="02020603050405020304" pitchFamily="18" charset="0"/>
              </a:rPr>
              <a:t>voltametrisi</a:t>
            </a:r>
            <a:r>
              <a:rPr lang="tr-TR" sz="1600" dirty="0">
                <a:latin typeface="+mn-lt"/>
                <a:ea typeface="Times New Roman" panose="02020603050405020304" pitchFamily="18" charset="0"/>
              </a:rPr>
              <a:t> (LSV), Dönüşümlü voltametri (CV), </a:t>
            </a:r>
            <a:r>
              <a:rPr lang="tr-TR" sz="1600" dirty="0" err="1">
                <a:latin typeface="+mn-lt"/>
                <a:ea typeface="Times New Roman" panose="02020603050405020304" pitchFamily="18" charset="0"/>
              </a:rPr>
              <a:t>Karedalga</a:t>
            </a:r>
            <a:r>
              <a:rPr lang="tr-TR" sz="1600" dirty="0">
                <a:latin typeface="+mn-lt"/>
                <a:ea typeface="Times New Roman" panose="02020603050405020304" pitchFamily="18" charset="0"/>
              </a:rPr>
              <a:t> </a:t>
            </a:r>
            <a:r>
              <a:rPr lang="tr-TR" sz="1600" dirty="0" err="1">
                <a:latin typeface="+mn-lt"/>
                <a:ea typeface="Times New Roman" panose="02020603050405020304" pitchFamily="18" charset="0"/>
              </a:rPr>
              <a:t>voltametrisi</a:t>
            </a:r>
            <a:r>
              <a:rPr lang="tr-TR" sz="1600" dirty="0">
                <a:latin typeface="+mn-lt"/>
                <a:ea typeface="Times New Roman" panose="02020603050405020304" pitchFamily="18" charset="0"/>
              </a:rPr>
              <a:t> (SWV),  vb.) </a:t>
            </a:r>
            <a:endParaRPr lang="tr-TR" dirty="0">
              <a:effectLst/>
              <a:latin typeface="+mn-lt"/>
              <a:ea typeface="Times New Roman" panose="02020603050405020304" pitchFamily="18" charset="0"/>
            </a:endParaRPr>
          </a:p>
        </p:txBody>
      </p:sp>
    </p:spTree>
    <p:extLst>
      <p:ext uri="{BB962C8B-B14F-4D97-AF65-F5344CB8AC3E}">
        <p14:creationId xmlns:p14="http://schemas.microsoft.com/office/powerpoint/2010/main" val="10847953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238131" y="188640"/>
            <a:ext cx="3541781" cy="6218209"/>
          </a:xfrm>
          <a:prstGeom prst="rect">
            <a:avLst/>
          </a:prstGeom>
          <a:noFill/>
          <a:ln w="9525">
            <a:noFill/>
            <a:miter lim="800000"/>
            <a:headEnd/>
            <a:tailEnd/>
          </a:ln>
          <a:effectLst/>
        </p:spPr>
        <p:txBody>
          <a:bodyPr wrap="square" lIns="86457" tIns="43228" rIns="86457" bIns="43228">
            <a:spAutoFit/>
          </a:bodyPr>
          <a:lstStyle/>
          <a:p>
            <a:pPr algn="just">
              <a:lnSpc>
                <a:spcPct val="90000"/>
              </a:lnSpc>
              <a:spcBef>
                <a:spcPct val="20000"/>
              </a:spcBef>
              <a:buClr>
                <a:schemeClr val="tx2"/>
              </a:buClr>
              <a:buSzPct val="115000"/>
              <a:defRPr/>
            </a:pPr>
            <a:r>
              <a:rPr lang="tr-TR" sz="2400" dirty="0" err="1" smtClean="0">
                <a:latin typeface="+mn-lt"/>
              </a:rPr>
              <a:t>Voltametride</a:t>
            </a:r>
            <a:r>
              <a:rPr lang="tr-TR" sz="2400" dirty="0" smtClean="0">
                <a:latin typeface="+mn-lt"/>
              </a:rPr>
              <a:t> sulu ortam yaygın olarak kullanılır. Sulu ortamda Oksijenin ortamdan </a:t>
            </a:r>
            <a:r>
              <a:rPr lang="tr-TR" sz="2400" dirty="0">
                <a:latin typeface="+mn-lt"/>
              </a:rPr>
              <a:t>uzaklaştırılmadığı durumlarda  -0,1 ve -0,9 V ta (</a:t>
            </a:r>
            <a:r>
              <a:rPr lang="tr-TR" sz="2400" dirty="0" err="1" smtClean="0">
                <a:latin typeface="+mn-lt"/>
              </a:rPr>
              <a:t>DKE'ye</a:t>
            </a:r>
            <a:r>
              <a:rPr lang="tr-TR" sz="2400" dirty="0" smtClean="0">
                <a:latin typeface="+mn-lt"/>
              </a:rPr>
              <a:t> </a:t>
            </a:r>
            <a:r>
              <a:rPr lang="tr-TR" sz="2400" dirty="0">
                <a:latin typeface="+mn-lt"/>
              </a:rPr>
              <a:t>göre) iki adımlı bir indirgenme akımına neden olur. Hem de birinci indirgenme ürünü olan H</a:t>
            </a:r>
            <a:r>
              <a:rPr lang="tr-TR" sz="2400" baseline="-25000" dirty="0">
                <a:latin typeface="+mn-lt"/>
              </a:rPr>
              <a:t>2</a:t>
            </a:r>
            <a:r>
              <a:rPr lang="tr-TR" sz="2400" dirty="0">
                <a:latin typeface="+mn-lt"/>
              </a:rPr>
              <a:t>O</a:t>
            </a:r>
            <a:r>
              <a:rPr lang="tr-TR" sz="2400" baseline="-25000" dirty="0">
                <a:latin typeface="+mn-lt"/>
              </a:rPr>
              <a:t>2</a:t>
            </a:r>
            <a:r>
              <a:rPr lang="tr-TR" sz="2400" dirty="0">
                <a:latin typeface="+mn-lt"/>
              </a:rPr>
              <a:t> incelenen madde veya bunun elektroliz ürünü ile tepkimeye </a:t>
            </a:r>
            <a:r>
              <a:rPr lang="tr-TR" sz="2400" dirty="0" smtClean="0">
                <a:latin typeface="+mn-lt"/>
              </a:rPr>
              <a:t>girebilir.</a:t>
            </a:r>
          </a:p>
          <a:p>
            <a:pPr algn="just">
              <a:lnSpc>
                <a:spcPct val="90000"/>
              </a:lnSpc>
              <a:spcBef>
                <a:spcPct val="20000"/>
              </a:spcBef>
              <a:buClr>
                <a:schemeClr val="tx2"/>
              </a:buClr>
              <a:buSzPct val="115000"/>
              <a:defRPr/>
            </a:pPr>
            <a:endParaRPr lang="tr-TR" sz="2400" dirty="0">
              <a:latin typeface="+mn-lt"/>
              <a:sym typeface="Symbol" pitchFamily="18" charset="2"/>
            </a:endParaRPr>
          </a:p>
          <a:p>
            <a:pPr algn="just">
              <a:lnSpc>
                <a:spcPct val="90000"/>
              </a:lnSpc>
              <a:spcBef>
                <a:spcPct val="20000"/>
              </a:spcBef>
              <a:buClr>
                <a:schemeClr val="tx2"/>
              </a:buClr>
              <a:buSzPct val="115000"/>
              <a:defRPr/>
            </a:pPr>
            <a:r>
              <a:rPr lang="tr-TR" sz="2400" dirty="0" smtClean="0">
                <a:latin typeface="+mn-lt"/>
                <a:sym typeface="Symbol" pitchFamily="18" charset="2"/>
              </a:rPr>
              <a:t>Ortamdan Oksijenin uzaklaştırılması </a:t>
            </a:r>
            <a:r>
              <a:rPr lang="tr-TR" sz="2400" dirty="0">
                <a:latin typeface="+mn-lt"/>
                <a:sym typeface="Symbol" pitchFamily="18" charset="2"/>
              </a:rPr>
              <a:t>için deneye başlamadan önce ortamdan N</a:t>
            </a:r>
            <a:r>
              <a:rPr lang="tr-TR" sz="2400" baseline="-25000" dirty="0">
                <a:latin typeface="+mn-lt"/>
                <a:sym typeface="Symbol" pitchFamily="18" charset="2"/>
              </a:rPr>
              <a:t>2</a:t>
            </a:r>
            <a:r>
              <a:rPr lang="tr-TR" sz="2400" dirty="0">
                <a:latin typeface="+mn-lt"/>
                <a:sym typeface="Symbol" pitchFamily="18" charset="2"/>
              </a:rPr>
              <a:t> , Ar gibi inert gazlar geçirilir. </a:t>
            </a:r>
          </a:p>
        </p:txBody>
      </p:sp>
      <p:pic>
        <p:nvPicPr>
          <p:cNvPr id="4" name="Picture 2" descr="D:\BİLİM KİTAP KIRTASİYE LTD. ŞTİ\ENSTRÜMANTAL ANALİZ İLKELERİ 6.BASKI\Enstrümantal Analiz 6.Baskı (Şekiller-Çizelgeler)\BÖLÜM 25\730.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7000"/>
                    </a14:imgEffect>
                  </a14:imgLayer>
                </a14:imgProps>
              </a:ext>
              <a:ext uri="{28A0092B-C50C-407E-A947-70E740481C1C}">
                <a14:useLocalDpi xmlns:a14="http://schemas.microsoft.com/office/drawing/2010/main" val="0"/>
              </a:ext>
            </a:extLst>
          </a:blip>
          <a:srcRect/>
          <a:stretch>
            <a:fillRect/>
          </a:stretch>
        </p:blipFill>
        <p:spPr bwMode="auto">
          <a:xfrm>
            <a:off x="3933089" y="766640"/>
            <a:ext cx="4905987" cy="48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7 Metin kutusu"/>
          <p:cNvSpPr txBox="1">
            <a:spLocks noChangeArrowheads="1"/>
          </p:cNvSpPr>
          <p:nvPr/>
        </p:nvSpPr>
        <p:spPr bwMode="auto">
          <a:xfrm>
            <a:off x="7092280" y="396754"/>
            <a:ext cx="1656184" cy="369887"/>
          </a:xfrm>
          <a:prstGeom prst="rect">
            <a:avLst/>
          </a:prstGeom>
          <a:noFill/>
          <a:ln w="9525">
            <a:noFill/>
            <a:miter lim="800000"/>
            <a:headEnd/>
            <a:tailEnd/>
          </a:ln>
        </p:spPr>
        <p:txBody>
          <a:bodyPr wrap="square">
            <a:spAutoFit/>
          </a:bodyPr>
          <a:lstStyle/>
          <a:p>
            <a:r>
              <a:rPr lang="tr-TR" dirty="0"/>
              <a:t>2H</a:t>
            </a:r>
            <a:r>
              <a:rPr lang="tr-TR" baseline="30000" dirty="0"/>
              <a:t>+</a:t>
            </a:r>
            <a:r>
              <a:rPr lang="tr-TR" dirty="0"/>
              <a:t>+ 2é </a:t>
            </a:r>
            <a:r>
              <a:rPr lang="tr-TR" dirty="0">
                <a:sym typeface="Wingdings" pitchFamily="2" charset="2"/>
              </a:rPr>
              <a:t> H</a:t>
            </a:r>
            <a:r>
              <a:rPr lang="tr-TR" baseline="-25000" dirty="0">
                <a:sym typeface="Wingdings" pitchFamily="2" charset="2"/>
              </a:rPr>
              <a:t>2</a:t>
            </a:r>
            <a:endParaRPr lang="tr-TR" baseline="-25000" dirty="0"/>
          </a:p>
        </p:txBody>
      </p:sp>
      <p:sp>
        <p:nvSpPr>
          <p:cNvPr id="7" name="4 Metin kutusu"/>
          <p:cNvSpPr txBox="1">
            <a:spLocks noChangeArrowheads="1"/>
          </p:cNvSpPr>
          <p:nvPr/>
        </p:nvSpPr>
        <p:spPr bwMode="auto">
          <a:xfrm>
            <a:off x="3933089" y="4293096"/>
            <a:ext cx="2143125" cy="338137"/>
          </a:xfrm>
          <a:prstGeom prst="rect">
            <a:avLst/>
          </a:prstGeom>
          <a:noFill/>
          <a:ln w="9525">
            <a:noFill/>
            <a:miter lim="800000"/>
            <a:headEnd/>
            <a:tailEnd/>
          </a:ln>
        </p:spPr>
        <p:txBody>
          <a:bodyPr>
            <a:spAutoFit/>
          </a:bodyPr>
          <a:lstStyle/>
          <a:p>
            <a:r>
              <a:rPr lang="tr-TR" sz="1600" dirty="0"/>
              <a:t>Hg </a:t>
            </a:r>
            <a:r>
              <a:rPr lang="tr-TR" sz="1600" dirty="0">
                <a:sym typeface="Wingdings" pitchFamily="2" charset="2"/>
              </a:rPr>
              <a:t> Hg</a:t>
            </a:r>
            <a:r>
              <a:rPr lang="tr-TR" sz="1600" baseline="30000" dirty="0">
                <a:sym typeface="Wingdings" pitchFamily="2" charset="2"/>
              </a:rPr>
              <a:t>2+</a:t>
            </a:r>
            <a:r>
              <a:rPr lang="tr-TR" sz="1600" dirty="0">
                <a:sym typeface="Wingdings" pitchFamily="2" charset="2"/>
              </a:rPr>
              <a:t> + 2é</a:t>
            </a:r>
            <a:endParaRPr lang="tr-TR" sz="1600" dirty="0"/>
          </a:p>
        </p:txBody>
      </p:sp>
    </p:spTree>
    <p:extLst>
      <p:ext uri="{BB962C8B-B14F-4D97-AF65-F5344CB8AC3E}">
        <p14:creationId xmlns:p14="http://schemas.microsoft.com/office/powerpoint/2010/main" val="10369675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BİLİM KİTAP KIRTASİYE LTD. ŞTİ\ENSTRÜMANTAL ANALİZ İLKELERİ 6.BASKI\Enstrümantal Analiz 6.Baskı (Şekiller-Çizelgeler)\BÖLÜM 25\7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7" y="206902"/>
            <a:ext cx="5031688" cy="592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0" name="Text Box 2"/>
          <p:cNvSpPr txBox="1">
            <a:spLocks noChangeArrowheads="1"/>
          </p:cNvSpPr>
          <p:nvPr/>
        </p:nvSpPr>
        <p:spPr bwMode="auto">
          <a:xfrm>
            <a:off x="539552" y="188640"/>
            <a:ext cx="2808312" cy="456632"/>
          </a:xfrm>
          <a:prstGeom prst="rect">
            <a:avLst/>
          </a:prstGeom>
          <a:noFill/>
          <a:ln w="9525">
            <a:noFill/>
            <a:miter lim="800000"/>
            <a:headEnd/>
            <a:tailEnd/>
          </a:ln>
        </p:spPr>
        <p:txBody>
          <a:bodyPr wrap="square" lIns="86457" tIns="43228" rIns="86457" bIns="43228">
            <a:spAutoFit/>
          </a:bodyPr>
          <a:lstStyle/>
          <a:p>
            <a:pPr algn="just">
              <a:spcBef>
                <a:spcPct val="50000"/>
              </a:spcBef>
            </a:pPr>
            <a:r>
              <a:rPr lang="tr-TR" sz="2400" b="1" dirty="0" smtClean="0">
                <a:solidFill>
                  <a:srgbClr val="000099"/>
                </a:solidFill>
              </a:rPr>
              <a:t>Voltamogram</a:t>
            </a:r>
            <a:endParaRPr lang="tr-TR" sz="2400" b="1" dirty="0">
              <a:solidFill>
                <a:srgbClr val="000099"/>
              </a:solidFill>
            </a:endParaRPr>
          </a:p>
        </p:txBody>
      </p:sp>
      <p:sp>
        <p:nvSpPr>
          <p:cNvPr id="222211" name="Text Box 3"/>
          <p:cNvSpPr txBox="1">
            <a:spLocks noChangeArrowheads="1"/>
          </p:cNvSpPr>
          <p:nvPr/>
        </p:nvSpPr>
        <p:spPr bwMode="auto">
          <a:xfrm>
            <a:off x="179512" y="675233"/>
            <a:ext cx="3991196" cy="2549513"/>
          </a:xfrm>
          <a:prstGeom prst="rect">
            <a:avLst/>
          </a:prstGeom>
          <a:noFill/>
          <a:ln w="9525">
            <a:noFill/>
            <a:miter lim="800000"/>
            <a:headEnd/>
            <a:tailEnd/>
          </a:ln>
        </p:spPr>
        <p:txBody>
          <a:bodyPr wrap="square" lIns="86457" tIns="43228" rIns="86457" bIns="43228">
            <a:spAutoFit/>
          </a:bodyPr>
          <a:lstStyle/>
          <a:p>
            <a:pPr algn="just">
              <a:spcBef>
                <a:spcPct val="50000"/>
              </a:spcBef>
            </a:pPr>
            <a:r>
              <a:rPr lang="tr-TR" sz="1600" dirty="0" err="1" smtClean="0"/>
              <a:t>Voltametride</a:t>
            </a:r>
            <a:r>
              <a:rPr lang="tr-TR" sz="1600" dirty="0" smtClean="0"/>
              <a:t> </a:t>
            </a:r>
            <a:r>
              <a:rPr lang="tr-TR" sz="1600" dirty="0"/>
              <a:t>difüzyon (</a:t>
            </a:r>
            <a:r>
              <a:rPr lang="tr-TR" sz="1600" dirty="0" err="1"/>
              <a:t>i</a:t>
            </a:r>
            <a:r>
              <a:rPr lang="tr-TR" sz="1600" baseline="-25000" dirty="0" err="1"/>
              <a:t>d</a:t>
            </a:r>
            <a:r>
              <a:rPr lang="tr-TR" sz="1600" dirty="0"/>
              <a:t>) akımı derişimle doğru orantılı olduğundan artık akımla difüzyon akımı arasındaki yüksekliğin ölçümü esastır. </a:t>
            </a:r>
          </a:p>
          <a:p>
            <a:pPr algn="just">
              <a:spcBef>
                <a:spcPct val="50000"/>
              </a:spcBef>
            </a:pPr>
            <a:r>
              <a:rPr lang="tr-TR" sz="1600" dirty="0" smtClean="0"/>
              <a:t>Difüzyon akımının yarıya ulaştığı yerdeki potansiyel değeri (yarı dalga potansiyeli) maddeler için karakteristik olduğundan kalitatif analizde kullanılır.</a:t>
            </a:r>
          </a:p>
          <a:p>
            <a:pPr algn="just">
              <a:spcBef>
                <a:spcPct val="50000"/>
              </a:spcBef>
            </a:pPr>
            <a:endParaRPr lang="tr-TR" sz="1600" dirty="0" smtClean="0"/>
          </a:p>
        </p:txBody>
      </p:sp>
      <p:pic>
        <p:nvPicPr>
          <p:cNvPr id="2" name="Resim 1"/>
          <p:cNvPicPr>
            <a:picLocks noChangeAspect="1"/>
          </p:cNvPicPr>
          <p:nvPr/>
        </p:nvPicPr>
        <p:blipFill>
          <a:blip r:embed="rId3"/>
          <a:stretch>
            <a:fillRect/>
          </a:stretch>
        </p:blipFill>
        <p:spPr>
          <a:xfrm>
            <a:off x="298556" y="2937066"/>
            <a:ext cx="3753108" cy="3666135"/>
          </a:xfrm>
          <a:prstGeom prst="rect">
            <a:avLst/>
          </a:prstGeom>
        </p:spPr>
      </p:pic>
    </p:spTree>
    <p:extLst>
      <p:ext uri="{BB962C8B-B14F-4D97-AF65-F5344CB8AC3E}">
        <p14:creationId xmlns:p14="http://schemas.microsoft.com/office/powerpoint/2010/main" val="1314639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ext Box 3"/>
          <p:cNvSpPr txBox="1">
            <a:spLocks noChangeArrowheads="1"/>
          </p:cNvSpPr>
          <p:nvPr/>
        </p:nvSpPr>
        <p:spPr bwMode="auto">
          <a:xfrm>
            <a:off x="165912" y="4797152"/>
            <a:ext cx="8824975" cy="1780071"/>
          </a:xfrm>
          <a:prstGeom prst="rect">
            <a:avLst/>
          </a:prstGeom>
          <a:noFill/>
          <a:ln w="9525">
            <a:noFill/>
            <a:miter lim="800000"/>
            <a:headEnd/>
            <a:tailEnd/>
          </a:ln>
        </p:spPr>
        <p:txBody>
          <a:bodyPr wrap="square" lIns="86457" tIns="43228" rIns="86457" bIns="43228">
            <a:spAutoFit/>
          </a:bodyPr>
          <a:lstStyle/>
          <a:p>
            <a:pPr algn="just">
              <a:spcBef>
                <a:spcPct val="50000"/>
              </a:spcBef>
            </a:pPr>
            <a:r>
              <a:rPr lang="tr-TR" sz="2200" dirty="0" err="1" smtClean="0">
                <a:latin typeface="+mn-lt"/>
              </a:rPr>
              <a:t>Voltametride</a:t>
            </a:r>
            <a:r>
              <a:rPr lang="tr-TR" sz="2200" dirty="0" smtClean="0">
                <a:latin typeface="+mn-lt"/>
              </a:rPr>
              <a:t> </a:t>
            </a:r>
            <a:r>
              <a:rPr lang="tr-TR" sz="2200" dirty="0">
                <a:latin typeface="+mn-lt"/>
              </a:rPr>
              <a:t>3 elektrotlu sistem kullanılır. Bunlardan çalışma </a:t>
            </a:r>
            <a:r>
              <a:rPr lang="tr-TR" sz="2200" dirty="0" err="1">
                <a:latin typeface="+mn-lt"/>
              </a:rPr>
              <a:t>elektrodu</a:t>
            </a:r>
            <a:r>
              <a:rPr lang="tr-TR" sz="2200" dirty="0">
                <a:latin typeface="+mn-lt"/>
              </a:rPr>
              <a:t>; Damlayan </a:t>
            </a:r>
            <a:r>
              <a:rPr lang="tr-TR" sz="2200" dirty="0" err="1">
                <a:latin typeface="+mn-lt"/>
              </a:rPr>
              <a:t>civa</a:t>
            </a:r>
            <a:r>
              <a:rPr lang="tr-TR" sz="2200" dirty="0">
                <a:latin typeface="+mn-lt"/>
              </a:rPr>
              <a:t> elektrot(indirgenme veya yükseltgenmenin olduğu elektrot), Karşıt elektrot, üzerinden akımın ölçülmesi için kullanılır(genelde </a:t>
            </a:r>
            <a:r>
              <a:rPr lang="tr-TR" sz="2200" dirty="0" err="1">
                <a:latin typeface="+mn-lt"/>
              </a:rPr>
              <a:t>Pt</a:t>
            </a:r>
            <a:r>
              <a:rPr lang="tr-TR" sz="2200" dirty="0">
                <a:latin typeface="+mn-lt"/>
              </a:rPr>
              <a:t> gibi metaller seçilir). Referans elektrot (</a:t>
            </a:r>
            <a:r>
              <a:rPr lang="tr-TR" sz="2200" dirty="0" smtClean="0">
                <a:latin typeface="+mn-lt"/>
              </a:rPr>
              <a:t>DKE, </a:t>
            </a:r>
            <a:r>
              <a:rPr lang="tr-TR" sz="2200" dirty="0" err="1">
                <a:latin typeface="+mn-lt"/>
              </a:rPr>
              <a:t>Ag</a:t>
            </a:r>
            <a:r>
              <a:rPr lang="tr-TR" sz="2200" dirty="0">
                <a:latin typeface="+mn-lt"/>
              </a:rPr>
              <a:t>/</a:t>
            </a:r>
            <a:r>
              <a:rPr lang="tr-TR" sz="2200" dirty="0" err="1">
                <a:latin typeface="+mn-lt"/>
              </a:rPr>
              <a:t>AgCl</a:t>
            </a:r>
            <a:r>
              <a:rPr lang="tr-TR" sz="2200" dirty="0">
                <a:latin typeface="+mn-lt"/>
              </a:rPr>
              <a:t>) çalışma </a:t>
            </a:r>
            <a:r>
              <a:rPr lang="tr-TR" sz="2200" dirty="0" err="1">
                <a:latin typeface="+mn-lt"/>
              </a:rPr>
              <a:t>elektroduna</a:t>
            </a:r>
            <a:r>
              <a:rPr lang="tr-TR" sz="2200" dirty="0">
                <a:latin typeface="+mn-lt"/>
              </a:rPr>
              <a:t> uygulanan potansiyelin ölçümünde kullanılır.</a:t>
            </a:r>
          </a:p>
        </p:txBody>
      </p:sp>
      <p:pic>
        <p:nvPicPr>
          <p:cNvPr id="7" name="Resim 6"/>
          <p:cNvPicPr>
            <a:picLocks noChangeAspect="1"/>
          </p:cNvPicPr>
          <p:nvPr/>
        </p:nvPicPr>
        <p:blipFill>
          <a:blip r:embed="rId2"/>
          <a:stretch>
            <a:fillRect/>
          </a:stretch>
        </p:blipFill>
        <p:spPr>
          <a:xfrm>
            <a:off x="165912" y="764704"/>
            <a:ext cx="8574228" cy="3600400"/>
          </a:xfrm>
          <a:prstGeom prst="rect">
            <a:avLst/>
          </a:prstGeom>
        </p:spPr>
      </p:pic>
    </p:spTree>
    <p:extLst>
      <p:ext uri="{BB962C8B-B14F-4D97-AF65-F5344CB8AC3E}">
        <p14:creationId xmlns:p14="http://schemas.microsoft.com/office/powerpoint/2010/main" val="3725320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833438"/>
            <a:ext cx="523557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6813" y="2309813"/>
            <a:ext cx="16383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Resim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138" y="3929063"/>
            <a:ext cx="4987925"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Metin kutusu 5"/>
          <p:cNvSpPr txBox="1">
            <a:spLocks noChangeArrowheads="1"/>
          </p:cNvSpPr>
          <p:nvPr/>
        </p:nvSpPr>
        <p:spPr bwMode="auto">
          <a:xfrm>
            <a:off x="2124075" y="188913"/>
            <a:ext cx="45608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z="2800" b="1">
                <a:solidFill>
                  <a:srgbClr val="7030A0"/>
                </a:solidFill>
              </a:rPr>
              <a:t>Potansiyostatik Sistemler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6" name="Picture 4"/>
          <p:cNvPicPr>
            <a:picLocks noChangeAspect="1" noChangeArrowheads="1"/>
          </p:cNvPicPr>
          <p:nvPr/>
        </p:nvPicPr>
        <p:blipFill>
          <a:blip r:embed="rId2" cstate="print"/>
          <a:srcRect/>
          <a:stretch>
            <a:fillRect/>
          </a:stretch>
        </p:blipFill>
        <p:spPr bwMode="auto">
          <a:xfrm>
            <a:off x="539552" y="214313"/>
            <a:ext cx="3456384" cy="4203710"/>
          </a:xfrm>
          <a:prstGeom prst="rect">
            <a:avLst/>
          </a:prstGeom>
          <a:noFill/>
          <a:ln w="9525">
            <a:noFill/>
            <a:miter lim="800000"/>
            <a:headEnd/>
            <a:tailEnd/>
          </a:ln>
        </p:spPr>
      </p:pic>
      <p:pic>
        <p:nvPicPr>
          <p:cNvPr id="2" name="Resim 1"/>
          <p:cNvPicPr>
            <a:picLocks noChangeAspect="1"/>
          </p:cNvPicPr>
          <p:nvPr/>
        </p:nvPicPr>
        <p:blipFill>
          <a:blip r:embed="rId3"/>
          <a:stretch>
            <a:fillRect/>
          </a:stretch>
        </p:blipFill>
        <p:spPr>
          <a:xfrm>
            <a:off x="4932040" y="236716"/>
            <a:ext cx="3567128" cy="3943717"/>
          </a:xfrm>
          <a:prstGeom prst="rect">
            <a:avLst/>
          </a:prstGeom>
        </p:spPr>
      </p:pic>
      <p:pic>
        <p:nvPicPr>
          <p:cNvPr id="3" name="Resim 2"/>
          <p:cNvPicPr>
            <a:picLocks noChangeAspect="1"/>
          </p:cNvPicPr>
          <p:nvPr/>
        </p:nvPicPr>
        <p:blipFill>
          <a:blip r:embed="rId4"/>
          <a:stretch>
            <a:fillRect/>
          </a:stretch>
        </p:blipFill>
        <p:spPr>
          <a:xfrm>
            <a:off x="415168" y="4437112"/>
            <a:ext cx="8380207" cy="2268103"/>
          </a:xfrm>
          <a:prstGeom prst="rect">
            <a:avLst/>
          </a:prstGeom>
        </p:spPr>
      </p:pic>
    </p:spTree>
    <p:extLst>
      <p:ext uri="{BB962C8B-B14F-4D97-AF65-F5344CB8AC3E}">
        <p14:creationId xmlns:p14="http://schemas.microsoft.com/office/powerpoint/2010/main" val="7229339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idx="1"/>
          </p:nvPr>
        </p:nvSpPr>
        <p:spPr>
          <a:xfrm>
            <a:off x="251520" y="620688"/>
            <a:ext cx="8712968" cy="5355976"/>
          </a:xfrm>
        </p:spPr>
        <p:txBody>
          <a:bodyPr>
            <a:noAutofit/>
          </a:bodyPr>
          <a:lstStyle/>
          <a:p>
            <a:pPr marL="0" indent="0" algn="just" eaLnBrk="1" fontAlgn="auto" hangingPunct="1">
              <a:lnSpc>
                <a:spcPct val="150000"/>
              </a:lnSpc>
              <a:spcBef>
                <a:spcPts val="1200"/>
              </a:spcBef>
              <a:spcAft>
                <a:spcPts val="0"/>
              </a:spcAft>
              <a:buNone/>
              <a:defRPr/>
            </a:pPr>
            <a:r>
              <a:rPr lang="tr-TR" sz="1800" dirty="0" err="1" smtClean="0"/>
              <a:t>Voltamogramlarda</a:t>
            </a:r>
            <a:r>
              <a:rPr lang="tr-TR" sz="1800" dirty="0" smtClean="0"/>
              <a:t> ölçülen </a:t>
            </a:r>
            <a:r>
              <a:rPr lang="tr-TR" sz="1800" dirty="0" err="1" smtClean="0"/>
              <a:t>Ep</a:t>
            </a:r>
            <a:r>
              <a:rPr lang="tr-TR" sz="1800" baseline="-25000" dirty="0" smtClean="0"/>
              <a:t>/2</a:t>
            </a:r>
            <a:r>
              <a:rPr lang="tr-TR" sz="1800" dirty="0" smtClean="0"/>
              <a:t> değerleri belli bir ortamda her </a:t>
            </a:r>
            <a:r>
              <a:rPr lang="tr-TR" sz="1800" dirty="0" err="1" smtClean="0"/>
              <a:t>elektroaktif</a:t>
            </a:r>
            <a:r>
              <a:rPr lang="tr-TR" sz="1800" dirty="0" smtClean="0"/>
              <a:t> madde için belirgin bir özellik olup nitel analizde kullanılır. </a:t>
            </a:r>
          </a:p>
          <a:p>
            <a:pPr marL="0" indent="0" algn="just" eaLnBrk="1" fontAlgn="auto" hangingPunct="1">
              <a:lnSpc>
                <a:spcPct val="150000"/>
              </a:lnSpc>
              <a:spcBef>
                <a:spcPts val="1200"/>
              </a:spcBef>
              <a:spcAft>
                <a:spcPts val="0"/>
              </a:spcAft>
              <a:buNone/>
              <a:defRPr/>
            </a:pPr>
            <a:r>
              <a:rPr lang="tr-TR" sz="1800" dirty="0" err="1" smtClean="0"/>
              <a:t>Voltametride</a:t>
            </a:r>
            <a:r>
              <a:rPr lang="tr-TR" sz="1800" dirty="0" smtClean="0"/>
              <a:t> Difüzyon akımının derişimle doğru orantılı olmasından yararlanarak  nicel analiz yapılır. </a:t>
            </a:r>
            <a:r>
              <a:rPr lang="tr-TR" sz="1800" dirty="0" err="1" smtClean="0"/>
              <a:t>Voltametride</a:t>
            </a:r>
            <a:r>
              <a:rPr lang="tr-TR" sz="1800" dirty="0" smtClean="0"/>
              <a:t> nicel analiz standart çözeltilerle bir kalibrasyon doğrusu oluşturarak veya standart ekleme yöntemi ile yapılır. Kalibrasyon doğrusu oluşturulurken ortamın aynı iyonları içermesine dikkat edilmelidir. </a:t>
            </a:r>
            <a:endParaRPr lang="tr-TR" sz="1800" dirty="0"/>
          </a:p>
          <a:p>
            <a:pPr marL="0" indent="0" algn="just" eaLnBrk="1" fontAlgn="auto" hangingPunct="1">
              <a:lnSpc>
                <a:spcPct val="150000"/>
              </a:lnSpc>
              <a:spcBef>
                <a:spcPts val="1200"/>
              </a:spcBef>
              <a:spcAft>
                <a:spcPts val="0"/>
              </a:spcAft>
              <a:buNone/>
              <a:defRPr/>
            </a:pPr>
            <a:r>
              <a:rPr lang="tr-TR" sz="1800" dirty="0" smtClean="0"/>
              <a:t>Bazen ortama derişimi bilinen başka</a:t>
            </a:r>
            <a:r>
              <a:rPr lang="tr-TR" sz="1800" i="1" dirty="0" smtClean="0"/>
              <a:t> </a:t>
            </a:r>
            <a:r>
              <a:rPr lang="tr-TR" sz="1800" dirty="0" smtClean="0"/>
              <a:t>bir iyon eklenir ve bu iç standardın difüzyon akımı ile bilinmeyen derişimdeki maddenin difüzyon akımları birbiriyle karşılaştırılır. İç standart ekleme yöntemi ile iki kez voltamogram elde etmek yeterlidir. Özellikle karışımların analizinde, iç standart ekleme yöntemi kullanmak daha uygundur. Sabit miktarda iç standart ve değişen miktarda analizi yapılacak madde içeren bir dizi çözelti ile kalibrasyon doğrusu da oluşturulabilir. Bu doğrunun analizde kullanılabilmesi için iç standardın nicel analizin yapılacağı çözeltiye de aynı miktarda eklenmesi gerekir. Bu tür bir yöntemin kullanılması ile yapılan ölçümlerin ortamın sıcaklığında ve viskozitesinde olabilecek değişmelerden etkilenmesi önlenmiş olur. </a:t>
            </a:r>
          </a:p>
          <a:p>
            <a:pPr marL="0" indent="0" algn="just" eaLnBrk="1" fontAlgn="auto" hangingPunct="1">
              <a:lnSpc>
                <a:spcPct val="150000"/>
              </a:lnSpc>
              <a:spcBef>
                <a:spcPts val="1200"/>
              </a:spcBef>
              <a:spcAft>
                <a:spcPts val="0"/>
              </a:spcAft>
              <a:buNone/>
              <a:defRPr/>
            </a:pPr>
            <a:r>
              <a:rPr lang="tr-TR" sz="1800" dirty="0" smtClean="0"/>
              <a:t>Voltametrik yöntemlerde elde edilen gözlenebilme sının yaklaşık 10</a:t>
            </a:r>
            <a:r>
              <a:rPr lang="tr-TR" sz="1800" baseline="30000" dirty="0" smtClean="0"/>
              <a:t>-7</a:t>
            </a:r>
            <a:r>
              <a:rPr lang="tr-TR" sz="1800" dirty="0" smtClean="0"/>
              <a:t> M dır. Ancak biriktirme ve tarama basamaklarını içeren sıyırma </a:t>
            </a:r>
            <a:r>
              <a:rPr lang="tr-TR" sz="1800" dirty="0" err="1" smtClean="0"/>
              <a:t>voltametrisiyle</a:t>
            </a:r>
            <a:r>
              <a:rPr lang="tr-TR" sz="1800" dirty="0" smtClean="0"/>
              <a:t>  daha düşük derişimleri tayin etmek mümkündür (10</a:t>
            </a:r>
            <a:r>
              <a:rPr lang="tr-TR" sz="1800" baseline="30000" dirty="0" smtClean="0"/>
              <a:t>-9</a:t>
            </a:r>
            <a:r>
              <a:rPr lang="tr-TR" sz="1800" dirty="0" smtClean="0"/>
              <a:t> M)</a:t>
            </a:r>
          </a:p>
        </p:txBody>
      </p:sp>
      <p:sp>
        <p:nvSpPr>
          <p:cNvPr id="4" name="Dikdörtgen 3"/>
          <p:cNvSpPr/>
          <p:nvPr/>
        </p:nvSpPr>
        <p:spPr>
          <a:xfrm>
            <a:off x="335119" y="116632"/>
            <a:ext cx="3228769" cy="577850"/>
          </a:xfrm>
          <a:prstGeom prst="rect">
            <a:avLst/>
          </a:prstGeom>
        </p:spPr>
        <p:txBody>
          <a:bodyPr wrap="none">
            <a:spAutoFit/>
          </a:bodyPr>
          <a:lstStyle/>
          <a:p>
            <a:pPr marL="0" indent="0" algn="just" eaLnBrk="1" fontAlgn="auto" hangingPunct="1">
              <a:lnSpc>
                <a:spcPct val="150000"/>
              </a:lnSpc>
              <a:spcBef>
                <a:spcPts val="1200"/>
              </a:spcBef>
              <a:spcAft>
                <a:spcPts val="0"/>
              </a:spcAft>
              <a:buNone/>
              <a:defRPr/>
            </a:pPr>
            <a:r>
              <a:rPr lang="tr-TR" sz="2400" b="1" dirty="0">
                <a:solidFill>
                  <a:srgbClr val="002060"/>
                </a:solidFill>
              </a:rPr>
              <a:t>Analitik Uygulamalar</a:t>
            </a:r>
            <a:endParaRPr lang="tr-TR" sz="2400" dirty="0">
              <a:solidFill>
                <a:srgbClr val="002060"/>
              </a:solidFill>
            </a:endParaRPr>
          </a:p>
        </p:txBody>
      </p:sp>
    </p:spTree>
    <p:extLst>
      <p:ext uri="{BB962C8B-B14F-4D97-AF65-F5344CB8AC3E}">
        <p14:creationId xmlns:p14="http://schemas.microsoft.com/office/powerpoint/2010/main" val="24404350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idx="1"/>
          </p:nvPr>
        </p:nvSpPr>
        <p:spPr>
          <a:xfrm>
            <a:off x="323528" y="44624"/>
            <a:ext cx="8640960" cy="6480720"/>
          </a:xfrm>
        </p:spPr>
        <p:txBody>
          <a:bodyPr>
            <a:noAutofit/>
          </a:bodyPr>
          <a:lstStyle/>
          <a:p>
            <a:pPr marL="0" indent="0" algn="just">
              <a:lnSpc>
                <a:spcPct val="90000"/>
              </a:lnSpc>
              <a:buNone/>
              <a:defRPr/>
            </a:pPr>
            <a:r>
              <a:rPr lang="tr-TR" sz="2100" dirty="0" smtClean="0"/>
              <a:t>İki </a:t>
            </a:r>
            <a:r>
              <a:rPr lang="tr-TR" sz="2100" dirty="0" err="1" smtClean="0"/>
              <a:t>elektroaktif</a:t>
            </a:r>
            <a:r>
              <a:rPr lang="tr-TR" sz="2100" dirty="0" smtClean="0"/>
              <a:t> maddenin birbirinden ayrı voltametrik pik verebilmeleri için bunların </a:t>
            </a:r>
            <a:r>
              <a:rPr lang="tr-TR" sz="2100" dirty="0" err="1" smtClean="0"/>
              <a:t>E</a:t>
            </a:r>
            <a:r>
              <a:rPr lang="tr-TR" sz="2100" baseline="-25000" dirty="0" err="1" smtClean="0"/>
              <a:t>p</a:t>
            </a:r>
            <a:r>
              <a:rPr lang="tr-TR" sz="2100" baseline="-25000" dirty="0" smtClean="0"/>
              <a:t>/2</a:t>
            </a:r>
            <a:r>
              <a:rPr lang="tr-TR" sz="2100" dirty="0" smtClean="0"/>
              <a:t> değerleri arasında 100 </a:t>
            </a:r>
            <a:r>
              <a:rPr lang="tr-TR" sz="2100" dirty="0" err="1" smtClean="0"/>
              <a:t>mV</a:t>
            </a:r>
            <a:r>
              <a:rPr lang="tr-TR" sz="2100" dirty="0" smtClean="0"/>
              <a:t> tan daha fazla bir farkın olması gerekir. Bu farkın 100 </a:t>
            </a:r>
            <a:r>
              <a:rPr lang="tr-TR" sz="2100" dirty="0" err="1" smtClean="0"/>
              <a:t>mV</a:t>
            </a:r>
            <a:r>
              <a:rPr lang="tr-TR" sz="2100" dirty="0" smtClean="0"/>
              <a:t> tan daha az olduğu durumlarda iki pik birbiri ile örtüşür. Örneğin nötral bir ortamda Pb</a:t>
            </a:r>
            <a:r>
              <a:rPr lang="tr-TR" sz="2100" baseline="30000" dirty="0" smtClean="0"/>
              <a:t>2+ </a:t>
            </a:r>
            <a:r>
              <a:rPr lang="tr-TR" sz="2100" dirty="0" smtClean="0"/>
              <a:t>ve TI</a:t>
            </a:r>
            <a:r>
              <a:rPr lang="tr-TR" sz="2100" baseline="30000" dirty="0" smtClean="0"/>
              <a:t>+</a:t>
            </a:r>
            <a:r>
              <a:rPr lang="tr-TR" sz="2100" dirty="0" smtClean="0"/>
              <a:t> </a:t>
            </a:r>
            <a:r>
              <a:rPr lang="tr-TR" sz="2100" dirty="0"/>
              <a:t>iyonlarının </a:t>
            </a:r>
            <a:r>
              <a:rPr lang="tr-TR" sz="2100" dirty="0" smtClean="0"/>
              <a:t>ayrı </a:t>
            </a:r>
            <a:r>
              <a:rPr lang="tr-TR" sz="2100" dirty="0" err="1" smtClean="0"/>
              <a:t>voltamogramları</a:t>
            </a:r>
            <a:r>
              <a:rPr lang="tr-TR" sz="2100" dirty="0" smtClean="0"/>
              <a:t> yerine birleşik </a:t>
            </a:r>
            <a:r>
              <a:rPr lang="tr-TR" sz="2100" dirty="0" err="1" smtClean="0"/>
              <a:t>voltamogramları</a:t>
            </a:r>
            <a:r>
              <a:rPr lang="tr-TR" sz="2100" dirty="0" smtClean="0"/>
              <a:t> elde edilir. </a:t>
            </a:r>
          </a:p>
          <a:p>
            <a:pPr marL="0" indent="0" algn="just" eaLnBrk="1" fontAlgn="auto" hangingPunct="1">
              <a:lnSpc>
                <a:spcPct val="90000"/>
              </a:lnSpc>
              <a:spcAft>
                <a:spcPts val="0"/>
              </a:spcAft>
              <a:buNone/>
              <a:defRPr/>
            </a:pPr>
            <a:r>
              <a:rPr lang="tr-TR" sz="2100" dirty="0" smtClean="0"/>
              <a:t>Eğer bu ikili kanışımın voltamogramı bazik ortamda incelenirse TI</a:t>
            </a:r>
            <a:r>
              <a:rPr lang="tr-TR" sz="2100" baseline="30000" dirty="0" smtClean="0"/>
              <a:t>+</a:t>
            </a:r>
            <a:r>
              <a:rPr lang="tr-TR" sz="2100" dirty="0" smtClean="0"/>
              <a:t> iyonunun pikinin oluştuğu gerilimler ortam değişikliğinden etkilenmezken Pb</a:t>
            </a:r>
            <a:r>
              <a:rPr lang="tr-TR" sz="2100" baseline="30000" dirty="0" smtClean="0"/>
              <a:t>2+</a:t>
            </a:r>
            <a:r>
              <a:rPr lang="tr-TR" sz="2100" dirty="0" smtClean="0"/>
              <a:t> iyonunun indirgenmesi 300 </a:t>
            </a:r>
            <a:r>
              <a:rPr lang="tr-TR" sz="2100" dirty="0" err="1" smtClean="0"/>
              <a:t>mV</a:t>
            </a:r>
            <a:r>
              <a:rPr lang="tr-TR" sz="2100" dirty="0" smtClean="0"/>
              <a:t> daha negatif gerilimlere kayar ve böylece iki pik ayrı </a:t>
            </a:r>
            <a:r>
              <a:rPr lang="tr-TR" sz="2100" dirty="0" err="1" smtClean="0"/>
              <a:t>ayn</a:t>
            </a:r>
            <a:r>
              <a:rPr lang="tr-TR" sz="2100" dirty="0" smtClean="0"/>
              <a:t> gözlenmiş olur. Örtüşen pikler ortamın pH </a:t>
            </a:r>
            <a:r>
              <a:rPr lang="tr-TR" sz="2100" dirty="0" err="1" smtClean="0"/>
              <a:t>ını</a:t>
            </a:r>
            <a:r>
              <a:rPr lang="tr-TR" sz="2100" dirty="0" smtClean="0"/>
              <a:t> veya destek elektrolit türünü değiştirerek ya da ortama analizi yapılacak maddelerden biri ile kompleks oluşturabilen bir </a:t>
            </a:r>
            <a:r>
              <a:rPr lang="tr-TR" sz="2100" dirty="0" err="1" smtClean="0"/>
              <a:t>l­igand</a:t>
            </a:r>
            <a:r>
              <a:rPr lang="tr-TR" sz="2100" dirty="0" smtClean="0"/>
              <a:t> ekleyerek birbirinden ayrılabilir.</a:t>
            </a:r>
          </a:p>
          <a:p>
            <a:pPr marL="0" indent="0" algn="just" eaLnBrk="1" fontAlgn="auto" hangingPunct="1">
              <a:lnSpc>
                <a:spcPct val="90000"/>
              </a:lnSpc>
              <a:spcAft>
                <a:spcPts val="0"/>
              </a:spcAft>
              <a:buNone/>
              <a:defRPr/>
            </a:pPr>
            <a:r>
              <a:rPr lang="tr-TR" sz="2100" dirty="0" smtClean="0"/>
              <a:t>Anorganik katyonlar anyonlar ve nötral moleküller ve çok çeşitli türden organik bileşikler voltametrik yöntemlerle analiz edilebilir.</a:t>
            </a:r>
          </a:p>
          <a:p>
            <a:pPr marL="0" indent="0" algn="just" eaLnBrk="1" fontAlgn="auto" hangingPunct="1">
              <a:lnSpc>
                <a:spcPct val="90000"/>
              </a:lnSpc>
              <a:spcAft>
                <a:spcPts val="0"/>
              </a:spcAft>
              <a:buNone/>
              <a:defRPr/>
            </a:pPr>
            <a:r>
              <a:rPr lang="tr-TR" sz="2100" dirty="0" smtClean="0"/>
              <a:t> Metaller, alaşımlar, filiz, gübre ve polimer örnekleri, petrol ürünleri, tekstil malzemesi, pestisitler. herbisitler, </a:t>
            </a:r>
            <a:r>
              <a:rPr lang="tr-TR" sz="2100" dirty="0" err="1" smtClean="0"/>
              <a:t>insektisitler</a:t>
            </a:r>
            <a:r>
              <a:rPr lang="tr-TR" sz="2100" dirty="0" smtClean="0"/>
              <a:t>. gıda maddeleri, biyolojik maddeler, bitki ve toprak örnekleri doğal ve endüstriyel su örnekleri, kirlenmiş havadaki kirlilikler ve oksijen voltametrik yoldan analiz edilebilirler. </a:t>
            </a:r>
            <a:r>
              <a:rPr lang="tr-TR" sz="2100" dirty="0" err="1" smtClean="0"/>
              <a:t>Puls</a:t>
            </a:r>
            <a:r>
              <a:rPr lang="tr-TR" sz="2100" dirty="0" smtClean="0"/>
              <a:t>, diferansiyel </a:t>
            </a:r>
            <a:r>
              <a:rPr lang="tr-TR" sz="2100" dirty="0" err="1" smtClean="0"/>
              <a:t>puls</a:t>
            </a:r>
            <a:r>
              <a:rPr lang="tr-TR" sz="2100" dirty="0" smtClean="0"/>
              <a:t>, kare dalga </a:t>
            </a:r>
            <a:r>
              <a:rPr lang="tr-TR" sz="2100" dirty="0" err="1" smtClean="0"/>
              <a:t>voltametrisi</a:t>
            </a:r>
            <a:r>
              <a:rPr lang="tr-TR" sz="2100" dirty="0" smtClean="0"/>
              <a:t>  yöntemleri oldukça duyarlı yöntemler olduğundan, eser analizde kullanılırlar. Bu yöntemlerin uygulandığı sistemlerde yöntemin duyarlığı, atomik ve moleküler absorpsiyon spektroskopisi yöntemlerindeki duyarlıktan daha fazladır. Ayrıca voltametrik yöntemler örneğin yükseltgenme basamağı hakkında da bilgi verdiği için bazı durumlarda spektroskopik yöntemlerden daha üstündür.</a:t>
            </a:r>
          </a:p>
        </p:txBody>
      </p:sp>
    </p:spTree>
    <p:extLst>
      <p:ext uri="{BB962C8B-B14F-4D97-AF65-F5344CB8AC3E}">
        <p14:creationId xmlns:p14="http://schemas.microsoft.com/office/powerpoint/2010/main" val="4282867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95288" y="168275"/>
            <a:ext cx="6103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600" b="1">
                <a:solidFill>
                  <a:srgbClr val="000099"/>
                </a:solidFill>
              </a:rPr>
              <a:t>Standart Elektrot Potansiyelleri (SHE).</a:t>
            </a:r>
            <a:endParaRPr lang="en-US" sz="1600" b="1">
              <a:solidFill>
                <a:srgbClr val="000099"/>
              </a:solidFill>
            </a:endParaRPr>
          </a:p>
        </p:txBody>
      </p:sp>
      <p:grpSp>
        <p:nvGrpSpPr>
          <p:cNvPr id="11267" name="Grup 4"/>
          <p:cNvGrpSpPr>
            <a:grpSpLocks/>
          </p:cNvGrpSpPr>
          <p:nvPr/>
        </p:nvGrpSpPr>
        <p:grpSpPr bwMode="auto">
          <a:xfrm>
            <a:off x="636588" y="1892300"/>
            <a:ext cx="828675" cy="4206875"/>
            <a:chOff x="636000" y="1892770"/>
            <a:chExt cx="828675" cy="4206949"/>
          </a:xfrm>
        </p:grpSpPr>
        <p:sp>
          <p:nvSpPr>
            <p:cNvPr id="11272" name="AutoShape 52"/>
            <p:cNvSpPr>
              <a:spLocks noChangeArrowheads="1"/>
            </p:cNvSpPr>
            <p:nvPr/>
          </p:nvSpPr>
          <p:spPr bwMode="auto">
            <a:xfrm>
              <a:off x="636000" y="1964282"/>
              <a:ext cx="828675" cy="4135437"/>
            </a:xfrm>
            <a:prstGeom prst="upArrow">
              <a:avLst>
                <a:gd name="adj1" fmla="val 50000"/>
                <a:gd name="adj2" fmla="val 124761"/>
              </a:avLst>
            </a:prstGeom>
            <a:solidFill>
              <a:schemeClr val="bg1"/>
            </a:solidFill>
            <a:ln w="9525">
              <a:solidFill>
                <a:schemeClr val="tx1"/>
              </a:solidFill>
              <a:miter lim="800000"/>
              <a:headEnd/>
              <a:tailEnd/>
            </a:ln>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p>
          </p:txBody>
        </p:sp>
        <p:sp>
          <p:nvSpPr>
            <p:cNvPr id="11273" name="Text Box 51"/>
            <p:cNvSpPr txBox="1">
              <a:spLocks noChangeArrowheads="1"/>
            </p:cNvSpPr>
            <p:nvPr/>
          </p:nvSpPr>
          <p:spPr bwMode="auto">
            <a:xfrm rot="-5400000">
              <a:off x="-1032669" y="3839151"/>
              <a:ext cx="4200525"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400" b="1">
                  <a:solidFill>
                    <a:srgbClr val="CC3300"/>
                  </a:solidFill>
                </a:rPr>
                <a:t>Kolayca indirgenir, karşısındakini yükseltger</a:t>
              </a:r>
              <a:endParaRPr lang="en-US" sz="1400" b="1" baseline="30000">
                <a:solidFill>
                  <a:srgbClr val="CC3300"/>
                </a:solidFill>
              </a:endParaRPr>
            </a:p>
          </p:txBody>
        </p:sp>
      </p:grpSp>
      <p:grpSp>
        <p:nvGrpSpPr>
          <p:cNvPr id="11268" name="Grup 5"/>
          <p:cNvGrpSpPr>
            <a:grpSpLocks/>
          </p:cNvGrpSpPr>
          <p:nvPr/>
        </p:nvGrpSpPr>
        <p:grpSpPr bwMode="auto">
          <a:xfrm>
            <a:off x="7453313" y="1758950"/>
            <a:ext cx="968375" cy="4633913"/>
            <a:chOff x="7453315" y="1758157"/>
            <a:chExt cx="968375" cy="4634560"/>
          </a:xfrm>
        </p:grpSpPr>
        <p:sp>
          <p:nvSpPr>
            <p:cNvPr id="11270" name="AutoShape 50"/>
            <p:cNvSpPr>
              <a:spLocks noChangeArrowheads="1"/>
            </p:cNvSpPr>
            <p:nvPr/>
          </p:nvSpPr>
          <p:spPr bwMode="auto">
            <a:xfrm>
              <a:off x="7453315" y="2109642"/>
              <a:ext cx="968375" cy="4283075"/>
            </a:xfrm>
            <a:prstGeom prst="downArrow">
              <a:avLst>
                <a:gd name="adj1" fmla="val 50000"/>
                <a:gd name="adj2" fmla="val 110574"/>
              </a:avLst>
            </a:prstGeom>
            <a:solidFill>
              <a:schemeClr val="bg1"/>
            </a:solidFill>
            <a:ln w="9525">
              <a:solidFill>
                <a:schemeClr val="tx1"/>
              </a:solidFill>
              <a:miter lim="800000"/>
              <a:headEnd/>
              <a:tailEnd/>
            </a:ln>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p>
          </p:txBody>
        </p:sp>
        <p:sp>
          <p:nvSpPr>
            <p:cNvPr id="11271" name="Text Box 53"/>
            <p:cNvSpPr txBox="1">
              <a:spLocks noChangeArrowheads="1"/>
            </p:cNvSpPr>
            <p:nvPr/>
          </p:nvSpPr>
          <p:spPr bwMode="auto">
            <a:xfrm rot="-5400000">
              <a:off x="5742783" y="3800476"/>
              <a:ext cx="438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400" b="1">
                  <a:solidFill>
                    <a:srgbClr val="000099"/>
                  </a:solidFill>
                </a:rPr>
                <a:t>Kolayca</a:t>
              </a:r>
              <a:r>
                <a:rPr lang="tr-TR" sz="1400" b="1"/>
                <a:t> </a:t>
              </a:r>
              <a:r>
                <a:rPr lang="tr-TR" sz="1400" b="1">
                  <a:solidFill>
                    <a:srgbClr val="000099"/>
                  </a:solidFill>
                </a:rPr>
                <a:t>yükseltgenir</a:t>
              </a:r>
              <a:r>
                <a:rPr lang="tr-TR" sz="1400" b="1"/>
                <a:t>, </a:t>
              </a:r>
              <a:r>
                <a:rPr lang="tr-TR" sz="1400" b="1">
                  <a:solidFill>
                    <a:srgbClr val="000099"/>
                  </a:solidFill>
                </a:rPr>
                <a:t>karşısındakin indirger</a:t>
              </a:r>
              <a:endParaRPr lang="en-US" sz="1400" b="1" baseline="30000">
                <a:solidFill>
                  <a:srgbClr val="000099"/>
                </a:solidFill>
              </a:endParaRPr>
            </a:p>
          </p:txBody>
        </p:sp>
      </p:grpSp>
      <p:pic>
        <p:nvPicPr>
          <p:cNvPr id="11269"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908050"/>
            <a:ext cx="5322888"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BEBA8EAE-BF5A-486C-A8C5-ECC9F3942E4B}">
                <a14:imgProps xmlns:a14="http://schemas.microsoft.com/office/drawing/2010/main">
                  <a14:imgLayer r:embed="rId3">
                    <a14:imgEffect>
                      <a14:sharpenSoften amount="68000"/>
                    </a14:imgEffect>
                  </a14:imgLayer>
                </a14:imgProps>
              </a:ext>
            </a:extLst>
          </a:blip>
          <a:stretch>
            <a:fillRect/>
          </a:stretch>
        </p:blipFill>
        <p:spPr>
          <a:xfrm>
            <a:off x="466725" y="1071562"/>
            <a:ext cx="8210550" cy="4714875"/>
          </a:xfrm>
          <a:prstGeom prst="rect">
            <a:avLst/>
          </a:prstGeom>
        </p:spPr>
      </p:pic>
    </p:spTree>
    <p:extLst>
      <p:ext uri="{BB962C8B-B14F-4D97-AF65-F5344CB8AC3E}">
        <p14:creationId xmlns:p14="http://schemas.microsoft.com/office/powerpoint/2010/main" val="5188403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Unvan 1"/>
          <p:cNvSpPr>
            <a:spLocks noGrp="1"/>
          </p:cNvSpPr>
          <p:nvPr>
            <p:ph type="title"/>
          </p:nvPr>
        </p:nvSpPr>
        <p:spPr>
          <a:xfrm>
            <a:off x="465931" y="260648"/>
            <a:ext cx="7772400" cy="508918"/>
          </a:xfrm>
        </p:spPr>
        <p:txBody>
          <a:bodyPr/>
          <a:lstStyle/>
          <a:p>
            <a:pPr eaLnBrk="1" hangingPunct="1"/>
            <a:r>
              <a:rPr lang="tr-TR" sz="2800" b="1" dirty="0" smtClean="0">
                <a:solidFill>
                  <a:srgbClr val="7030A0"/>
                </a:solidFill>
              </a:rPr>
              <a:t>Elektrokimyasal Yöntemlerin Karşılaştırılması</a:t>
            </a:r>
          </a:p>
        </p:txBody>
      </p:sp>
      <p:pic>
        <p:nvPicPr>
          <p:cNvPr id="38915" name="İçerik Yer Tutucusu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65931" y="980728"/>
            <a:ext cx="7772400" cy="5486186"/>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Unvan 1"/>
          <p:cNvSpPr>
            <a:spLocks noGrp="1"/>
          </p:cNvSpPr>
          <p:nvPr>
            <p:ph type="title"/>
          </p:nvPr>
        </p:nvSpPr>
        <p:spPr>
          <a:xfrm>
            <a:off x="914400" y="274638"/>
            <a:ext cx="7772400" cy="850900"/>
          </a:xfrm>
        </p:spPr>
        <p:txBody>
          <a:bodyPr/>
          <a:lstStyle/>
          <a:p>
            <a:pPr eaLnBrk="1" hangingPunct="1"/>
            <a:r>
              <a:rPr lang="tr-TR" sz="3600" b="1" smtClean="0">
                <a:solidFill>
                  <a:srgbClr val="7030A0"/>
                </a:solidFill>
              </a:rPr>
              <a:t>Çalışma elektroduna göre sınıflandırma</a:t>
            </a:r>
          </a:p>
        </p:txBody>
      </p:sp>
      <p:sp>
        <p:nvSpPr>
          <p:cNvPr id="39939" name="Metin kutusu 4"/>
          <p:cNvSpPr txBox="1">
            <a:spLocks noChangeArrowheads="1"/>
          </p:cNvSpPr>
          <p:nvPr/>
        </p:nvSpPr>
        <p:spPr bwMode="auto">
          <a:xfrm>
            <a:off x="468313" y="1125538"/>
            <a:ext cx="4092575"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tr-TR" b="1">
                <a:solidFill>
                  <a:srgbClr val="7030A0"/>
                </a:solidFill>
              </a:rPr>
              <a:t>Polarografi</a:t>
            </a:r>
          </a:p>
          <a:p>
            <a:pPr eaLnBrk="1" hangingPunct="1">
              <a:lnSpc>
                <a:spcPct val="150000"/>
              </a:lnSpc>
            </a:pPr>
            <a:r>
              <a:rPr lang="tr-TR" sz="1600"/>
              <a:t>Civa elektrotlar kullanılır,</a:t>
            </a:r>
          </a:p>
          <a:p>
            <a:pPr eaLnBrk="1" hangingPunct="1">
              <a:lnSpc>
                <a:spcPct val="150000"/>
              </a:lnSpc>
            </a:pPr>
            <a:r>
              <a:rPr lang="tr-TR" sz="1600"/>
              <a:t>Pik veya sınır akımı şeklinde alınan akım-voltaj diyagramlarına polarogram denir.</a:t>
            </a:r>
          </a:p>
        </p:txBody>
      </p:sp>
      <p:grpSp>
        <p:nvGrpSpPr>
          <p:cNvPr id="39940" name="Grup 7"/>
          <p:cNvGrpSpPr>
            <a:grpSpLocks/>
          </p:cNvGrpSpPr>
          <p:nvPr/>
        </p:nvGrpSpPr>
        <p:grpSpPr bwMode="auto">
          <a:xfrm>
            <a:off x="4918075" y="1128713"/>
            <a:ext cx="3900488" cy="5400675"/>
            <a:chOff x="4917752" y="1128737"/>
            <a:chExt cx="3900760" cy="5400675"/>
          </a:xfrm>
        </p:grpSpPr>
        <p:pic>
          <p:nvPicPr>
            <p:cNvPr id="39943"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8512" y="1128737"/>
              <a:ext cx="3810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5105090" y="5561037"/>
              <a:ext cx="144473" cy="36036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tr-TR"/>
            </a:p>
          </p:txBody>
        </p:sp>
        <p:sp>
          <p:nvSpPr>
            <p:cNvPr id="7" name="Dikdörtgen 6"/>
            <p:cNvSpPr/>
            <p:nvPr/>
          </p:nvSpPr>
          <p:spPr>
            <a:xfrm>
              <a:off x="4917752" y="5556274"/>
              <a:ext cx="144473" cy="3603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tr-TR"/>
            </a:p>
          </p:txBody>
        </p:sp>
      </p:grpSp>
      <p:pic>
        <p:nvPicPr>
          <p:cNvPr id="39941" name="Resim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38" y="2740025"/>
            <a:ext cx="4268787"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Metin kutusu 1"/>
          <p:cNvSpPr txBox="1">
            <a:spLocks noChangeArrowheads="1"/>
          </p:cNvSpPr>
          <p:nvPr/>
        </p:nvSpPr>
        <p:spPr bwMode="auto">
          <a:xfrm>
            <a:off x="3992563" y="6345238"/>
            <a:ext cx="903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b="1">
                <a:solidFill>
                  <a:srgbClr val="00B050"/>
                </a:solidFill>
                <a:hlinkClick r:id="rId4" action="ppaction://hlinkfile"/>
              </a:rPr>
              <a:t>VİDEO</a:t>
            </a:r>
            <a:endParaRPr lang="tr-TR" b="1">
              <a:solidFill>
                <a:srgbClr val="00B05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Unvan 1"/>
          <p:cNvSpPr>
            <a:spLocks noGrp="1"/>
          </p:cNvSpPr>
          <p:nvPr>
            <p:ph type="title"/>
          </p:nvPr>
        </p:nvSpPr>
        <p:spPr/>
        <p:txBody>
          <a:bodyPr/>
          <a:lstStyle/>
          <a:p>
            <a:pPr eaLnBrk="1" hangingPunct="1"/>
            <a:r>
              <a:rPr lang="tr-TR" b="1" smtClean="0">
                <a:solidFill>
                  <a:srgbClr val="7030A0"/>
                </a:solidFill>
              </a:rPr>
              <a:t>Sınır akımı-Pik akımı farkı</a:t>
            </a:r>
          </a:p>
        </p:txBody>
      </p:sp>
      <p:pic>
        <p:nvPicPr>
          <p:cNvPr id="43011"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2384425"/>
            <a:ext cx="7772400" cy="269875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9750" y="333375"/>
            <a:ext cx="8208963" cy="5637213"/>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Unvan 1"/>
          <p:cNvSpPr>
            <a:spLocks noGrp="1"/>
          </p:cNvSpPr>
          <p:nvPr>
            <p:ph type="title"/>
          </p:nvPr>
        </p:nvSpPr>
        <p:spPr>
          <a:xfrm>
            <a:off x="827088" y="273050"/>
            <a:ext cx="7772400" cy="1143000"/>
          </a:xfrm>
        </p:spPr>
        <p:txBody>
          <a:bodyPr/>
          <a:lstStyle/>
          <a:p>
            <a:r>
              <a:rPr lang="tr-TR" b="1" smtClean="0">
                <a:solidFill>
                  <a:srgbClr val="7030A0"/>
                </a:solidFill>
              </a:rPr>
              <a:t>Voltamogram (CV)</a:t>
            </a:r>
          </a:p>
        </p:txBody>
      </p:sp>
      <p:pic>
        <p:nvPicPr>
          <p:cNvPr id="44035"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412875"/>
            <a:ext cx="6357937" cy="3784600"/>
          </a:xfrm>
        </p:spPr>
      </p:pic>
      <p:sp>
        <p:nvSpPr>
          <p:cNvPr id="44036" name="Dikdörtgen 4"/>
          <p:cNvSpPr>
            <a:spLocks noChangeArrowheads="1"/>
          </p:cNvSpPr>
          <p:nvPr/>
        </p:nvSpPr>
        <p:spPr bwMode="auto">
          <a:xfrm>
            <a:off x="927100" y="5700713"/>
            <a:ext cx="7173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solidFill>
                  <a:srgbClr val="131313"/>
                </a:solidFill>
                <a:latin typeface="Times-Roman"/>
              </a:rPr>
              <a:t>3.3 mM ferrocene in acetonitrile</a:t>
            </a:r>
            <a:r>
              <a:rPr lang="tr-TR">
                <a:solidFill>
                  <a:srgbClr val="131313"/>
                </a:solidFill>
                <a:latin typeface="Times-Roman"/>
              </a:rPr>
              <a:t> (0.1 M NBu</a:t>
            </a:r>
            <a:r>
              <a:rPr lang="tr-TR" sz="800">
                <a:solidFill>
                  <a:srgbClr val="131313"/>
                </a:solidFill>
                <a:latin typeface="Times-Roman"/>
              </a:rPr>
              <a:t>4</a:t>
            </a:r>
            <a:r>
              <a:rPr lang="tr-TR">
                <a:solidFill>
                  <a:srgbClr val="131313"/>
                </a:solidFill>
                <a:latin typeface="Times-Roman"/>
              </a:rPr>
              <a:t>PF</a:t>
            </a:r>
            <a:r>
              <a:rPr lang="tr-TR" sz="800">
                <a:solidFill>
                  <a:srgbClr val="131313"/>
                </a:solidFill>
                <a:latin typeface="Times-Roman"/>
              </a:rPr>
              <a:t>6</a:t>
            </a:r>
            <a:r>
              <a:rPr lang="tr-TR">
                <a:solidFill>
                  <a:srgbClr val="131313"/>
                </a:solidFill>
                <a:latin typeface="Times-Roman"/>
              </a:rPr>
              <a:t>) at a 0.4 mm diameter Pt disc electrode</a:t>
            </a:r>
            <a:endParaRPr lang="tr-TR"/>
          </a:p>
        </p:txBody>
      </p:sp>
      <p:sp>
        <p:nvSpPr>
          <p:cNvPr id="6" name="Dikdörtgen 5"/>
          <p:cNvSpPr/>
          <p:nvPr/>
        </p:nvSpPr>
        <p:spPr>
          <a:xfrm>
            <a:off x="1042988" y="1412875"/>
            <a:ext cx="504825" cy="431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a:p>
        </p:txBody>
      </p:sp>
      <p:sp>
        <p:nvSpPr>
          <p:cNvPr id="44038" name="Metin kutusu 6"/>
          <p:cNvSpPr txBox="1">
            <a:spLocks noChangeArrowheads="1"/>
          </p:cNvSpPr>
          <p:nvPr/>
        </p:nvSpPr>
        <p:spPr bwMode="auto">
          <a:xfrm>
            <a:off x="7185025" y="4221163"/>
            <a:ext cx="982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2000" b="1">
                <a:solidFill>
                  <a:srgbClr val="00B050"/>
                </a:solidFill>
                <a:hlinkClick r:id="rId3" action="ppaction://hlinkfile"/>
              </a:rPr>
              <a:t>VİDEO</a:t>
            </a:r>
            <a:endParaRPr lang="tr-TR" sz="2000" b="1">
              <a:solidFill>
                <a:srgbClr val="00B05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23850" y="115888"/>
            <a:ext cx="7772400" cy="2663825"/>
          </a:xfrm>
        </p:spPr>
      </p:pic>
      <p:pic>
        <p:nvPicPr>
          <p:cNvPr id="40963" name="Picture 5" descr="Resi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663825"/>
            <a:ext cx="4213225"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Unvan 1"/>
          <p:cNvSpPr>
            <a:spLocks noGrp="1"/>
          </p:cNvSpPr>
          <p:nvPr>
            <p:ph type="title"/>
          </p:nvPr>
        </p:nvSpPr>
        <p:spPr>
          <a:xfrm>
            <a:off x="1047750" y="200025"/>
            <a:ext cx="7772400" cy="1354138"/>
          </a:xfrm>
        </p:spPr>
        <p:txBody>
          <a:bodyPr/>
          <a:lstStyle/>
          <a:p>
            <a:pPr eaLnBrk="1" hangingPunct="1"/>
            <a:r>
              <a:rPr lang="tr-TR" smtClean="0">
                <a:solidFill>
                  <a:srgbClr val="7030A0"/>
                </a:solidFill>
              </a:rPr>
              <a:t>Durgun Hg veya Katı Elektrotlarda Elektrokimyasal Yöntemler</a:t>
            </a:r>
          </a:p>
        </p:txBody>
      </p:sp>
      <p:pic>
        <p:nvPicPr>
          <p:cNvPr id="45059"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55650" y="2560638"/>
            <a:ext cx="5981700" cy="4181475"/>
          </a:xfrm>
        </p:spPr>
      </p:pic>
      <p:pic>
        <p:nvPicPr>
          <p:cNvPr id="45060"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74925"/>
            <a:ext cx="21050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48338" y="4672013"/>
            <a:ext cx="23431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Metin kutusu 6"/>
          <p:cNvSpPr txBox="1">
            <a:spLocks noChangeArrowheads="1"/>
          </p:cNvSpPr>
          <p:nvPr/>
        </p:nvSpPr>
        <p:spPr bwMode="auto">
          <a:xfrm>
            <a:off x="468313" y="1341438"/>
            <a:ext cx="835183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tr-TR" b="1">
                <a:solidFill>
                  <a:srgbClr val="7030A0"/>
                </a:solidFill>
              </a:rPr>
              <a:t>Voltametri</a:t>
            </a:r>
          </a:p>
          <a:p>
            <a:pPr eaLnBrk="1" hangingPunct="1"/>
            <a:r>
              <a:rPr lang="tr-TR" sz="1600"/>
              <a:t>Katı elektrotlar kullanılır,</a:t>
            </a:r>
          </a:p>
          <a:p>
            <a:pPr eaLnBrk="1" hangingPunct="1">
              <a:lnSpc>
                <a:spcPct val="150000"/>
              </a:lnSpc>
            </a:pPr>
            <a:r>
              <a:rPr lang="tr-TR" sz="1600"/>
              <a:t>Pik şeklinde alınan akım-voltaj diyagramlarına voltamogram denir.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Unvan 1"/>
          <p:cNvSpPr>
            <a:spLocks noGrp="1"/>
          </p:cNvSpPr>
          <p:nvPr>
            <p:ph type="title"/>
          </p:nvPr>
        </p:nvSpPr>
        <p:spPr/>
        <p:txBody>
          <a:bodyPr/>
          <a:lstStyle/>
          <a:p>
            <a:pPr eaLnBrk="1" hangingPunct="1"/>
            <a:endParaRPr lang="tr-TR" smtClean="0"/>
          </a:p>
        </p:txBody>
      </p:sp>
      <p:pic>
        <p:nvPicPr>
          <p:cNvPr id="46083"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55650" y="1604963"/>
            <a:ext cx="6724650" cy="4333875"/>
          </a:xfrm>
        </p:spPr>
      </p:pic>
      <p:pic>
        <p:nvPicPr>
          <p:cNvPr id="46084"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1628775"/>
            <a:ext cx="1743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3860800"/>
            <a:ext cx="20478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Unvan 1"/>
          <p:cNvSpPr>
            <a:spLocks noGrp="1"/>
          </p:cNvSpPr>
          <p:nvPr>
            <p:ph type="title"/>
          </p:nvPr>
        </p:nvSpPr>
        <p:spPr>
          <a:xfrm>
            <a:off x="971550" y="260350"/>
            <a:ext cx="7772400" cy="1143000"/>
          </a:xfrm>
        </p:spPr>
        <p:txBody>
          <a:bodyPr/>
          <a:lstStyle/>
          <a:p>
            <a:pPr eaLnBrk="1" hangingPunct="1"/>
            <a:r>
              <a:rPr lang="tr-TR" b="1" smtClean="0">
                <a:solidFill>
                  <a:srgbClr val="7030A0"/>
                </a:solidFill>
              </a:rPr>
              <a:t>Sıyırma Voltametrisi</a:t>
            </a:r>
          </a:p>
        </p:txBody>
      </p:sp>
      <p:pic>
        <p:nvPicPr>
          <p:cNvPr id="47107"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16013" y="1700213"/>
            <a:ext cx="6143625" cy="4572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up 8"/>
          <p:cNvGrpSpPr>
            <a:grpSpLocks/>
          </p:cNvGrpSpPr>
          <p:nvPr/>
        </p:nvGrpSpPr>
        <p:grpSpPr bwMode="auto">
          <a:xfrm>
            <a:off x="5076825" y="2349500"/>
            <a:ext cx="3887788" cy="4156075"/>
            <a:chOff x="5076056" y="2348880"/>
            <a:chExt cx="3888432" cy="4156491"/>
          </a:xfrm>
        </p:grpSpPr>
        <p:pic>
          <p:nvPicPr>
            <p:cNvPr id="1229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348880"/>
              <a:ext cx="3816424" cy="415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Yuvarlatılmış Dikdörtgen 5"/>
            <p:cNvSpPr/>
            <p:nvPr/>
          </p:nvSpPr>
          <p:spPr>
            <a:xfrm>
              <a:off x="5076056" y="3141122"/>
              <a:ext cx="1871973" cy="273553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2295" name="Metin kutusu 7"/>
            <p:cNvSpPr txBox="1">
              <a:spLocks noChangeArrowheads="1"/>
            </p:cNvSpPr>
            <p:nvPr/>
          </p:nvSpPr>
          <p:spPr bwMode="auto">
            <a:xfrm>
              <a:off x="5580112" y="3180728"/>
              <a:ext cx="604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600">
                  <a:solidFill>
                    <a:srgbClr val="C00000"/>
                  </a:solidFill>
                </a:rPr>
                <a:t>SHE</a:t>
              </a:r>
            </a:p>
          </p:txBody>
        </p:sp>
      </p:grpSp>
      <p:sp>
        <p:nvSpPr>
          <p:cNvPr id="12291" name="Rectangle 2"/>
          <p:cNvSpPr>
            <a:spLocks noGrp="1" noChangeArrowheads="1"/>
          </p:cNvSpPr>
          <p:nvPr>
            <p:ph sz="quarter" idx="1"/>
          </p:nvPr>
        </p:nvSpPr>
        <p:spPr>
          <a:xfrm>
            <a:off x="323850" y="188913"/>
            <a:ext cx="8712200" cy="2797175"/>
          </a:xfrm>
        </p:spPr>
        <p:txBody>
          <a:bodyPr/>
          <a:lstStyle/>
          <a:p>
            <a:pPr marL="0" indent="0" algn="just" eaLnBrk="1" hangingPunct="1">
              <a:lnSpc>
                <a:spcPct val="80000"/>
              </a:lnSpc>
              <a:buFont typeface="Wingdings" panose="05000000000000000000" pitchFamily="2" charset="2"/>
              <a:buNone/>
            </a:pPr>
            <a:r>
              <a:rPr lang="tr-TR" sz="2800" smtClean="0">
                <a:solidFill>
                  <a:srgbClr val="000099"/>
                </a:solidFill>
              </a:rPr>
              <a:t>Referans Elektrotlar</a:t>
            </a:r>
            <a:r>
              <a:rPr lang="tr-TR" sz="2800" smtClean="0"/>
              <a:t>:</a:t>
            </a:r>
          </a:p>
          <a:p>
            <a:pPr marL="0" indent="0" algn="just" eaLnBrk="1" hangingPunct="1">
              <a:lnSpc>
                <a:spcPct val="80000"/>
              </a:lnSpc>
              <a:buFont typeface="Wingdings" panose="05000000000000000000" pitchFamily="2" charset="2"/>
              <a:buNone/>
            </a:pPr>
            <a:r>
              <a:rPr lang="tr-TR" sz="2000" smtClean="0"/>
              <a:t>Bir referans elektrot, analit çözeltisinin bileşiminden bağımsız sabit elektrot potansiyeline sahip bir yarı-hücredir.</a:t>
            </a:r>
          </a:p>
          <a:p>
            <a:pPr marL="0" indent="0" algn="just" eaLnBrk="1" hangingPunct="1">
              <a:lnSpc>
                <a:spcPct val="80000"/>
              </a:lnSpc>
              <a:buFont typeface="Wingdings" panose="05000000000000000000" pitchFamily="2" charset="2"/>
              <a:buNone/>
            </a:pPr>
            <a:endParaRPr lang="tr-TR" sz="2000" smtClean="0"/>
          </a:p>
          <a:p>
            <a:pPr marL="0" indent="0" algn="just" eaLnBrk="1" hangingPunct="1">
              <a:lnSpc>
                <a:spcPct val="80000"/>
              </a:lnSpc>
              <a:buFont typeface="Wingdings" panose="05000000000000000000" pitchFamily="2" charset="2"/>
              <a:buNone/>
            </a:pPr>
            <a:r>
              <a:rPr lang="tr-TR" sz="2000" smtClean="0"/>
              <a:t>Bağıl yarı-hücre veya elektrot potansiyellerinin kullanışlı bir listesini yapmak için tür bir </a:t>
            </a:r>
            <a:r>
              <a:rPr lang="tr-TR" sz="2000" i="1" smtClean="0"/>
              <a:t>referans </a:t>
            </a:r>
            <a:r>
              <a:rPr lang="tr-TR" sz="2000" smtClean="0"/>
              <a:t>elektroda sahip olmak gerekir:</a:t>
            </a:r>
          </a:p>
          <a:p>
            <a:pPr marL="731838" lvl="1" indent="-457200" algn="just" eaLnBrk="1" hangingPunct="1">
              <a:lnSpc>
                <a:spcPct val="80000"/>
              </a:lnSpc>
              <a:buFont typeface="Franklin Gothic Book" panose="020B0503020102020204" pitchFamily="34" charset="0"/>
              <a:buAutoNum type="arabicParenR"/>
            </a:pPr>
            <a:r>
              <a:rPr lang="tr-TR" sz="1800" smtClean="0"/>
              <a:t>Standart hidrojen elektrot (SHE), veya normal hidrojen elektrot (NHE) </a:t>
            </a:r>
          </a:p>
          <a:p>
            <a:pPr marL="731838" lvl="1" indent="-457200" algn="just" eaLnBrk="1" hangingPunct="1">
              <a:lnSpc>
                <a:spcPct val="80000"/>
              </a:lnSpc>
              <a:buFont typeface="Franklin Gothic Book" panose="020B0503020102020204" pitchFamily="34" charset="0"/>
              <a:buAutoNum type="arabicParenR"/>
            </a:pPr>
            <a:r>
              <a:rPr lang="tr-TR" sz="1800" smtClean="0"/>
              <a:t>Ag/AgCl (X M NaCl veya KCl)</a:t>
            </a:r>
          </a:p>
          <a:p>
            <a:pPr marL="731838" lvl="1" indent="-457200" algn="just" eaLnBrk="1" hangingPunct="1">
              <a:lnSpc>
                <a:spcPct val="80000"/>
              </a:lnSpc>
              <a:buFont typeface="Franklin Gothic Book" panose="020B0503020102020204" pitchFamily="34" charset="0"/>
              <a:buAutoNum type="arabicParenR"/>
            </a:pPr>
            <a:r>
              <a:rPr lang="tr-TR" sz="1800" smtClean="0"/>
              <a:t>Doymuş kalomel elektrot, Hg/Hg</a:t>
            </a:r>
            <a:r>
              <a:rPr lang="tr-TR" sz="1800" baseline="-25000" smtClean="0"/>
              <a:t>2</a:t>
            </a:r>
            <a:r>
              <a:rPr lang="tr-TR" sz="1800" smtClean="0"/>
              <a:t>Cl</a:t>
            </a:r>
            <a:r>
              <a:rPr lang="tr-TR" sz="1800" baseline="-25000" smtClean="0"/>
              <a:t>2</a:t>
            </a:r>
            <a:r>
              <a:rPr lang="tr-TR" sz="1800" smtClean="0"/>
              <a:t> (doy.KCl) kullanılır.</a:t>
            </a:r>
          </a:p>
        </p:txBody>
      </p:sp>
      <p:pic>
        <p:nvPicPr>
          <p:cNvPr id="12292"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213100"/>
            <a:ext cx="37607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125538"/>
            <a:ext cx="51149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0525" y="4365625"/>
            <a:ext cx="4949825"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6688" y="134938"/>
            <a:ext cx="497681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58975"/>
            <a:ext cx="4752975"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71738"/>
            <a:ext cx="41719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Dikdörtgen 4"/>
          <p:cNvSpPr>
            <a:spLocks noChangeArrowheads="1"/>
          </p:cNvSpPr>
          <p:nvPr/>
        </p:nvSpPr>
        <p:spPr bwMode="auto">
          <a:xfrm>
            <a:off x="1331913" y="333375"/>
            <a:ext cx="6769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sz="2400" b="1">
                <a:solidFill>
                  <a:srgbClr val="7030A0"/>
                </a:solidFill>
              </a:rPr>
              <a:t>A</a:t>
            </a:r>
            <a:r>
              <a:rPr lang="en-US" sz="2400" b="1">
                <a:solidFill>
                  <a:srgbClr val="7030A0"/>
                </a:solidFill>
              </a:rPr>
              <a:t>mperometric response of CNP/CuNP towards glucose at 0.45 V in 0.1 M NaOH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44675"/>
            <a:ext cx="88201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Metin kutusu 2"/>
          <p:cNvSpPr txBox="1">
            <a:spLocks noChangeArrowheads="1"/>
          </p:cNvSpPr>
          <p:nvPr/>
        </p:nvSpPr>
        <p:spPr bwMode="auto">
          <a:xfrm>
            <a:off x="179388" y="476250"/>
            <a:ext cx="893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sz="2000" b="1">
                <a:solidFill>
                  <a:srgbClr val="7030A0"/>
                </a:solidFill>
              </a:rPr>
              <a:t>E. Coli determination after modification of electrode with e.coli antibody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sz="quarter" idx="1"/>
          </p:nvPr>
        </p:nvSpPr>
        <p:spPr>
          <a:xfrm>
            <a:off x="323850" y="188913"/>
            <a:ext cx="8399463" cy="2797175"/>
          </a:xfrm>
        </p:spPr>
        <p:txBody>
          <a:bodyPr/>
          <a:lstStyle/>
          <a:p>
            <a:pPr marL="0" indent="0" algn="just" eaLnBrk="1" hangingPunct="1">
              <a:lnSpc>
                <a:spcPct val="80000"/>
              </a:lnSpc>
              <a:buFont typeface="Wingdings" panose="05000000000000000000" pitchFamily="2" charset="2"/>
              <a:buNone/>
            </a:pPr>
            <a:r>
              <a:rPr lang="tr-TR" sz="2000" smtClean="0">
                <a:solidFill>
                  <a:srgbClr val="000099"/>
                </a:solidFill>
              </a:rPr>
              <a:t>Referans Elektrotlar</a:t>
            </a:r>
            <a:r>
              <a:rPr lang="tr-TR" sz="2000" smtClean="0"/>
              <a:t>:</a:t>
            </a:r>
          </a:p>
          <a:p>
            <a:pPr marL="0" indent="0" algn="just" eaLnBrk="1" hangingPunct="1">
              <a:lnSpc>
                <a:spcPct val="80000"/>
              </a:lnSpc>
              <a:buFont typeface="Wingdings" panose="05000000000000000000" pitchFamily="2" charset="2"/>
              <a:buNone/>
            </a:pPr>
            <a:r>
              <a:rPr lang="tr-TR" sz="2000" smtClean="0"/>
              <a:t>Elektrokimyasal bir hücrede referans elektrot, anot olarak kabul edilerek karşısında bağlanan elektrodun potansiyel ölçümü gerçekleştirilir. Doğal olarak bir yarı hücre için ölçülen potansiyel, referans elektrot türüne bağlıdır.</a:t>
            </a:r>
          </a:p>
          <a:p>
            <a:pPr marL="0" indent="0" algn="just" eaLnBrk="1" hangingPunct="1">
              <a:lnSpc>
                <a:spcPct val="80000"/>
              </a:lnSpc>
              <a:buFont typeface="Wingdings" panose="05000000000000000000" pitchFamily="2" charset="2"/>
              <a:buNone/>
            </a:pPr>
            <a:endParaRPr lang="tr-TR" sz="2000" smtClean="0"/>
          </a:p>
        </p:txBody>
      </p:sp>
      <p:pic>
        <p:nvPicPr>
          <p:cNvPr id="13315"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1650" y="1393825"/>
            <a:ext cx="4776788" cy="318611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316" name="Resi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0" y="4868863"/>
            <a:ext cx="4319588"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a:spLocks noRot="1" noChangeAspect="1" noMove="1" noResize="1" noEditPoints="1" noAdjustHandles="1" noChangeArrowheads="1" noChangeShapeType="1" noTextEdit="1"/>
          </p:cNvSpPr>
          <p:nvPr/>
        </p:nvSpPr>
        <p:spPr>
          <a:xfrm>
            <a:off x="539552" y="1587672"/>
            <a:ext cx="1849802" cy="276999"/>
          </a:xfrm>
          <a:prstGeom prst="rect">
            <a:avLst/>
          </a:prstGeom>
          <a:blipFill rotWithShape="0">
            <a:blip r:embed="rId4"/>
            <a:stretch>
              <a:fillRect l="-2310" r="-2310" b="-17391"/>
            </a:stretch>
          </a:blipFill>
        </p:spPr>
        <p:txBody>
          <a:bodyPr/>
          <a:lstStyle/>
          <a:p>
            <a:pPr>
              <a:defRPr/>
            </a:pPr>
            <a:r>
              <a:rPr lang="tr-TR">
                <a:noFill/>
              </a:rPr>
              <a:t> </a:t>
            </a:r>
          </a:p>
        </p:txBody>
      </p:sp>
      <p:sp>
        <p:nvSpPr>
          <p:cNvPr id="8" name="Metin kutusu 7"/>
          <p:cNvSpPr txBox="1">
            <a:spLocks noRot="1" noChangeAspect="1" noMove="1" noResize="1" noEditPoints="1" noAdjustHandles="1" noChangeArrowheads="1" noChangeShapeType="1" noTextEdit="1"/>
          </p:cNvSpPr>
          <p:nvPr/>
        </p:nvSpPr>
        <p:spPr>
          <a:xfrm>
            <a:off x="481541" y="2120220"/>
            <a:ext cx="2536785" cy="305468"/>
          </a:xfrm>
          <a:prstGeom prst="rect">
            <a:avLst/>
          </a:prstGeom>
          <a:blipFill rotWithShape="0">
            <a:blip r:embed="rId5"/>
            <a:stretch>
              <a:fillRect l="-1683" t="-76000" r="-1442" b="-176000"/>
            </a:stretch>
          </a:blipFill>
        </p:spPr>
        <p:txBody>
          <a:bodyPr/>
          <a:lstStyle/>
          <a:p>
            <a:pPr>
              <a:defRPr/>
            </a:pPr>
            <a:r>
              <a:rPr lang="tr-TR">
                <a:noFill/>
              </a:rPr>
              <a:t> </a:t>
            </a:r>
          </a:p>
        </p:txBody>
      </p:sp>
      <p:grpSp>
        <p:nvGrpSpPr>
          <p:cNvPr id="13319" name="Grup 13"/>
          <p:cNvGrpSpPr>
            <a:grpSpLocks/>
          </p:cNvGrpSpPr>
          <p:nvPr/>
        </p:nvGrpSpPr>
        <p:grpSpPr bwMode="auto">
          <a:xfrm>
            <a:off x="153988" y="2852738"/>
            <a:ext cx="4057650" cy="1362075"/>
            <a:chOff x="67520" y="2852936"/>
            <a:chExt cx="4057718" cy="1362401"/>
          </a:xfrm>
        </p:grpSpPr>
        <p:sp>
          <p:nvSpPr>
            <p:cNvPr id="13325" name="Metin kutusu 6"/>
            <p:cNvSpPr txBox="1">
              <a:spLocks noChangeArrowheads="1"/>
            </p:cNvSpPr>
            <p:nvPr/>
          </p:nvSpPr>
          <p:spPr bwMode="auto">
            <a:xfrm>
              <a:off x="67520" y="2924588"/>
              <a:ext cx="24481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400"/>
                <a:t>Fe</a:t>
              </a:r>
              <a:r>
                <a:rPr lang="tr-TR" sz="1400" baseline="30000"/>
                <a:t>3+</a:t>
              </a:r>
              <a:r>
                <a:rPr lang="tr-TR" sz="1400" baseline="-25000"/>
                <a:t>(suda)</a:t>
              </a:r>
              <a:r>
                <a:rPr lang="tr-TR" sz="1400"/>
                <a:t>  +  e   </a:t>
              </a:r>
              <a:r>
                <a:rPr lang="tr-TR" sz="1400">
                  <a:sym typeface="Symbol" panose="05050102010706020507" pitchFamily="18" charset="2"/>
                </a:rPr>
                <a:t></a:t>
              </a:r>
              <a:r>
                <a:rPr lang="tr-TR" sz="1400"/>
                <a:t>   Fe</a:t>
              </a:r>
              <a:r>
                <a:rPr lang="tr-TR" sz="1400" baseline="30000"/>
                <a:t>2+</a:t>
              </a:r>
              <a:r>
                <a:rPr lang="tr-TR" sz="1400" baseline="-25000"/>
                <a:t>(suda)</a:t>
              </a:r>
            </a:p>
          </p:txBody>
        </p:sp>
        <p:sp>
          <p:nvSpPr>
            <p:cNvPr id="10" name="Dikdörtgen 9"/>
            <p:cNvSpPr>
              <a:spLocks noRot="1" noChangeAspect="1" noMove="1" noResize="1" noEditPoints="1" noAdjustHandles="1" noChangeArrowheads="1" noChangeShapeType="1" noTextEdit="1"/>
            </p:cNvSpPr>
            <p:nvPr/>
          </p:nvSpPr>
          <p:spPr>
            <a:xfrm>
              <a:off x="2123728" y="3345470"/>
              <a:ext cx="2001510" cy="280270"/>
            </a:xfrm>
            <a:prstGeom prst="rect">
              <a:avLst/>
            </a:prstGeom>
            <a:blipFill rotWithShape="0">
              <a:blip r:embed="rId6"/>
              <a:stretch>
                <a:fillRect t="-32609" b="-97826"/>
              </a:stretch>
            </a:blipFill>
          </p:spPr>
          <p:txBody>
            <a:bodyPr/>
            <a:lstStyle/>
            <a:p>
              <a:pPr>
                <a:defRPr/>
              </a:pPr>
              <a:r>
                <a:rPr lang="tr-TR">
                  <a:noFill/>
                </a:rPr>
                <a:t> </a:t>
              </a:r>
            </a:p>
          </p:txBody>
        </p:sp>
        <p:sp>
          <p:nvSpPr>
            <p:cNvPr id="13327" name="Metin kutusu 10"/>
            <p:cNvSpPr txBox="1">
              <a:spLocks noChangeArrowheads="1"/>
            </p:cNvSpPr>
            <p:nvPr/>
          </p:nvSpPr>
          <p:spPr bwMode="auto">
            <a:xfrm>
              <a:off x="179512" y="3753672"/>
              <a:ext cx="3716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200"/>
                <a:t>Ag/AgCl (3M NaCl)ye karşı, E= +0,750 – (+0,197) V</a:t>
              </a:r>
            </a:p>
            <a:p>
              <a:r>
                <a:rPr lang="tr-TR" sz="1200"/>
                <a:t>		    = 0,553 V, ölçülür.</a:t>
              </a:r>
            </a:p>
          </p:txBody>
        </p:sp>
        <p:sp>
          <p:nvSpPr>
            <p:cNvPr id="12" name="Yuvarlatılmış Dikdörtgen 11"/>
            <p:cNvSpPr/>
            <p:nvPr/>
          </p:nvSpPr>
          <p:spPr>
            <a:xfrm>
              <a:off x="67520" y="2852936"/>
              <a:ext cx="4057718" cy="136240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grpSp>
        <p:nvGrpSpPr>
          <p:cNvPr id="13320" name="Grup 19"/>
          <p:cNvGrpSpPr>
            <a:grpSpLocks/>
          </p:cNvGrpSpPr>
          <p:nvPr/>
        </p:nvGrpSpPr>
        <p:grpSpPr bwMode="auto">
          <a:xfrm>
            <a:off x="153988" y="4545013"/>
            <a:ext cx="4057650" cy="1362075"/>
            <a:chOff x="154242" y="4544223"/>
            <a:chExt cx="4057718" cy="1362401"/>
          </a:xfrm>
        </p:grpSpPr>
        <p:sp>
          <p:nvSpPr>
            <p:cNvPr id="13321" name="Metin kutusu 15"/>
            <p:cNvSpPr txBox="1">
              <a:spLocks noChangeArrowheads="1"/>
            </p:cNvSpPr>
            <p:nvPr/>
          </p:nvSpPr>
          <p:spPr bwMode="auto">
            <a:xfrm>
              <a:off x="154242" y="4615875"/>
              <a:ext cx="2207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400"/>
                <a:t>Zn</a:t>
              </a:r>
              <a:r>
                <a:rPr lang="tr-TR" sz="1400" baseline="30000"/>
                <a:t>2+</a:t>
              </a:r>
              <a:r>
                <a:rPr lang="tr-TR" sz="1400" baseline="-25000"/>
                <a:t>(suda)</a:t>
              </a:r>
              <a:r>
                <a:rPr lang="tr-TR" sz="1400"/>
                <a:t>  +  2e   </a:t>
              </a:r>
              <a:r>
                <a:rPr lang="tr-TR" sz="1400">
                  <a:sym typeface="Symbol" panose="05050102010706020507" pitchFamily="18" charset="2"/>
                </a:rPr>
                <a:t></a:t>
              </a:r>
              <a:r>
                <a:rPr lang="tr-TR" sz="1400"/>
                <a:t>   Zn</a:t>
              </a:r>
              <a:r>
                <a:rPr lang="tr-TR" sz="1400" baseline="-25000"/>
                <a:t>(k)</a:t>
              </a:r>
            </a:p>
          </p:txBody>
        </p:sp>
        <p:sp>
          <p:nvSpPr>
            <p:cNvPr id="17" name="Dikdörtgen 16"/>
            <p:cNvSpPr>
              <a:spLocks noRot="1" noChangeAspect="1" noMove="1" noResize="1" noEditPoints="1" noAdjustHandles="1" noChangeArrowheads="1" noChangeShapeType="1" noTextEdit="1"/>
            </p:cNvSpPr>
            <p:nvPr/>
          </p:nvSpPr>
          <p:spPr>
            <a:xfrm>
              <a:off x="2210450" y="5036757"/>
              <a:ext cx="1981055" cy="294953"/>
            </a:xfrm>
            <a:prstGeom prst="rect">
              <a:avLst/>
            </a:prstGeom>
            <a:blipFill rotWithShape="0">
              <a:blip r:embed="rId7"/>
              <a:stretch>
                <a:fillRect t="-24490" b="-91837"/>
              </a:stretch>
            </a:blipFill>
          </p:spPr>
          <p:txBody>
            <a:bodyPr/>
            <a:lstStyle/>
            <a:p>
              <a:pPr>
                <a:defRPr/>
              </a:pPr>
              <a:r>
                <a:rPr lang="tr-TR">
                  <a:noFill/>
                </a:rPr>
                <a:t> </a:t>
              </a:r>
            </a:p>
          </p:txBody>
        </p:sp>
        <p:sp>
          <p:nvSpPr>
            <p:cNvPr id="13323" name="Metin kutusu 17"/>
            <p:cNvSpPr txBox="1">
              <a:spLocks noChangeArrowheads="1"/>
            </p:cNvSpPr>
            <p:nvPr/>
          </p:nvSpPr>
          <p:spPr bwMode="auto">
            <a:xfrm>
              <a:off x="266234" y="5444959"/>
              <a:ext cx="3603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sz="1200"/>
                <a:t>SCE ye karşı, E= − 0,750 – (+0,244) V</a:t>
              </a:r>
            </a:p>
            <a:p>
              <a:r>
                <a:rPr lang="tr-TR" sz="1200"/>
                <a:t>		    = − 0,994 V, ölçülür.</a:t>
              </a:r>
            </a:p>
          </p:txBody>
        </p:sp>
        <p:sp>
          <p:nvSpPr>
            <p:cNvPr id="19" name="Yuvarlatılmış Dikdörtgen 18"/>
            <p:cNvSpPr/>
            <p:nvPr/>
          </p:nvSpPr>
          <p:spPr>
            <a:xfrm>
              <a:off x="154242" y="4544223"/>
              <a:ext cx="4057718" cy="13624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sz="quarter" idx="1"/>
          </p:nvPr>
        </p:nvSpPr>
        <p:spPr>
          <a:xfrm>
            <a:off x="323850" y="188913"/>
            <a:ext cx="8399463" cy="2797175"/>
          </a:xfrm>
        </p:spPr>
        <p:txBody>
          <a:bodyPr/>
          <a:lstStyle/>
          <a:p>
            <a:pPr marL="0" indent="0" algn="just" eaLnBrk="1" hangingPunct="1">
              <a:lnSpc>
                <a:spcPct val="80000"/>
              </a:lnSpc>
              <a:buFont typeface="Wingdings" panose="05000000000000000000" pitchFamily="2" charset="2"/>
              <a:buNone/>
            </a:pPr>
            <a:r>
              <a:rPr lang="tr-TR" sz="2000" smtClean="0">
                <a:solidFill>
                  <a:srgbClr val="000099"/>
                </a:solidFill>
              </a:rPr>
              <a:t>Referans Elektrotlar</a:t>
            </a:r>
            <a:r>
              <a:rPr lang="tr-TR" sz="2000" smtClean="0"/>
              <a:t>:</a:t>
            </a:r>
          </a:p>
          <a:p>
            <a:pPr marL="0" indent="0" algn="just" eaLnBrk="1" hangingPunct="1">
              <a:lnSpc>
                <a:spcPct val="80000"/>
              </a:lnSpc>
              <a:buFont typeface="Wingdings" panose="05000000000000000000" pitchFamily="2" charset="2"/>
              <a:buNone/>
            </a:pPr>
            <a:r>
              <a:rPr lang="tr-TR" sz="2000" smtClean="0"/>
              <a:t>Elektrokimyasal bir hücrede referans elektrot, anot olarak kabul edilerek karşısında bağlanan elektrodun potansiyel ölçümü gerçekleştirilir. Doğal olarak bir yarı hücre için ölçülen potansiyel, referans elektrot türüne bağlıdır.</a:t>
            </a:r>
          </a:p>
          <a:p>
            <a:pPr marL="0" indent="0" algn="just" eaLnBrk="1" hangingPunct="1">
              <a:lnSpc>
                <a:spcPct val="80000"/>
              </a:lnSpc>
              <a:buFont typeface="Wingdings" panose="05000000000000000000" pitchFamily="2" charset="2"/>
              <a:buNone/>
            </a:pPr>
            <a:endParaRPr lang="tr-TR" sz="2000" smtClean="0"/>
          </a:p>
        </p:txBody>
      </p:sp>
      <p:sp>
        <p:nvSpPr>
          <p:cNvPr id="6" name="Metin kutusu 5"/>
          <p:cNvSpPr txBox="1">
            <a:spLocks noRot="1" noChangeAspect="1" noMove="1" noResize="1" noEditPoints="1" noAdjustHandles="1" noChangeArrowheads="1" noChangeShapeType="1" noTextEdit="1"/>
          </p:cNvSpPr>
          <p:nvPr/>
        </p:nvSpPr>
        <p:spPr>
          <a:xfrm>
            <a:off x="539552" y="1587672"/>
            <a:ext cx="1849802" cy="276999"/>
          </a:xfrm>
          <a:prstGeom prst="rect">
            <a:avLst/>
          </a:prstGeom>
          <a:blipFill rotWithShape="0">
            <a:blip r:embed="rId2"/>
            <a:stretch>
              <a:fillRect l="-2310" r="-2310" b="-17391"/>
            </a:stretch>
          </a:blipFill>
        </p:spPr>
        <p:txBody>
          <a:bodyPr/>
          <a:lstStyle/>
          <a:p>
            <a:pPr>
              <a:defRPr/>
            </a:pPr>
            <a:r>
              <a:rPr lang="tr-TR">
                <a:noFill/>
              </a:rPr>
              <a:t> </a:t>
            </a:r>
          </a:p>
        </p:txBody>
      </p:sp>
      <p:sp>
        <p:nvSpPr>
          <p:cNvPr id="8" name="Metin kutusu 7"/>
          <p:cNvSpPr txBox="1">
            <a:spLocks noRot="1" noChangeAspect="1" noMove="1" noResize="1" noEditPoints="1" noAdjustHandles="1" noChangeArrowheads="1" noChangeShapeType="1" noTextEdit="1"/>
          </p:cNvSpPr>
          <p:nvPr/>
        </p:nvSpPr>
        <p:spPr>
          <a:xfrm>
            <a:off x="481541" y="2120220"/>
            <a:ext cx="2536785" cy="305468"/>
          </a:xfrm>
          <a:prstGeom prst="rect">
            <a:avLst/>
          </a:prstGeom>
          <a:blipFill rotWithShape="0">
            <a:blip r:embed="rId3"/>
            <a:stretch>
              <a:fillRect l="-1683" t="-76000" r="-1442" b="-176000"/>
            </a:stretch>
          </a:blipFill>
        </p:spPr>
        <p:txBody>
          <a:bodyPr/>
          <a:lstStyle/>
          <a:p>
            <a:pPr>
              <a:defRPr/>
            </a:pPr>
            <a:r>
              <a:rPr lang="tr-TR">
                <a:noFill/>
              </a:rPr>
              <a:t> </a:t>
            </a:r>
          </a:p>
        </p:txBody>
      </p:sp>
      <p:pic>
        <p:nvPicPr>
          <p:cNvPr id="14341"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2852738"/>
            <a:ext cx="60102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710</TotalTime>
  <Words>5224</Words>
  <Application>Microsoft Office PowerPoint</Application>
  <PresentationFormat>Ekran Gösterisi (4:3)</PresentationFormat>
  <Paragraphs>321</Paragraphs>
  <Slides>72</Slides>
  <Notes>1</Notes>
  <HiddenSlides>1</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72</vt:i4>
      </vt:variant>
    </vt:vector>
  </HeadingPairs>
  <TitlesOfParts>
    <vt:vector size="86" baseType="lpstr">
      <vt:lpstr>Arial</vt:lpstr>
      <vt:lpstr>Calibri</vt:lpstr>
      <vt:lpstr>Cambria Math</vt:lpstr>
      <vt:lpstr>Franklin Gothic Book</vt:lpstr>
      <vt:lpstr>Perpetua</vt:lpstr>
      <vt:lpstr>Perpetua (Gövde)</vt:lpstr>
      <vt:lpstr>Symbol</vt:lpstr>
      <vt:lpstr>Times New Roman</vt:lpstr>
      <vt:lpstr>TimesNewRomanPS-BoldItalicMT</vt:lpstr>
      <vt:lpstr>Times-Roman</vt:lpstr>
      <vt:lpstr>TimesTR</vt:lpstr>
      <vt:lpstr>Wingdings</vt:lpstr>
      <vt:lpstr>Wingdings 2</vt:lpstr>
      <vt:lpstr>Hisse Senedi</vt:lpstr>
      <vt:lpstr>ELEKTROANALİTİK YÖNTEMLER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Elektrot yüzeyine taşınma</vt:lpstr>
      <vt:lpstr>PowerPoint Sunusu</vt:lpstr>
      <vt:lpstr>PowerPoint Sunusu</vt:lpstr>
      <vt:lpstr>Elektrot yüzeyinde durum ne?</vt:lpstr>
      <vt:lpstr>PowerPoint Sunusu</vt:lpstr>
      <vt:lpstr>PowerPoint Sunusu</vt:lpstr>
      <vt:lpstr>PowerPoint Sunusu</vt:lpstr>
      <vt:lpstr>PowerPoint Sunusu</vt:lpstr>
      <vt:lpstr>PowerPoint Sunusu</vt:lpstr>
      <vt:lpstr>Elektrokimyasal analizör ve ölçüm yapılan elektrokimyasal hücre</vt:lpstr>
      <vt:lpstr>Elektrokimyasal analizör ve ölçüm yapılan elektrokimyasal hücre</vt:lpstr>
      <vt:lpstr>PowerPoint Sunusu</vt:lpstr>
      <vt:lpstr>PowerPoint Sunusu</vt:lpstr>
      <vt:lpstr>Potansiyometri</vt:lpstr>
      <vt:lpstr>Potansiyometri</vt:lpstr>
      <vt:lpstr>İyon Seçici Membranların Özellikleri</vt:lpstr>
      <vt:lpstr>pH Ölçümleri İçin Cam Elektrot</vt:lpstr>
      <vt:lpstr>pH Ölçümleri İçin Cam Elektrot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İletkenlik  Ölçümüne Dayalı Yöntemler</vt:lpstr>
      <vt:lpstr>İletkenlik  Ölçümüne Dayalı Yöntemler</vt:lpstr>
      <vt:lpstr>İletkenlik  Ölçümüne Dayalı Yöntemler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Elektrokimyasal Yöntemlerin Karşılaştırılması</vt:lpstr>
      <vt:lpstr>Çalışma elektroduna göre sınıflandırma</vt:lpstr>
      <vt:lpstr>Sınır akımı-Pik akımı farkı</vt:lpstr>
      <vt:lpstr>PowerPoint Sunusu</vt:lpstr>
      <vt:lpstr>Voltamogram (CV)</vt:lpstr>
      <vt:lpstr>PowerPoint Sunusu</vt:lpstr>
      <vt:lpstr>Durgun Hg veya Katı Elektrotlarda Elektrokimyasal Yöntemler</vt:lpstr>
      <vt:lpstr>PowerPoint Sunusu</vt:lpstr>
      <vt:lpstr>Sıyırma Voltametrisi</vt:lpstr>
      <vt:lpstr>PowerPoint Sunusu</vt:lpstr>
      <vt:lpstr>PowerPoint Sunusu</vt:lpstr>
      <vt:lpstr>PowerPoint Sunusu</vt:lpstr>
    </vt:vector>
  </TitlesOfParts>
  <Company>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Mehmet</dc:creator>
  <cp:lastModifiedBy>PC</cp:lastModifiedBy>
  <cp:revision>165</cp:revision>
  <dcterms:created xsi:type="dcterms:W3CDTF">2006-01-27T00:25:23Z</dcterms:created>
  <dcterms:modified xsi:type="dcterms:W3CDTF">2022-12-26T05:58:58Z</dcterms:modified>
</cp:coreProperties>
</file>