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8" r:id="rId3"/>
    <p:sldId id="261" r:id="rId4"/>
    <p:sldId id="262" r:id="rId5"/>
    <p:sldId id="257" r:id="rId6"/>
    <p:sldId id="266" r:id="rId7"/>
    <p:sldId id="263" r:id="rId8"/>
    <p:sldId id="264" r:id="rId9"/>
    <p:sldId id="267" r:id="rId10"/>
    <p:sldId id="272" r:id="rId11"/>
    <p:sldId id="273" r:id="rId12"/>
    <p:sldId id="268" r:id="rId13"/>
    <p:sldId id="269" r:id="rId14"/>
    <p:sldId id="302" r:id="rId15"/>
    <p:sldId id="270" r:id="rId16"/>
    <p:sldId id="271" r:id="rId17"/>
    <p:sldId id="303" r:id="rId18"/>
    <p:sldId id="305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kaplan" initials="o" lastIdx="2" clrIdx="0">
    <p:extLst>
      <p:ext uri="{19B8F6BF-5375-455C-9EA6-DF929625EA0E}">
        <p15:presenceInfo xmlns:p15="http://schemas.microsoft.com/office/powerpoint/2012/main" userId="okapl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0-16T18:18:03.823" idx="2">
    <p:pos x="10" y="10"/>
    <p:text>Due to the constant polarity between the brushes,
the current in the external load always flows in the
same direction. The machine represented in Fig. 4 is
called a direct-current generator, or dynamo.</p:text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95411-C96E-40D3-8663-8CC56D352E1E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09261-AAC1-4664-87BC-D975C892D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97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85742-C378-44CF-8393-3A9BC9E451FD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82526-FDCA-4F79-A7AB-2AFD91515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50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325162-113D-4A1A-8EA5-B0C3FE9AA949}" type="datetime1">
              <a:rPr lang="en-US" smtClean="0"/>
              <a:t>10/21/2022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https://avesis.gazi.edu.tr/okaplan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AF27F9-0F45-46E3-98ED-08915DD703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875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589CB1-BBB1-450A-B8BE-DECB58F26F32}" type="datetime1">
              <a:rPr lang="en-US" smtClean="0"/>
              <a:t>10/21/2022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https://avesis.gazi.edu.tr/okaplan</a:t>
            </a:r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AF27F9-0F45-46E3-98ED-08915DD70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60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CA5C4A-FDFD-4842-976A-C62E7EBF95EE}" type="datetime1">
              <a:rPr lang="en-US" smtClean="0"/>
              <a:t>10/21/2022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https://avesis.gazi.edu.tr/okaplan</a:t>
            </a:r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AF27F9-0F45-46E3-98ED-08915DD70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92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https://avesis.gazi.edu.tr/okaplan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258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916CB8-EB6F-4425-A553-6616A4706F65}" type="datetime1">
              <a:rPr lang="en-US" smtClean="0"/>
              <a:t>10/21/2022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https://avesis.gazi.edu.tr/okaplan</a:t>
            </a:r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AF27F9-0F45-46E3-98ED-08915DD70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97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FF49EE-7575-4A16-B755-77DDC5ACDD54}" type="datetime1">
              <a:rPr lang="en-US" smtClean="0"/>
              <a:t>10/21/2022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https://avesis.gazi.edu.tr/okaplan</a:t>
            </a:r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AF27F9-0F45-46E3-98ED-08915DD70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60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2C6BD6-FCF4-4CC5-92F9-3E7FF87A5883}" type="datetime1">
              <a:rPr lang="en-US" smtClean="0"/>
              <a:t>10/21/2022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https://avesis.gazi.edu.tr/okaplan</a:t>
            </a:r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AF27F9-0F45-46E3-98ED-08915DD70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40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30C4EC-4629-47A6-AEA9-66A818E0BA15}" type="datetime1">
              <a:rPr lang="en-US" smtClean="0"/>
              <a:t>10/21/2022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https://avesis.gazi.edu.tr/okaplan</a:t>
            </a:r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AF27F9-0F45-46E3-98ED-08915DD70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316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620570-556C-47E7-A5C5-5074089AFCA4}" type="datetime1">
              <a:rPr lang="en-US" smtClean="0"/>
              <a:t>10/21/2022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https://avesis.gazi.edu.tr/okaplan</a:t>
            </a:r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AF27F9-0F45-46E3-98ED-08915DD70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45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E57192-8877-4A06-A1BE-072998903A97}" type="datetime1">
              <a:rPr lang="en-US" smtClean="0"/>
              <a:t>10/21/2022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https://avesis.gazi.edu.tr/okaplan</a:t>
            </a:r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AF27F9-0F45-46E3-98ED-08915DD70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44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8DF18B-E823-41F6-B7DD-5F78333FF0BC}" type="datetime1">
              <a:rPr lang="en-US" smtClean="0"/>
              <a:t>10/21/2022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https://avesis.gazi.edu.tr/okaplan</a:t>
            </a:r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AF27F9-0F45-46E3-98ED-08915DD70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27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30933E-D157-4C4A-ACB2-6622C294360A}" type="datetime1">
              <a:rPr lang="en-US" smtClean="0"/>
              <a:t>10/21/2022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https://avesis.gazi.edu.tr/okaplan</a:t>
            </a:r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AF27F9-0F45-46E3-98ED-08915DD70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191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https://avesis.gazi.edu.tr/okaplan</a:t>
            </a:r>
            <a:endParaRPr lang="en-US"/>
          </a:p>
        </p:txBody>
      </p:sp>
      <p:pic>
        <p:nvPicPr>
          <p:cNvPr id="7" name="Resim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300" y="7937"/>
            <a:ext cx="2800350" cy="181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8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360226" y="1927580"/>
            <a:ext cx="9144000" cy="1443416"/>
          </a:xfrm>
        </p:spPr>
        <p:txBody>
          <a:bodyPr/>
          <a:lstStyle/>
          <a:p>
            <a:r>
              <a:rPr lang="tr-TR" dirty="0" smtClean="0"/>
              <a:t>DC GENERATOR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73623" y="5116940"/>
            <a:ext cx="9144000" cy="615119"/>
          </a:xfrm>
        </p:spPr>
        <p:txBody>
          <a:bodyPr/>
          <a:lstStyle/>
          <a:p>
            <a:r>
              <a:rPr lang="tr-TR" dirty="0" smtClean="0"/>
              <a:t>Doç. Dr. Orhan KAPLAN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86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https://avesis.gazi.edu.tr/okaplan</a:t>
            </a:r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27F9-0F45-46E3-98ED-08915DD7031D}" type="slidenum">
              <a:rPr lang="en-US" smtClean="0"/>
              <a:t>10</a:t>
            </a:fld>
            <a:endParaRPr lang="en-US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61" y="868563"/>
            <a:ext cx="5125347" cy="599272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899" y="1721020"/>
            <a:ext cx="4704201" cy="41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06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https://avesis.gazi.edu.tr/okaplan</a:t>
            </a:r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27F9-0F45-46E3-98ED-08915DD7031D}" type="slidenum">
              <a:rPr lang="en-US" smtClean="0"/>
              <a:t>11</a:t>
            </a:fld>
            <a:endParaRPr lang="en-US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347" y="1844872"/>
            <a:ext cx="4468505" cy="440352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77" y="1844872"/>
            <a:ext cx="5109452" cy="451533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961" y="615378"/>
            <a:ext cx="5125347" cy="59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0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https://avesis.gazi.edu.tr/okaplan</a:t>
            </a:r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27F9-0F45-46E3-98ED-08915DD7031D}" type="slidenum">
              <a:rPr lang="en-US" smtClean="0"/>
              <a:t>12</a:t>
            </a:fld>
            <a:endParaRPr lang="en-US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100" y="1402235"/>
            <a:ext cx="5257800" cy="476044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61" y="615378"/>
            <a:ext cx="5125347" cy="59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48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https://avesis.gazi.edu.tr/okaplan</a:t>
            </a:r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27F9-0F45-46E3-98ED-08915DD7031D}" type="slidenum">
              <a:rPr lang="en-US" smtClean="0"/>
              <a:t>13</a:t>
            </a:fld>
            <a:endParaRPr lang="en-US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689" y="554998"/>
            <a:ext cx="2681081" cy="502703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689" y="1678766"/>
            <a:ext cx="4220131" cy="4529212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827138"/>
            <a:ext cx="4316398" cy="423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8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https://avesis.gazi.edu.tr/okaplan</a:t>
            </a:r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27F9-0F45-46E3-98ED-08915DD7031D}" type="slidenum">
              <a:rPr lang="en-US" smtClean="0"/>
              <a:t>14</a:t>
            </a:fld>
            <a:endParaRPr lang="en-US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689" y="554998"/>
            <a:ext cx="2681081" cy="502703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689" y="1371083"/>
            <a:ext cx="4799641" cy="4773195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5868538" y="2122693"/>
            <a:ext cx="620063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Thus, by shifting the brushes the output </a:t>
            </a:r>
            <a:r>
              <a:rPr lang="en-US" sz="2400" dirty="0" smtClean="0"/>
              <a:t>voltage</a:t>
            </a:r>
            <a:r>
              <a:rPr lang="tr-TR" sz="2400" dirty="0" smtClean="0"/>
              <a:t> </a:t>
            </a:r>
            <a:r>
              <a:rPr lang="en-US" sz="2400" dirty="0" smtClean="0"/>
              <a:t>decreases</a:t>
            </a:r>
            <a:r>
              <a:rPr lang="en-US" sz="2400" dirty="0"/>
              <a:t>. Furthermore, in this position, the </a:t>
            </a:r>
            <a:r>
              <a:rPr lang="en-US" sz="2400" dirty="0" smtClean="0"/>
              <a:t>brushes</a:t>
            </a:r>
            <a:r>
              <a:rPr lang="tr-TR" sz="2400" dirty="0" smtClean="0"/>
              <a:t> </a:t>
            </a:r>
            <a:r>
              <a:rPr lang="en-US" sz="2400" dirty="0" smtClean="0"/>
              <a:t>continually </a:t>
            </a:r>
            <a:r>
              <a:rPr lang="en-US" sz="2400" dirty="0"/>
              <a:t>short-circuit coils that generate 7 </a:t>
            </a:r>
            <a:r>
              <a:rPr lang="en-US" sz="2400" dirty="0" smtClean="0"/>
              <a:t>V.</a:t>
            </a:r>
            <a:r>
              <a:rPr lang="tr-TR" sz="2400" dirty="0" smtClean="0"/>
              <a:t> </a:t>
            </a:r>
            <a:r>
              <a:rPr lang="en-US" sz="2400" dirty="0" smtClean="0"/>
              <a:t>Large </a:t>
            </a:r>
            <a:r>
              <a:rPr lang="en-US" sz="2400" dirty="0"/>
              <a:t>currents will flow in the short-circuited </a:t>
            </a:r>
            <a:r>
              <a:rPr lang="en-US" sz="2400" dirty="0" smtClean="0"/>
              <a:t>coils</a:t>
            </a:r>
            <a:r>
              <a:rPr lang="tr-TR" sz="2400" dirty="0" smtClean="0"/>
              <a:t> </a:t>
            </a:r>
            <a:r>
              <a:rPr lang="en-US" sz="2400" dirty="0" smtClean="0"/>
              <a:t>and </a:t>
            </a:r>
            <a:r>
              <a:rPr lang="en-US" sz="2400" dirty="0"/>
              <a:t>brushes, and sparking will result. Thus, </a:t>
            </a:r>
            <a:r>
              <a:rPr lang="en-US" sz="2400" dirty="0" smtClean="0"/>
              <a:t>shifting</a:t>
            </a:r>
            <a:r>
              <a:rPr lang="tr-TR" sz="2400" dirty="0" smtClean="0"/>
              <a:t> </a:t>
            </a:r>
            <a:r>
              <a:rPr lang="en-US" sz="2400" dirty="0" smtClean="0"/>
              <a:t>the </a:t>
            </a:r>
            <a:r>
              <a:rPr lang="en-US" sz="2400" dirty="0"/>
              <a:t>brushes off the neutral position reduces the </a:t>
            </a:r>
            <a:r>
              <a:rPr lang="en-US" sz="2400" dirty="0" smtClean="0"/>
              <a:t>voltage </a:t>
            </a:r>
            <a:r>
              <a:rPr lang="en-US" sz="2400" dirty="0"/>
              <a:t>between the brushes and at the same </a:t>
            </a:r>
            <a:r>
              <a:rPr lang="en-US" sz="2400" dirty="0" smtClean="0"/>
              <a:t>time</a:t>
            </a:r>
            <a:r>
              <a:rPr lang="tr-TR" sz="2400" dirty="0" smtClean="0"/>
              <a:t> </a:t>
            </a:r>
            <a:r>
              <a:rPr lang="en-US" sz="2400" dirty="0" smtClean="0"/>
              <a:t>causes </a:t>
            </a:r>
            <a:r>
              <a:rPr lang="en-US" sz="2400" dirty="0"/>
              <a:t>sparking. When sparking occurs, there </a:t>
            </a:r>
            <a:r>
              <a:rPr lang="en-US" sz="2400" dirty="0" smtClean="0"/>
              <a:t>is</a:t>
            </a:r>
            <a:r>
              <a:rPr lang="tr-TR" sz="2400" dirty="0" smtClean="0"/>
              <a:t> </a:t>
            </a:r>
            <a:r>
              <a:rPr lang="en-US" sz="2400" dirty="0" smtClean="0"/>
              <a:t>said </a:t>
            </a:r>
            <a:r>
              <a:rPr lang="en-US" sz="2400" dirty="0"/>
              <a:t>to be poor commutation.</a:t>
            </a:r>
          </a:p>
        </p:txBody>
      </p:sp>
    </p:spTree>
    <p:extLst>
      <p:ext uri="{BB962C8B-B14F-4D97-AF65-F5344CB8AC3E}">
        <p14:creationId xmlns:p14="http://schemas.microsoft.com/office/powerpoint/2010/main" val="3692391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https://avesis.gazi.edu.tr/okaplan</a:t>
            </a:r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27F9-0F45-46E3-98ED-08915DD7031D}" type="slidenum">
              <a:rPr lang="en-US" smtClean="0"/>
              <a:t>15</a:t>
            </a:fld>
            <a:endParaRPr lang="en-US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44" y="412150"/>
            <a:ext cx="4840499" cy="61143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46" y="1198765"/>
            <a:ext cx="5753669" cy="3863071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4"/>
          <a:srcRect b="66092"/>
          <a:stretch/>
        </p:blipFill>
        <p:spPr>
          <a:xfrm>
            <a:off x="409103" y="5106539"/>
            <a:ext cx="5881047" cy="492675"/>
          </a:xfrm>
          <a:prstGeom prst="rect">
            <a:avLst/>
          </a:prstGeom>
        </p:spPr>
      </p:pic>
      <p:sp>
        <p:nvSpPr>
          <p:cNvPr id="9" name="Metin kutusu 1"/>
          <p:cNvSpPr txBox="1"/>
          <p:nvPr/>
        </p:nvSpPr>
        <p:spPr>
          <a:xfrm>
            <a:off x="6576264" y="3153853"/>
            <a:ext cx="564871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makinalarda endüklenen gerilim 3 faktöre bağlıdır;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1.) Makinadaki akı değeri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2.) Dönüş hızı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3.) Makinanın yapısını temsil eden bir sabit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4"/>
          <a:srcRect l="73252" t="50686" b="-3602"/>
          <a:stretch/>
        </p:blipFill>
        <p:spPr>
          <a:xfrm>
            <a:off x="1535008" y="5769996"/>
            <a:ext cx="2161623" cy="76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6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https://avesis.gazi.edu.tr/okaplan</a:t>
            </a:r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27F9-0F45-46E3-98ED-08915DD7031D}" type="slidenum">
              <a:rPr lang="en-US" smtClean="0"/>
              <a:t>16</a:t>
            </a:fld>
            <a:endParaRPr lang="en-US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805" y="600501"/>
            <a:ext cx="4809541" cy="821141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81" y="1626288"/>
            <a:ext cx="4804012" cy="4912624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5363572" y="2085486"/>
            <a:ext cx="65156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/>
              <a:t>Because the conductors lie in a magnetic </a:t>
            </a:r>
            <a:r>
              <a:rPr lang="en-US" sz="2200" dirty="0" smtClean="0"/>
              <a:t>field,</a:t>
            </a:r>
            <a:r>
              <a:rPr lang="tr-TR" sz="2200" dirty="0" smtClean="0"/>
              <a:t> </a:t>
            </a:r>
            <a:r>
              <a:rPr lang="en-US" sz="2200" dirty="0" smtClean="0"/>
              <a:t>they </a:t>
            </a:r>
            <a:r>
              <a:rPr lang="en-US" sz="2200" dirty="0"/>
              <a:t>are subjected to a force, according to </a:t>
            </a:r>
            <a:r>
              <a:rPr lang="en-US" sz="2200" dirty="0" smtClean="0"/>
              <a:t>Lorentz’s</a:t>
            </a:r>
            <a:r>
              <a:rPr lang="tr-TR" sz="2200" dirty="0" smtClean="0"/>
              <a:t> </a:t>
            </a:r>
            <a:r>
              <a:rPr lang="en-US" sz="2200" dirty="0" smtClean="0"/>
              <a:t>law</a:t>
            </a:r>
            <a:r>
              <a:rPr lang="en-US" sz="2200" dirty="0"/>
              <a:t>. If we examine the direction of current flow </a:t>
            </a:r>
            <a:r>
              <a:rPr lang="en-US" sz="2200" dirty="0" smtClean="0"/>
              <a:t>and</a:t>
            </a:r>
            <a:r>
              <a:rPr lang="tr-TR" sz="2200" dirty="0" smtClean="0"/>
              <a:t> </a:t>
            </a:r>
            <a:r>
              <a:rPr lang="en-US" sz="2200" dirty="0" smtClean="0"/>
              <a:t>the </a:t>
            </a:r>
            <a:r>
              <a:rPr lang="en-US" sz="2200" dirty="0"/>
              <a:t>direction of flux, we </a:t>
            </a:r>
            <a:r>
              <a:rPr lang="en-US" sz="2200" dirty="0" smtClean="0"/>
              <a:t>find</a:t>
            </a:r>
            <a:r>
              <a:rPr lang="tr-TR" sz="2200" dirty="0" smtClean="0"/>
              <a:t> </a:t>
            </a:r>
            <a:r>
              <a:rPr lang="en-US" sz="2200" dirty="0" smtClean="0"/>
              <a:t>that </a:t>
            </a:r>
            <a:r>
              <a:rPr lang="en-US" sz="2200" dirty="0"/>
              <a:t>the </a:t>
            </a:r>
            <a:r>
              <a:rPr lang="en-US" sz="2200" dirty="0" smtClean="0"/>
              <a:t>individual</a:t>
            </a:r>
            <a:r>
              <a:rPr lang="tr-TR" sz="2200" dirty="0" smtClean="0"/>
              <a:t> </a:t>
            </a:r>
            <a:r>
              <a:rPr lang="en-US" sz="2200" dirty="0" smtClean="0"/>
              <a:t>forces </a:t>
            </a:r>
            <a:r>
              <a:rPr lang="en-US" sz="2200" dirty="0"/>
              <a:t>F on the conductors all act clockwise. In </a:t>
            </a:r>
            <a:r>
              <a:rPr lang="en-US" sz="2200" dirty="0" smtClean="0"/>
              <a:t>effect</a:t>
            </a:r>
            <a:r>
              <a:rPr lang="en-US" sz="2200" dirty="0"/>
              <a:t>, they produce a torque that acts opposite to </a:t>
            </a:r>
            <a:r>
              <a:rPr lang="en-US" sz="2200" dirty="0" smtClean="0"/>
              <a:t>the</a:t>
            </a:r>
            <a:r>
              <a:rPr lang="tr-TR" sz="2200" dirty="0" smtClean="0"/>
              <a:t> </a:t>
            </a:r>
            <a:r>
              <a:rPr lang="en-US" sz="2200" dirty="0" smtClean="0"/>
              <a:t>direction </a:t>
            </a:r>
            <a:r>
              <a:rPr lang="en-US" sz="2200" dirty="0"/>
              <a:t>in which the generator is being driven. </a:t>
            </a:r>
            <a:r>
              <a:rPr lang="en-US" sz="2200" dirty="0" smtClean="0"/>
              <a:t>To</a:t>
            </a:r>
            <a:r>
              <a:rPr lang="tr-TR" sz="2200" dirty="0" smtClean="0"/>
              <a:t> </a:t>
            </a:r>
            <a:r>
              <a:rPr lang="en-US" sz="2200" dirty="0" smtClean="0"/>
              <a:t>keep the</a:t>
            </a:r>
            <a:r>
              <a:rPr lang="tr-TR" sz="2200" dirty="0" smtClean="0"/>
              <a:t> </a:t>
            </a:r>
            <a:r>
              <a:rPr lang="en-US" sz="2200" dirty="0" smtClean="0"/>
              <a:t>generator </a:t>
            </a:r>
            <a:r>
              <a:rPr lang="en-US" sz="2200" dirty="0"/>
              <a:t>going, we must exert a torque </a:t>
            </a:r>
            <a:r>
              <a:rPr lang="en-US" sz="2200" dirty="0" smtClean="0"/>
              <a:t>on</a:t>
            </a:r>
            <a:r>
              <a:rPr lang="tr-TR" sz="2200" dirty="0" smtClean="0"/>
              <a:t> </a:t>
            </a:r>
            <a:r>
              <a:rPr lang="en-US" sz="2200" dirty="0" smtClean="0"/>
              <a:t>the </a:t>
            </a:r>
            <a:r>
              <a:rPr lang="en-US" sz="2200" dirty="0"/>
              <a:t>shaft to overcome this opposing </a:t>
            </a:r>
            <a:r>
              <a:rPr lang="en-US" sz="2200" dirty="0" smtClean="0"/>
              <a:t>electromagnetic </a:t>
            </a:r>
            <a:r>
              <a:rPr lang="en-US" sz="2200" dirty="0"/>
              <a:t>torque. The resulting mechanical power </a:t>
            </a:r>
            <a:r>
              <a:rPr lang="en-US" sz="2200" dirty="0" smtClean="0"/>
              <a:t>is</a:t>
            </a:r>
            <a:r>
              <a:rPr lang="tr-TR" sz="2200" dirty="0" smtClean="0"/>
              <a:t> </a:t>
            </a:r>
            <a:r>
              <a:rPr lang="en-US" sz="2200" dirty="0" smtClean="0"/>
              <a:t>converted </a:t>
            </a:r>
            <a:r>
              <a:rPr lang="en-US" sz="2200" dirty="0"/>
              <a:t>into electrical power, which is </a:t>
            </a:r>
            <a:r>
              <a:rPr lang="en-US" sz="2200" dirty="0" smtClean="0"/>
              <a:t>delivered</a:t>
            </a:r>
            <a:r>
              <a:rPr lang="tr-TR" sz="2200" dirty="0" smtClean="0"/>
              <a:t> </a:t>
            </a:r>
            <a:r>
              <a:rPr lang="en-US" sz="2200" dirty="0" smtClean="0"/>
              <a:t>to </a:t>
            </a:r>
            <a:r>
              <a:rPr lang="en-US" sz="2200" dirty="0"/>
              <a:t>the generator load. That is how the energy </a:t>
            </a:r>
            <a:r>
              <a:rPr lang="en-US" sz="2200" dirty="0" smtClean="0"/>
              <a:t>conversion </a:t>
            </a:r>
            <a:r>
              <a:rPr lang="en-US" sz="2200" dirty="0"/>
              <a:t>process takes place.</a:t>
            </a:r>
          </a:p>
        </p:txBody>
      </p:sp>
    </p:spTree>
    <p:extLst>
      <p:ext uri="{BB962C8B-B14F-4D97-AF65-F5344CB8AC3E}">
        <p14:creationId xmlns:p14="http://schemas.microsoft.com/office/powerpoint/2010/main" val="218330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https://avesis.gazi.edu.tr/okaplan</a:t>
            </a:r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27F9-0F45-46E3-98ED-08915DD7031D}" type="slidenum">
              <a:rPr lang="en-US" smtClean="0"/>
              <a:t>17</a:t>
            </a:fld>
            <a:endParaRPr lang="en-US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54" y="598786"/>
            <a:ext cx="2972197" cy="47938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274" y="1790206"/>
            <a:ext cx="4271749" cy="4646258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2909" y="1674207"/>
            <a:ext cx="3920981" cy="468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756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49" y="1074598"/>
            <a:ext cx="4320070" cy="4804012"/>
          </a:xfrm>
          <a:prstGeom prst="rect">
            <a:avLst/>
          </a:prstGeom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https://avesis.gazi.edu.tr/okaplan</a:t>
            </a:r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27F9-0F45-46E3-98ED-08915DD7031D}" type="slidenum">
              <a:rPr lang="en-US" smtClean="0"/>
              <a:t>18</a:t>
            </a:fld>
            <a:endParaRPr lang="en-US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159" y="319596"/>
            <a:ext cx="3015914" cy="547003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5712" y="970598"/>
            <a:ext cx="4247080" cy="501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916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Unvan 2"/>
          <p:cNvSpPr>
            <a:spLocks noGrp="1"/>
          </p:cNvSpPr>
          <p:nvPr>
            <p:ph type="title"/>
          </p:nvPr>
        </p:nvSpPr>
        <p:spPr>
          <a:xfrm>
            <a:off x="278642" y="624433"/>
            <a:ext cx="9343030" cy="740344"/>
          </a:xfrm>
        </p:spPr>
        <p:txBody>
          <a:bodyPr/>
          <a:lstStyle/>
          <a:p>
            <a:pPr eaLnBrk="1" hangingPunct="1"/>
            <a:r>
              <a:rPr lang="tr-TR" b="1" dirty="0" smtClean="0">
                <a:ea typeface="新細明體" pitchFamily="18" charset="-120"/>
              </a:rPr>
              <a:t>DA GENERATÖRLERİN SINIFLANDIRILMASI</a:t>
            </a:r>
          </a:p>
        </p:txBody>
      </p:sp>
      <p:pic>
        <p:nvPicPr>
          <p:cNvPr id="4099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42" y="1871829"/>
            <a:ext cx="9929992" cy="436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87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97173" y="421223"/>
            <a:ext cx="8797119" cy="905624"/>
          </a:xfrm>
        </p:spPr>
        <p:txBody>
          <a:bodyPr/>
          <a:lstStyle/>
          <a:p>
            <a:r>
              <a:rPr lang="tr-TR" b="1" dirty="0" smtClean="0"/>
              <a:t>Construction</a:t>
            </a:r>
            <a:endParaRPr lang="en-US" b="1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https://avesis.gazi.edu.tr/okaplan</a:t>
            </a:r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27F9-0F45-46E3-98ED-08915DD7031D}" type="slidenum">
              <a:rPr lang="en-US" smtClean="0"/>
              <a:t>2</a:t>
            </a:fld>
            <a:endParaRPr lang="en-US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/>
          <a:srcRect b="10569"/>
          <a:stretch/>
        </p:blipFill>
        <p:spPr>
          <a:xfrm>
            <a:off x="2697707" y="1444664"/>
            <a:ext cx="6796585" cy="473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15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865212" y="326231"/>
            <a:ext cx="7350741" cy="782638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defRPr/>
            </a:pPr>
            <a:r>
              <a:rPr lang="tr-TR" altLang="zh-TW" sz="4400" b="1" dirty="0">
                <a:solidFill>
                  <a:schemeClr val="tx1"/>
                </a:solidFill>
                <a:ea typeface="新細明體" pitchFamily="18" charset="-120"/>
              </a:rPr>
              <a:t>DA GENERATÖR EŞDEĞER DEVRE</a:t>
            </a:r>
            <a:endParaRPr lang="en-US" altLang="zh-TW" sz="4400" b="1" dirty="0">
              <a:solidFill>
                <a:schemeClr val="tx1"/>
              </a:solidFill>
              <a:ea typeface="新細明體" pitchFamily="18" charset="-120"/>
            </a:endParaRPr>
          </a:p>
        </p:txBody>
      </p:sp>
      <p:pic>
        <p:nvPicPr>
          <p:cNvPr id="5123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727" y="1050895"/>
            <a:ext cx="6975404" cy="291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Resim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4"/>
          <a:stretch/>
        </p:blipFill>
        <p:spPr bwMode="auto">
          <a:xfrm>
            <a:off x="3013643" y="3850659"/>
            <a:ext cx="5678488" cy="286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48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675979" y="438540"/>
            <a:ext cx="9100344" cy="782638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defRPr/>
            </a:pPr>
            <a:r>
              <a:rPr lang="tr-TR" altLang="zh-TW" sz="4400" b="1" dirty="0">
                <a:solidFill>
                  <a:schemeClr val="tx1"/>
                </a:solidFill>
                <a:ea typeface="新細明體" pitchFamily="18" charset="-120"/>
              </a:rPr>
              <a:t>YABANCI UYARTIMLI DA GENERATÖRLER</a:t>
            </a:r>
            <a:endParaRPr lang="en-US" altLang="zh-TW" sz="4400" b="1" dirty="0">
              <a:solidFill>
                <a:schemeClr val="tx1"/>
              </a:solidFill>
              <a:ea typeface="新細明體" pitchFamily="18" charset="-120"/>
            </a:endParaRPr>
          </a:p>
        </p:txBody>
      </p:sp>
      <p:pic>
        <p:nvPicPr>
          <p:cNvPr id="6147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643" y="1624409"/>
            <a:ext cx="7186612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Resi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201" y="5682066"/>
            <a:ext cx="252095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82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7" y="1221178"/>
            <a:ext cx="42513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Resi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76"/>
          <a:stretch/>
        </p:blipFill>
        <p:spPr bwMode="auto">
          <a:xfrm>
            <a:off x="5725524" y="1279760"/>
            <a:ext cx="3957852" cy="261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53" y="4410547"/>
            <a:ext cx="3049587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Resi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952" y="3876723"/>
            <a:ext cx="1669528" cy="494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Resim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53" y="3784264"/>
            <a:ext cx="2241102" cy="687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6" name="Grup 7"/>
          <p:cNvGrpSpPr>
            <a:grpSpLocks/>
          </p:cNvGrpSpPr>
          <p:nvPr/>
        </p:nvGrpSpPr>
        <p:grpSpPr bwMode="auto">
          <a:xfrm>
            <a:off x="675979" y="4851819"/>
            <a:ext cx="8582025" cy="1903412"/>
            <a:chOff x="256361" y="4576896"/>
            <a:chExt cx="8581458" cy="1903453"/>
          </a:xfrm>
        </p:grpSpPr>
        <p:pic>
          <p:nvPicPr>
            <p:cNvPr id="7178" name="Resim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361" y="4576896"/>
              <a:ext cx="8581458" cy="892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9" name="Resim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03" y="5339470"/>
              <a:ext cx="8439577" cy="1140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7" name="Resim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697" y="3650608"/>
            <a:ext cx="3223846" cy="99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675979" y="438540"/>
            <a:ext cx="9100344" cy="782638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defRPr/>
            </a:pPr>
            <a:r>
              <a:rPr lang="tr-TR" altLang="zh-TW" sz="4400" b="1" dirty="0">
                <a:solidFill>
                  <a:schemeClr val="tx1"/>
                </a:solidFill>
                <a:ea typeface="新細明體" pitchFamily="18" charset="-120"/>
              </a:rPr>
              <a:t>YABANCI UYARTIMLI DA GENERATÖRLER</a:t>
            </a:r>
            <a:endParaRPr lang="en-US" altLang="zh-TW" sz="4400" b="1" dirty="0">
              <a:solidFill>
                <a:schemeClr val="tx1"/>
              </a:solidFill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1733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79" y="1089167"/>
            <a:ext cx="7729538" cy="572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675979" y="438540"/>
            <a:ext cx="9100344" cy="782638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defRPr/>
            </a:pPr>
            <a:r>
              <a:rPr lang="tr-TR" altLang="zh-TW" sz="4400" b="1" dirty="0">
                <a:solidFill>
                  <a:schemeClr val="tx1"/>
                </a:solidFill>
                <a:ea typeface="新細明體" pitchFamily="18" charset="-120"/>
              </a:rPr>
              <a:t>YABANCI UYARTIMLI DA GENERATÖRLER</a:t>
            </a:r>
            <a:endParaRPr lang="en-US" altLang="zh-TW" sz="4400" b="1" dirty="0">
              <a:solidFill>
                <a:schemeClr val="tx1"/>
              </a:solidFill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5067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68" y="982641"/>
            <a:ext cx="5803426" cy="85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İçerik Yer Tutucusu 3"/>
          <p:cNvSpPr>
            <a:spLocks noGrp="1"/>
          </p:cNvSpPr>
          <p:nvPr>
            <p:ph idx="1"/>
          </p:nvPr>
        </p:nvSpPr>
        <p:spPr>
          <a:xfrm>
            <a:off x="272954" y="1946798"/>
            <a:ext cx="11068335" cy="4836141"/>
          </a:xfrm>
        </p:spPr>
        <p:txBody>
          <a:bodyPr/>
          <a:lstStyle/>
          <a:p>
            <a:pPr algn="just" eaLnBrk="1" hangingPunct="1"/>
            <a:r>
              <a:rPr lang="tr-TR" altLang="zh-TW" sz="2400" smtClean="0"/>
              <a:t>Endüvide endüklenen gerilim manyeto motor kuvvetin lineer olmayan bir fonksiyonu olduğundan herhangi bir uyartım akımı değeri için bu gerilimin belirlenmesi oldukça zordur. </a:t>
            </a:r>
          </a:p>
          <a:p>
            <a:pPr algn="just" eaLnBrk="1" hangingPunct="1"/>
            <a:r>
              <a:rPr lang="tr-TR" altLang="zh-TW" sz="2400" smtClean="0"/>
              <a:t>Bu amaçla mutlaka mıknatıslanma (boş çalışma) eğrileri kullanılmalıdır.</a:t>
            </a:r>
          </a:p>
          <a:p>
            <a:pPr algn="just" eaLnBrk="1" hangingPunct="1"/>
            <a:r>
              <a:rPr lang="tr-TR" altLang="zh-TW" sz="2400" smtClean="0"/>
              <a:t>Buna ilaveten makinada kompanzasyon sargısı bulunmuyorsa yük akımının artırılması endüvi reaksiyonunun etkisiyle ana alanın zayıflamasına dolayısıyla, E</a:t>
            </a:r>
            <a:r>
              <a:rPr lang="tr-TR" altLang="zh-TW" sz="2400" baseline="-25000" smtClean="0"/>
              <a:t>a</a:t>
            </a:r>
            <a:r>
              <a:rPr lang="tr-TR" altLang="zh-TW" sz="2400" smtClean="0"/>
              <a:t> gerilimin azalmasına yol açar.</a:t>
            </a:r>
          </a:p>
          <a:p>
            <a:pPr algn="just" eaLnBrk="1" hangingPunct="1"/>
            <a:endParaRPr lang="tr-TR" altLang="zh-TW" sz="2400" smtClean="0"/>
          </a:p>
          <a:p>
            <a:pPr algn="just" eaLnBrk="1" hangingPunct="1">
              <a:spcBef>
                <a:spcPts val="1200"/>
              </a:spcBef>
            </a:pPr>
            <a:r>
              <a:rPr lang="tr-TR" altLang="zh-TW" sz="2400" smtClean="0"/>
              <a:t>Bu tür durumlarda eşdeğer uyartım akımı tanımlamak, bu akım değeri kullanılarak makinanın boş çalışma akımını belirleyerek yüklü uç gerilimi bulunabilir. </a:t>
            </a:r>
            <a:endParaRPr lang="tr-TR" altLang="zh-TW" sz="2400" dirty="0" smtClean="0"/>
          </a:p>
        </p:txBody>
      </p:sp>
      <p:pic>
        <p:nvPicPr>
          <p:cNvPr id="9221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8" b="15703"/>
          <a:stretch>
            <a:fillRect/>
          </a:stretch>
        </p:blipFill>
        <p:spPr bwMode="auto">
          <a:xfrm>
            <a:off x="272955" y="4590270"/>
            <a:ext cx="317542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53" y="5969974"/>
            <a:ext cx="1903972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5561986" y="6142846"/>
            <a:ext cx="322826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新細明體" pitchFamily="18" charset="-12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itchFamily="18" charset="-12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新細明體" pitchFamily="18" charset="-12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itchFamily="18" charset="-12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itchFamily="18" charset="-12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itchFamily="18" charset="-12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itchFamily="18" charset="-12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itchFamily="18" charset="-12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itchFamily="18" charset="-12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tr-TR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tr-TR" altLang="zh-TW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tr-TR" altLang="zh-TW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tr-TR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eşdeğer uyartım akımı</a:t>
            </a:r>
            <a:endParaRPr lang="en-US" altLang="zh-TW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63868" y="237176"/>
            <a:ext cx="9100344" cy="782638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defRPr/>
            </a:pPr>
            <a:r>
              <a:rPr lang="tr-TR" altLang="zh-TW" sz="4400" b="1" dirty="0">
                <a:solidFill>
                  <a:schemeClr val="tx1"/>
                </a:solidFill>
                <a:ea typeface="新細明體" pitchFamily="18" charset="-120"/>
              </a:rPr>
              <a:t>YABANCI UYARTIMLI DA GENERATÖRLER</a:t>
            </a:r>
            <a:endParaRPr lang="en-US" altLang="zh-TW" sz="4400" b="1" dirty="0">
              <a:solidFill>
                <a:schemeClr val="tx1"/>
              </a:solidFill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8273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up 7"/>
          <p:cNvGrpSpPr>
            <a:grpSpLocks/>
          </p:cNvGrpSpPr>
          <p:nvPr/>
        </p:nvGrpSpPr>
        <p:grpSpPr bwMode="auto">
          <a:xfrm>
            <a:off x="272954" y="177233"/>
            <a:ext cx="11150223" cy="6551113"/>
            <a:chOff x="0" y="27841"/>
            <a:chExt cx="9064636" cy="6653708"/>
          </a:xfrm>
        </p:grpSpPr>
        <p:pic>
          <p:nvPicPr>
            <p:cNvPr id="10245" name="Resim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72" r="4659"/>
            <a:stretch>
              <a:fillRect/>
            </a:stretch>
          </p:blipFill>
          <p:spPr bwMode="auto">
            <a:xfrm>
              <a:off x="5659289" y="1988840"/>
              <a:ext cx="3405347" cy="937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3" name="Resim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29" b="82610"/>
            <a:stretch/>
          </p:blipFill>
          <p:spPr bwMode="auto">
            <a:xfrm>
              <a:off x="292298" y="27841"/>
              <a:ext cx="7263415" cy="840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4" name="Resim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36712"/>
              <a:ext cx="5532290" cy="2304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6" name="Resim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186" y="3113672"/>
              <a:ext cx="7296711" cy="3567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1300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"/>
          <a:stretch>
            <a:fillRect/>
          </a:stretch>
        </p:blipFill>
        <p:spPr bwMode="auto">
          <a:xfrm>
            <a:off x="586854" y="123539"/>
            <a:ext cx="8693623" cy="663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60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683006" y="211540"/>
            <a:ext cx="8870427" cy="6475863"/>
            <a:chOff x="328162" y="0"/>
            <a:chExt cx="8401050" cy="6281738"/>
          </a:xfrm>
        </p:grpSpPr>
        <p:pic>
          <p:nvPicPr>
            <p:cNvPr id="12290" name="Resim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162" y="0"/>
              <a:ext cx="7926388" cy="350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1" name="Resim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91"/>
            <a:stretch>
              <a:fillRect/>
            </a:stretch>
          </p:blipFill>
          <p:spPr bwMode="auto">
            <a:xfrm>
              <a:off x="4656481" y="2781300"/>
              <a:ext cx="3787775" cy="71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2" name="Resim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162" y="3435955"/>
              <a:ext cx="8305800" cy="108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3" name="Resim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162" y="4768851"/>
              <a:ext cx="8401050" cy="151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3731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547118" y="136478"/>
            <a:ext cx="8146505" cy="6591868"/>
            <a:chOff x="547119" y="80168"/>
            <a:chExt cx="6829425" cy="6384925"/>
          </a:xfrm>
        </p:grpSpPr>
        <p:pic>
          <p:nvPicPr>
            <p:cNvPr id="13314" name="Resim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119" y="80168"/>
              <a:ext cx="6221412" cy="2170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5" name="Resim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119" y="2250281"/>
              <a:ext cx="6694487" cy="223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6" name="Resim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119" y="4485481"/>
              <a:ext cx="6829425" cy="197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4348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646847" y="88900"/>
            <a:ext cx="6149738" cy="782638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r-TR" altLang="zh-TW" sz="4000" b="1" dirty="0">
                <a:solidFill>
                  <a:schemeClr val="tx1"/>
                </a:solidFill>
              </a:rPr>
              <a:t>ŞÖNT DA GENERATÖRLER</a:t>
            </a:r>
            <a:endParaRPr lang="en-US" altLang="zh-TW" sz="4000" b="1" dirty="0">
              <a:solidFill>
                <a:schemeClr val="tx1"/>
              </a:solidFill>
            </a:endParaRPr>
          </a:p>
        </p:txBody>
      </p:sp>
      <p:pic>
        <p:nvPicPr>
          <p:cNvPr id="16387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65" y="3901039"/>
            <a:ext cx="188436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30" y="5521326"/>
            <a:ext cx="20859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3"/>
          <a:stretch>
            <a:fillRect/>
          </a:stretch>
        </p:blipFill>
        <p:spPr bwMode="auto">
          <a:xfrm>
            <a:off x="646847" y="1089301"/>
            <a:ext cx="4040187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Resim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9"/>
          <a:stretch/>
        </p:blipFill>
        <p:spPr bwMode="auto">
          <a:xfrm>
            <a:off x="4799610" y="833173"/>
            <a:ext cx="4958533" cy="385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Düz Bağlayıcı 7"/>
          <p:cNvCxnSpPr/>
          <p:nvPr/>
        </p:nvCxnSpPr>
        <p:spPr>
          <a:xfrm>
            <a:off x="4652023" y="1020520"/>
            <a:ext cx="0" cy="5761037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 1"/>
          <p:cNvGrpSpPr/>
          <p:nvPr/>
        </p:nvGrpSpPr>
        <p:grpSpPr>
          <a:xfrm>
            <a:off x="5610182" y="5114929"/>
            <a:ext cx="1685925" cy="1428750"/>
            <a:chOff x="6164845" y="5016501"/>
            <a:chExt cx="1685925" cy="1428750"/>
          </a:xfrm>
        </p:grpSpPr>
        <p:pic>
          <p:nvPicPr>
            <p:cNvPr id="16391" name="Resim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4845" y="5016501"/>
              <a:ext cx="1685925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3" name="Resim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6813" y="5616575"/>
              <a:ext cx="15811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4" name="Resim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6813" y="6169026"/>
              <a:ext cx="13335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5115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https://avesis.gazi.edu.tr/okaplan</a:t>
            </a:r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27F9-0F45-46E3-98ED-08915DD7031D}" type="slidenum">
              <a:rPr lang="en-US" smtClean="0"/>
              <a:t>3</a:t>
            </a:fld>
            <a:endParaRPr lang="en-US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/>
          <a:srcRect l="21608" r="19045" b="15288"/>
          <a:stretch/>
        </p:blipFill>
        <p:spPr>
          <a:xfrm>
            <a:off x="381000" y="1507937"/>
            <a:ext cx="4495800" cy="4194363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3"/>
          <a:srcRect l="5884" t="4035" r="3432" b="25652"/>
          <a:stretch/>
        </p:blipFill>
        <p:spPr>
          <a:xfrm>
            <a:off x="5581650" y="2523331"/>
            <a:ext cx="6057900" cy="3000376"/>
          </a:xfrm>
          <a:prstGeom prst="rect">
            <a:avLst/>
          </a:prstGeom>
        </p:spPr>
      </p:pic>
      <p:sp>
        <p:nvSpPr>
          <p:cNvPr id="9" name="Unvan 1"/>
          <p:cNvSpPr>
            <a:spLocks noGrp="1"/>
          </p:cNvSpPr>
          <p:nvPr>
            <p:ph type="title"/>
          </p:nvPr>
        </p:nvSpPr>
        <p:spPr>
          <a:xfrm>
            <a:off x="697173" y="421223"/>
            <a:ext cx="8797119" cy="905624"/>
          </a:xfrm>
        </p:spPr>
        <p:txBody>
          <a:bodyPr/>
          <a:lstStyle/>
          <a:p>
            <a:r>
              <a:rPr lang="tr-TR" b="1" dirty="0" smtClean="0"/>
              <a:t>Construction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7388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408700" y="517421"/>
            <a:ext cx="9605789" cy="5269229"/>
            <a:chOff x="408700" y="517421"/>
            <a:chExt cx="9605789" cy="5269229"/>
          </a:xfrm>
        </p:grpSpPr>
        <p:pic>
          <p:nvPicPr>
            <p:cNvPr id="17411" name="Resim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847" y="1598202"/>
              <a:ext cx="6905625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2" name="Resim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700" y="2258295"/>
              <a:ext cx="9503427" cy="1453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3" name="Resim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858" y="4010333"/>
              <a:ext cx="9477631" cy="1776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4"/>
            <p:cNvSpPr txBox="1">
              <a:spLocks noChangeArrowheads="1"/>
            </p:cNvSpPr>
            <p:nvPr/>
          </p:nvSpPr>
          <p:spPr>
            <a:xfrm>
              <a:off x="646847" y="517421"/>
              <a:ext cx="6149738" cy="782638"/>
            </a:xfrm>
            <a:prstGeom prst="rect">
              <a:avLst/>
            </a:prstGeom>
            <a:noFill/>
          </p:spPr>
          <p:txBody>
            <a:bodyPr anchor="b">
              <a:normAutofit/>
            </a:bodyPr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48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tr-TR" altLang="zh-TW" sz="4000" b="1" dirty="0">
                  <a:solidFill>
                    <a:schemeClr val="tx1"/>
                  </a:solidFill>
                </a:rPr>
                <a:t>ŞÖNT DA GENERATÖRLER</a:t>
              </a:r>
              <a:endParaRPr lang="en-US" altLang="zh-TW" sz="40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4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646847" y="157140"/>
            <a:ext cx="8611843" cy="6557559"/>
            <a:chOff x="646847" y="157140"/>
            <a:chExt cx="8611843" cy="6700860"/>
          </a:xfrm>
        </p:grpSpPr>
        <p:pic>
          <p:nvPicPr>
            <p:cNvPr id="18435" name="Resim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847" y="1029790"/>
              <a:ext cx="6905625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6" name="Resim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9763" y="1477038"/>
              <a:ext cx="5212915" cy="3666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7" name="Resim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847" y="5228964"/>
              <a:ext cx="8611843" cy="1629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4"/>
            <p:cNvSpPr txBox="1">
              <a:spLocks noChangeArrowheads="1"/>
            </p:cNvSpPr>
            <p:nvPr/>
          </p:nvSpPr>
          <p:spPr>
            <a:xfrm>
              <a:off x="646847" y="157140"/>
              <a:ext cx="6149738" cy="782638"/>
            </a:xfrm>
            <a:prstGeom prst="rect">
              <a:avLst/>
            </a:prstGeom>
            <a:noFill/>
          </p:spPr>
          <p:txBody>
            <a:bodyPr anchor="b">
              <a:normAutofit/>
            </a:bodyPr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48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tr-TR" altLang="zh-TW" sz="4000" b="1" dirty="0">
                  <a:solidFill>
                    <a:schemeClr val="tx1"/>
                  </a:solidFill>
                </a:rPr>
                <a:t>ŞÖNT DA GENERATÖRLER</a:t>
              </a:r>
              <a:endParaRPr lang="en-US" altLang="zh-TW" sz="40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388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942170" y="285679"/>
            <a:ext cx="8447088" cy="782638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r-TR" altLang="zh-TW" sz="4000" b="1" dirty="0">
                <a:solidFill>
                  <a:schemeClr val="tx1"/>
                </a:solidFill>
              </a:rPr>
              <a:t>ŞÖNT DA GENERATÖRLER</a:t>
            </a:r>
            <a:endParaRPr lang="en-US" altLang="zh-TW" sz="4000" b="1" dirty="0">
              <a:solidFill>
                <a:schemeClr val="tx1"/>
              </a:solidFill>
            </a:endParaRPr>
          </a:p>
        </p:txBody>
      </p:sp>
      <p:pic>
        <p:nvPicPr>
          <p:cNvPr id="19459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70" y="1382712"/>
            <a:ext cx="3840810" cy="65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41" y="2347911"/>
            <a:ext cx="6440488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1" name="Grup 9"/>
          <p:cNvGrpSpPr>
            <a:grpSpLocks/>
          </p:cNvGrpSpPr>
          <p:nvPr/>
        </p:nvGrpSpPr>
        <p:grpSpPr bwMode="auto">
          <a:xfrm>
            <a:off x="8240713" y="2642335"/>
            <a:ext cx="2054225" cy="1655762"/>
            <a:chOff x="6516215" y="1790612"/>
            <a:chExt cx="1838326" cy="1538551"/>
          </a:xfrm>
        </p:grpSpPr>
        <p:pic>
          <p:nvPicPr>
            <p:cNvPr id="19462" name="Resim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191"/>
            <a:stretch>
              <a:fillRect/>
            </a:stretch>
          </p:blipFill>
          <p:spPr bwMode="auto">
            <a:xfrm>
              <a:off x="6516215" y="1790612"/>
              <a:ext cx="1440160" cy="300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3" name="Resim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2380492"/>
              <a:ext cx="1838325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4" name="Resim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5" y="2979482"/>
              <a:ext cx="1838325" cy="349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7088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773167" y="276519"/>
            <a:ext cx="8657441" cy="6376761"/>
            <a:chOff x="500207" y="453943"/>
            <a:chExt cx="8657441" cy="6376761"/>
          </a:xfrm>
        </p:grpSpPr>
        <p:pic>
          <p:nvPicPr>
            <p:cNvPr id="20483" name="Resim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207" y="453943"/>
              <a:ext cx="6105525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4" name="Resim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207" y="970932"/>
              <a:ext cx="8315325" cy="150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5" name="Resim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207" y="2516826"/>
              <a:ext cx="5381978" cy="4313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6" name="Resim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5858" y="3300369"/>
              <a:ext cx="2401790" cy="1166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9384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1206406" y="293310"/>
            <a:ext cx="8447088" cy="784225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r-TR" altLang="zh-TW" sz="4000" b="1" dirty="0">
                <a:solidFill>
                  <a:schemeClr val="tx1"/>
                </a:solidFill>
              </a:rPr>
              <a:t>ŞÖNT DA GENERATÖRLER</a:t>
            </a:r>
            <a:endParaRPr lang="en-US" altLang="zh-TW" sz="4000" b="1" dirty="0">
              <a:solidFill>
                <a:schemeClr val="tx1"/>
              </a:solidFill>
            </a:endParaRPr>
          </a:p>
        </p:txBody>
      </p:sp>
      <p:pic>
        <p:nvPicPr>
          <p:cNvPr id="21508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06" y="1750201"/>
            <a:ext cx="8980488" cy="433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44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472853" y="136478"/>
            <a:ext cx="9135171" cy="6612338"/>
            <a:chOff x="472853" y="205682"/>
            <a:chExt cx="8785225" cy="6652318"/>
          </a:xfrm>
        </p:grpSpPr>
        <p:pic>
          <p:nvPicPr>
            <p:cNvPr id="14338" name="Resim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4904" y="3176588"/>
              <a:ext cx="4610100" cy="368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39" name="Resim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522" y="667644"/>
              <a:ext cx="8497888" cy="135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1" name="Metin kutusu 5"/>
            <p:cNvSpPr txBox="1">
              <a:spLocks noChangeArrowheads="1"/>
            </p:cNvSpPr>
            <p:nvPr/>
          </p:nvSpPr>
          <p:spPr bwMode="auto">
            <a:xfrm>
              <a:off x="616522" y="205682"/>
              <a:ext cx="115252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itchFamily="18" charset="-120"/>
                </a:defRPr>
              </a:lvl9pPr>
            </a:lstStyle>
            <a:p>
              <a:r>
                <a:rPr lang="en-US" dirty="0"/>
                <a:t>Quiz</a:t>
              </a:r>
            </a:p>
          </p:txBody>
        </p:sp>
        <p:pic>
          <p:nvPicPr>
            <p:cNvPr id="14342" name="Resim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922"/>
            <a:stretch>
              <a:fillRect/>
            </a:stretch>
          </p:blipFill>
          <p:spPr bwMode="auto">
            <a:xfrm>
              <a:off x="472853" y="1917354"/>
              <a:ext cx="8785225" cy="1368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5020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1435420" y="389197"/>
            <a:ext cx="8447088" cy="5467350"/>
            <a:chOff x="985044" y="225425"/>
            <a:chExt cx="8447088" cy="5467350"/>
          </a:xfrm>
        </p:grpSpPr>
        <p:sp>
          <p:nvSpPr>
            <p:cNvPr id="11" name="Rectangle 4"/>
            <p:cNvSpPr txBox="1">
              <a:spLocks noChangeArrowheads="1"/>
            </p:cNvSpPr>
            <p:nvPr/>
          </p:nvSpPr>
          <p:spPr>
            <a:xfrm>
              <a:off x="985044" y="225425"/>
              <a:ext cx="8447088" cy="784225"/>
            </a:xfrm>
            <a:prstGeom prst="rect">
              <a:avLst/>
            </a:prstGeom>
            <a:noFill/>
          </p:spPr>
          <p:txBody>
            <a:bodyPr anchor="b">
              <a:normAutofit/>
            </a:bodyPr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48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tr-TR" altLang="zh-TW" sz="4000" b="1" dirty="0">
                  <a:solidFill>
                    <a:schemeClr val="tx1"/>
                  </a:solidFill>
                </a:rPr>
                <a:t>SERİ DA GENERATÖRLER</a:t>
              </a:r>
              <a:endParaRPr lang="en-US" altLang="zh-TW" sz="4000" b="1" dirty="0">
                <a:solidFill>
                  <a:schemeClr val="tx1"/>
                </a:solidFill>
              </a:endParaRPr>
            </a:p>
          </p:txBody>
        </p:sp>
        <p:pic>
          <p:nvPicPr>
            <p:cNvPr id="22531" name="Resim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1478" y="1101725"/>
              <a:ext cx="5857875" cy="3905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2" name="Resim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571" y="5099050"/>
              <a:ext cx="3152775" cy="59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7216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165219" y="174671"/>
            <a:ext cx="11804035" cy="5336988"/>
            <a:chOff x="165219" y="174671"/>
            <a:chExt cx="11804035" cy="5336988"/>
          </a:xfrm>
        </p:grpSpPr>
        <p:sp>
          <p:nvSpPr>
            <p:cNvPr id="11" name="Rectangle 4"/>
            <p:cNvSpPr txBox="1">
              <a:spLocks noChangeArrowheads="1"/>
            </p:cNvSpPr>
            <p:nvPr/>
          </p:nvSpPr>
          <p:spPr>
            <a:xfrm>
              <a:off x="370006" y="174671"/>
              <a:ext cx="8447088" cy="784225"/>
            </a:xfrm>
            <a:prstGeom prst="rect">
              <a:avLst/>
            </a:prstGeom>
            <a:noFill/>
          </p:spPr>
          <p:txBody>
            <a:bodyPr anchor="b">
              <a:normAutofit/>
            </a:bodyPr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48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tr-TR" altLang="zh-TW" sz="4000" b="1" dirty="0">
                  <a:solidFill>
                    <a:schemeClr val="tx1"/>
                  </a:solidFill>
                </a:rPr>
                <a:t>SERİ DA GENERATÖRLER</a:t>
              </a:r>
              <a:endParaRPr lang="en-US" altLang="zh-TW" sz="4000" b="1" dirty="0">
                <a:solidFill>
                  <a:schemeClr val="tx1"/>
                </a:solidFill>
              </a:endParaRPr>
            </a:p>
          </p:txBody>
        </p:sp>
        <p:pic>
          <p:nvPicPr>
            <p:cNvPr id="23555" name="Resim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006" y="1105469"/>
              <a:ext cx="7191199" cy="505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6" name="Resi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8869" y="2046241"/>
              <a:ext cx="5460385" cy="3465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7" name="Resim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219" y="2263682"/>
              <a:ext cx="6343650" cy="3247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1277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567026" y="275194"/>
            <a:ext cx="8447088" cy="784225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r-TR" altLang="zh-TW" sz="3800" b="1" dirty="0">
                <a:solidFill>
                  <a:schemeClr val="tx1"/>
                </a:solidFill>
              </a:rPr>
              <a:t>KOMPUND DA GENERATÖRLER</a:t>
            </a:r>
            <a:endParaRPr lang="en-US" altLang="zh-TW" sz="3800" b="1" dirty="0">
              <a:solidFill>
                <a:schemeClr val="tx1"/>
              </a:solidFill>
            </a:endParaRPr>
          </a:p>
        </p:txBody>
      </p:sp>
      <p:sp>
        <p:nvSpPr>
          <p:cNvPr id="7" name="İçerik Yer Tutucusu 3"/>
          <p:cNvSpPr>
            <a:spLocks noGrp="1"/>
          </p:cNvSpPr>
          <p:nvPr>
            <p:ph idx="1"/>
          </p:nvPr>
        </p:nvSpPr>
        <p:spPr>
          <a:xfrm>
            <a:off x="728733" y="1274762"/>
            <a:ext cx="7886700" cy="441325"/>
          </a:xfrm>
        </p:spPr>
        <p:txBody>
          <a:bodyPr rtlCol="0">
            <a:normAutofit lnSpcReduction="10000"/>
          </a:bodyPr>
          <a:lstStyle/>
          <a:p>
            <a:pPr marL="0" indent="0" algn="just">
              <a:buNone/>
              <a:defRPr/>
            </a:pPr>
            <a:r>
              <a:rPr lang="tr-TR" altLang="zh-TW" b="1" dirty="0"/>
              <a:t>EKLEMELİ KOMPUND</a:t>
            </a:r>
          </a:p>
        </p:txBody>
      </p:sp>
      <p:pic>
        <p:nvPicPr>
          <p:cNvPr id="24580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"/>
          <a:stretch>
            <a:fillRect/>
          </a:stretch>
        </p:blipFill>
        <p:spPr bwMode="auto">
          <a:xfrm>
            <a:off x="567026" y="2146773"/>
            <a:ext cx="5383398" cy="397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3"/>
          <a:stretch>
            <a:fillRect/>
          </a:stretch>
        </p:blipFill>
        <p:spPr bwMode="auto">
          <a:xfrm>
            <a:off x="6126987" y="2146773"/>
            <a:ext cx="5611037" cy="275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05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728734" y="236539"/>
            <a:ext cx="8447088" cy="784225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r-TR" altLang="zh-TW" sz="3800" b="1" dirty="0">
                <a:solidFill>
                  <a:schemeClr val="tx1"/>
                </a:solidFill>
              </a:rPr>
              <a:t>KOMPUND DA GENERATÖRLER</a:t>
            </a:r>
            <a:endParaRPr lang="en-US" altLang="zh-TW" sz="3800" b="1" dirty="0">
              <a:solidFill>
                <a:schemeClr val="tx1"/>
              </a:solidFill>
            </a:endParaRPr>
          </a:p>
        </p:txBody>
      </p:sp>
      <p:sp>
        <p:nvSpPr>
          <p:cNvPr id="7" name="İçerik Yer Tutucusu 3"/>
          <p:cNvSpPr>
            <a:spLocks noGrp="1"/>
          </p:cNvSpPr>
          <p:nvPr>
            <p:ph idx="1"/>
          </p:nvPr>
        </p:nvSpPr>
        <p:spPr>
          <a:xfrm>
            <a:off x="728734" y="1042989"/>
            <a:ext cx="7886700" cy="441325"/>
          </a:xfrm>
        </p:spPr>
        <p:txBody>
          <a:bodyPr rtlCol="0">
            <a:normAutofit lnSpcReduction="10000"/>
          </a:bodyPr>
          <a:lstStyle/>
          <a:p>
            <a:pPr marL="0" indent="0" algn="just">
              <a:buNone/>
              <a:defRPr/>
            </a:pPr>
            <a:r>
              <a:rPr lang="tr-TR" altLang="zh-TW" b="1" dirty="0"/>
              <a:t>EKLEMELİ KOMPUND</a:t>
            </a:r>
          </a:p>
        </p:txBody>
      </p:sp>
      <p:pic>
        <p:nvPicPr>
          <p:cNvPr id="25604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"/>
          <a:stretch/>
        </p:blipFill>
        <p:spPr bwMode="auto">
          <a:xfrm>
            <a:off x="728734" y="1678675"/>
            <a:ext cx="8630851" cy="492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13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4038600" y="6206436"/>
            <a:ext cx="4114800" cy="365125"/>
          </a:xfrm>
        </p:spPr>
        <p:txBody>
          <a:bodyPr/>
          <a:lstStyle/>
          <a:p>
            <a:r>
              <a:rPr lang="en-US" smtClean="0"/>
              <a:t>https://avesis.gazi.edu.tr/okaplan</a:t>
            </a:r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27F9-0F45-46E3-98ED-08915DD7031D}" type="slidenum">
              <a:rPr lang="en-US" smtClean="0"/>
              <a:t>4</a:t>
            </a:fld>
            <a:endParaRPr lang="en-US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/>
          <a:srcRect l="6566" r="3086" b="14843"/>
          <a:stretch/>
        </p:blipFill>
        <p:spPr>
          <a:xfrm>
            <a:off x="53104" y="2012261"/>
            <a:ext cx="4368800" cy="3537639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3"/>
          <a:srcRect l="7037" b="10969"/>
          <a:stretch/>
        </p:blipFill>
        <p:spPr>
          <a:xfrm>
            <a:off x="4527551" y="2175615"/>
            <a:ext cx="4235856" cy="3221141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4"/>
          <a:srcRect b="8970"/>
          <a:stretch/>
        </p:blipFill>
        <p:spPr>
          <a:xfrm>
            <a:off x="8896350" y="2022473"/>
            <a:ext cx="3136899" cy="3527427"/>
          </a:xfrm>
          <a:prstGeom prst="rect">
            <a:avLst/>
          </a:prstGeom>
        </p:spPr>
      </p:pic>
      <p:sp>
        <p:nvSpPr>
          <p:cNvPr id="10" name="Unvan 1"/>
          <p:cNvSpPr>
            <a:spLocks noGrp="1"/>
          </p:cNvSpPr>
          <p:nvPr>
            <p:ph type="title"/>
          </p:nvPr>
        </p:nvSpPr>
        <p:spPr>
          <a:xfrm>
            <a:off x="697173" y="421223"/>
            <a:ext cx="8797119" cy="905624"/>
          </a:xfrm>
        </p:spPr>
        <p:txBody>
          <a:bodyPr/>
          <a:lstStyle/>
          <a:p>
            <a:r>
              <a:rPr lang="tr-TR" b="1" dirty="0" smtClean="0"/>
              <a:t>Construction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3842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2"/>
          <p:cNvGrpSpPr/>
          <p:nvPr/>
        </p:nvGrpSpPr>
        <p:grpSpPr>
          <a:xfrm>
            <a:off x="906155" y="275254"/>
            <a:ext cx="8610861" cy="6375399"/>
            <a:chOff x="796973" y="220663"/>
            <a:chExt cx="8610861" cy="6375399"/>
          </a:xfrm>
        </p:grpSpPr>
        <p:pic>
          <p:nvPicPr>
            <p:cNvPr id="26628" name="Resim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746" y="4694237"/>
              <a:ext cx="7272338" cy="1901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4"/>
            <p:cNvSpPr txBox="1">
              <a:spLocks noChangeArrowheads="1"/>
            </p:cNvSpPr>
            <p:nvPr/>
          </p:nvSpPr>
          <p:spPr>
            <a:xfrm>
              <a:off x="960746" y="220663"/>
              <a:ext cx="8447088" cy="784225"/>
            </a:xfrm>
            <a:prstGeom prst="rect">
              <a:avLst/>
            </a:prstGeom>
            <a:noFill/>
          </p:spPr>
          <p:txBody>
            <a:bodyPr anchor="b">
              <a:normAutofit/>
            </a:bodyPr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48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tr-TR" altLang="zh-TW" sz="3800" b="1" dirty="0">
                  <a:solidFill>
                    <a:schemeClr val="tx1"/>
                  </a:solidFill>
                </a:rPr>
                <a:t>KOMPUND DA GENERATÖRLER</a:t>
              </a:r>
              <a:endParaRPr lang="en-US" altLang="zh-TW" sz="3800" b="1" dirty="0">
                <a:solidFill>
                  <a:schemeClr val="tx1"/>
                </a:solidFill>
              </a:endParaRPr>
            </a:p>
          </p:txBody>
        </p:sp>
        <p:pic>
          <p:nvPicPr>
            <p:cNvPr id="26629" name="Resim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973" y="1004888"/>
              <a:ext cx="5437188" cy="385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2147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804531" y="116788"/>
            <a:ext cx="8447088" cy="784225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r-TR" altLang="zh-TW" sz="3800" b="1" dirty="0">
                <a:solidFill>
                  <a:schemeClr val="tx1"/>
                </a:solidFill>
              </a:rPr>
              <a:t>KOMPUND DA GENERATÖRLER</a:t>
            </a:r>
            <a:endParaRPr lang="en-US" altLang="zh-TW" sz="3800" b="1" dirty="0">
              <a:solidFill>
                <a:schemeClr val="tx1"/>
              </a:solidFill>
            </a:endParaRPr>
          </a:p>
        </p:txBody>
      </p:sp>
      <p:sp>
        <p:nvSpPr>
          <p:cNvPr id="7" name="İçerik Yer Tutucusu 3"/>
          <p:cNvSpPr>
            <a:spLocks noGrp="1"/>
          </p:cNvSpPr>
          <p:nvPr>
            <p:ph idx="1"/>
          </p:nvPr>
        </p:nvSpPr>
        <p:spPr>
          <a:xfrm>
            <a:off x="804531" y="929114"/>
            <a:ext cx="7886700" cy="441325"/>
          </a:xfrm>
        </p:spPr>
        <p:txBody>
          <a:bodyPr rtlCol="0">
            <a:normAutofit fontScale="92500" lnSpcReduction="10000"/>
          </a:bodyPr>
          <a:lstStyle/>
          <a:p>
            <a:pPr marL="0" indent="0" algn="just">
              <a:buNone/>
              <a:defRPr/>
            </a:pPr>
            <a:r>
              <a:rPr lang="tr-TR" altLang="zh-TW" b="1" dirty="0"/>
              <a:t>ÇIKARMALI KOMPUND </a:t>
            </a:r>
          </a:p>
        </p:txBody>
      </p:sp>
      <p:pic>
        <p:nvPicPr>
          <p:cNvPr id="27652" name="Resi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1" t="3061" r="25777"/>
          <a:stretch/>
        </p:blipFill>
        <p:spPr bwMode="auto">
          <a:xfrm>
            <a:off x="559558" y="1232070"/>
            <a:ext cx="7263524" cy="360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01" y="4702682"/>
            <a:ext cx="2373645" cy="156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593" y="4705531"/>
            <a:ext cx="3187700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Resi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295" y="5869169"/>
            <a:ext cx="2260600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Resim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8"/>
          <a:stretch/>
        </p:blipFill>
        <p:spPr bwMode="auto">
          <a:xfrm>
            <a:off x="6955466" y="4568826"/>
            <a:ext cx="3048021" cy="172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Düz Bağlayıcı 9"/>
          <p:cNvCxnSpPr/>
          <p:nvPr/>
        </p:nvCxnSpPr>
        <p:spPr>
          <a:xfrm>
            <a:off x="3299772" y="4568826"/>
            <a:ext cx="0" cy="202882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Bağlayıcı 12"/>
          <p:cNvCxnSpPr/>
          <p:nvPr/>
        </p:nvCxnSpPr>
        <p:spPr>
          <a:xfrm>
            <a:off x="6742323" y="4702682"/>
            <a:ext cx="0" cy="202882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68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1847850" y="215900"/>
            <a:ext cx="8447088" cy="782638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r-TR" altLang="zh-TW" sz="3800" b="1" dirty="0"/>
              <a:t>Problemler</a:t>
            </a:r>
            <a:endParaRPr lang="en-US" altLang="zh-TW" sz="3800" b="1" dirty="0"/>
          </a:p>
        </p:txBody>
      </p:sp>
      <p:grpSp>
        <p:nvGrpSpPr>
          <p:cNvPr id="28675" name="Grup 2"/>
          <p:cNvGrpSpPr>
            <a:grpSpLocks/>
          </p:cNvGrpSpPr>
          <p:nvPr/>
        </p:nvGrpSpPr>
        <p:grpSpPr bwMode="auto">
          <a:xfrm>
            <a:off x="1951038" y="1196975"/>
            <a:ext cx="8242300" cy="5183188"/>
            <a:chOff x="426244" y="1196752"/>
            <a:chExt cx="8242300" cy="5182989"/>
          </a:xfrm>
        </p:grpSpPr>
        <p:pic>
          <p:nvPicPr>
            <p:cNvPr id="28676" name="Resim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244" y="1772816"/>
              <a:ext cx="8242300" cy="4606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77" name="Metin kutusu 1"/>
            <p:cNvSpPr txBox="1">
              <a:spLocks noChangeArrowheads="1"/>
            </p:cNvSpPr>
            <p:nvPr/>
          </p:nvSpPr>
          <p:spPr bwMode="auto">
            <a:xfrm>
              <a:off x="426244" y="1196752"/>
              <a:ext cx="15841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itchFamily="18" charset="-120"/>
                </a:defRPr>
              </a:lvl9pPr>
            </a:lstStyle>
            <a:p>
              <a:r>
                <a:rPr lang="tr-TR" b="1"/>
                <a:t>Prb.9.22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713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up 1"/>
          <p:cNvGrpSpPr>
            <a:grpSpLocks/>
          </p:cNvGrpSpPr>
          <p:nvPr/>
        </p:nvGrpSpPr>
        <p:grpSpPr bwMode="auto">
          <a:xfrm>
            <a:off x="1516062" y="31751"/>
            <a:ext cx="6956426" cy="6621463"/>
            <a:chOff x="-7194" y="31820"/>
            <a:chExt cx="6955682" cy="6621462"/>
          </a:xfrm>
        </p:grpSpPr>
        <p:pic>
          <p:nvPicPr>
            <p:cNvPr id="29699" name="Resim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31820"/>
              <a:ext cx="6264920" cy="6621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0" name="Metin kutusu 2"/>
            <p:cNvSpPr txBox="1">
              <a:spLocks noChangeArrowheads="1"/>
            </p:cNvSpPr>
            <p:nvPr/>
          </p:nvSpPr>
          <p:spPr bwMode="auto">
            <a:xfrm>
              <a:off x="-7194" y="78117"/>
              <a:ext cx="10765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itchFamily="18" charset="-120"/>
                </a:defRPr>
              </a:lvl9pPr>
            </a:lstStyle>
            <a:p>
              <a:r>
                <a:rPr lang="tr-TR" b="1"/>
                <a:t>Fig.9.7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27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up 1"/>
          <p:cNvGrpSpPr>
            <a:grpSpLocks/>
          </p:cNvGrpSpPr>
          <p:nvPr/>
        </p:nvGrpSpPr>
        <p:grpSpPr bwMode="auto">
          <a:xfrm>
            <a:off x="1631951" y="260350"/>
            <a:ext cx="8791575" cy="6408738"/>
            <a:chOff x="107504" y="260648"/>
            <a:chExt cx="8792177" cy="6408712"/>
          </a:xfrm>
        </p:grpSpPr>
        <p:pic>
          <p:nvPicPr>
            <p:cNvPr id="30723" name="Resim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78"/>
            <a:stretch>
              <a:fillRect/>
            </a:stretch>
          </p:blipFill>
          <p:spPr bwMode="auto">
            <a:xfrm>
              <a:off x="107504" y="260648"/>
              <a:ext cx="8640762" cy="879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4" name="Resim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1170880"/>
              <a:ext cx="5472335" cy="338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5" name="Resim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560053"/>
              <a:ext cx="8648161" cy="2109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221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671786" y="693847"/>
            <a:ext cx="8928894" cy="5012930"/>
            <a:chOff x="671786" y="693847"/>
            <a:chExt cx="8928894" cy="5012930"/>
          </a:xfrm>
        </p:grpSpPr>
        <p:pic>
          <p:nvPicPr>
            <p:cNvPr id="31746" name="Resim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82"/>
            <a:stretch>
              <a:fillRect/>
            </a:stretch>
          </p:blipFill>
          <p:spPr bwMode="auto">
            <a:xfrm>
              <a:off x="828155" y="4503452"/>
              <a:ext cx="8567738" cy="1203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47" name="Resim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786" y="2314796"/>
              <a:ext cx="8880475" cy="1598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48" name="Resim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155" y="693847"/>
              <a:ext cx="8137525" cy="86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Düz Bağlayıcı 5"/>
            <p:cNvCxnSpPr/>
            <p:nvPr/>
          </p:nvCxnSpPr>
          <p:spPr>
            <a:xfrm>
              <a:off x="828155" y="1888824"/>
              <a:ext cx="8772525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Düz Bağlayıcı 6"/>
            <p:cNvCxnSpPr/>
            <p:nvPr/>
          </p:nvCxnSpPr>
          <p:spPr>
            <a:xfrm>
              <a:off x="828155" y="4110090"/>
              <a:ext cx="8772525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2828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https://avesis.gazi.edu.tr/okaplan</a:t>
            </a:r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27F9-0F45-46E3-98ED-08915DD7031D}" type="slidenum">
              <a:rPr lang="en-US" smtClean="0"/>
              <a:t>5</a:t>
            </a:fld>
            <a:endParaRPr lang="en-US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181" y="1779716"/>
            <a:ext cx="4361570" cy="425722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805" y="449612"/>
            <a:ext cx="4667074" cy="628562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5751" y="1939420"/>
            <a:ext cx="4809698" cy="397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4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https://avesis.gazi.edu.tr/okaplan</a:t>
            </a:r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27F9-0F45-46E3-98ED-08915DD7031D}" type="slidenum">
              <a:rPr lang="en-US" smtClean="0"/>
              <a:t>6</a:t>
            </a:fld>
            <a:endParaRPr lang="en-US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05" y="449612"/>
            <a:ext cx="4667074" cy="62856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663" y="1732205"/>
            <a:ext cx="5194937" cy="397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https://avesis.gazi.edu.tr/okaplan</a:t>
            </a:r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27F9-0F45-46E3-98ED-08915DD7031D}" type="slidenum">
              <a:rPr lang="en-US" smtClean="0"/>
              <a:t>7</a:t>
            </a:fld>
            <a:endParaRPr lang="en-US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/>
          <a:srcRect l="9566" t="3"/>
          <a:stretch/>
        </p:blipFill>
        <p:spPr>
          <a:xfrm>
            <a:off x="805439" y="507621"/>
            <a:ext cx="3753795" cy="46990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439" y="1504917"/>
            <a:ext cx="4585427" cy="4851433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9245" y="2008131"/>
            <a:ext cx="5126674" cy="384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8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https://avesis.gazi.edu.tr/okaplan</a:t>
            </a:r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27F9-0F45-46E3-98ED-08915DD7031D}" type="slidenum">
              <a:rPr lang="en-US" smtClean="0"/>
              <a:t>8</a:t>
            </a:fld>
            <a:endParaRPr lang="en-US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35" y="536849"/>
            <a:ext cx="4146771" cy="1059938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418530" y="1928271"/>
            <a:ext cx="1135493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The elementary ac and dc generators in Figs. 1 </a:t>
            </a:r>
            <a:r>
              <a:rPr lang="en-US" sz="2000" dirty="0" smtClean="0"/>
              <a:t>and</a:t>
            </a:r>
            <a:r>
              <a:rPr lang="tr-TR" sz="2000" dirty="0" smtClean="0"/>
              <a:t> </a:t>
            </a:r>
            <a:r>
              <a:rPr lang="en-US" sz="2000" dirty="0" smtClean="0"/>
              <a:t>4 </a:t>
            </a:r>
            <a:r>
              <a:rPr lang="en-US" sz="2000" dirty="0"/>
              <a:t>are essentially built the same way. In each case, </a:t>
            </a:r>
            <a:r>
              <a:rPr lang="en-US" sz="2000" dirty="0" smtClean="0"/>
              <a:t>a</a:t>
            </a:r>
            <a:r>
              <a:rPr lang="tr-TR" sz="2000" dirty="0" smtClean="0"/>
              <a:t> </a:t>
            </a:r>
            <a:r>
              <a:rPr lang="en-US" sz="2000" dirty="0" smtClean="0"/>
              <a:t>coil </a:t>
            </a:r>
            <a:r>
              <a:rPr lang="en-US" sz="2000" dirty="0"/>
              <a:t>rotates between the poles of a magnet and an </a:t>
            </a:r>
            <a:r>
              <a:rPr lang="en-US" sz="2000" dirty="0" smtClean="0"/>
              <a:t>ac</a:t>
            </a:r>
            <a:r>
              <a:rPr lang="tr-TR" sz="2000" dirty="0" smtClean="0"/>
              <a:t> </a:t>
            </a:r>
            <a:r>
              <a:rPr lang="en-US" sz="2000" dirty="0" smtClean="0"/>
              <a:t>voltage </a:t>
            </a:r>
            <a:r>
              <a:rPr lang="en-US" sz="2000" dirty="0"/>
              <a:t>is induced in the coil. The machines </a:t>
            </a:r>
            <a:r>
              <a:rPr lang="en-US" sz="2000" dirty="0" smtClean="0"/>
              <a:t>only</a:t>
            </a:r>
            <a:r>
              <a:rPr lang="tr-TR" sz="2000" dirty="0" smtClean="0"/>
              <a:t> </a:t>
            </a:r>
            <a:r>
              <a:rPr lang="en-US" sz="2000" dirty="0" smtClean="0"/>
              <a:t>differ </a:t>
            </a:r>
            <a:r>
              <a:rPr lang="en-US" sz="2000" dirty="0"/>
              <a:t>in the way the coils are connected to </a:t>
            </a:r>
            <a:r>
              <a:rPr lang="en-US" sz="2000" dirty="0" smtClean="0"/>
              <a:t>the</a:t>
            </a:r>
            <a:r>
              <a:rPr lang="tr-TR" sz="2000" dirty="0" smtClean="0"/>
              <a:t> </a:t>
            </a:r>
            <a:r>
              <a:rPr lang="en-US" sz="2000" dirty="0" smtClean="0"/>
              <a:t>external </a:t>
            </a:r>
            <a:r>
              <a:rPr lang="en-US" sz="2000" dirty="0"/>
              <a:t>circuit (Fig. 6): ac generators carry </a:t>
            </a:r>
            <a:r>
              <a:rPr lang="en-US" sz="2000" dirty="0" smtClean="0"/>
              <a:t>slip</a:t>
            </a:r>
            <a:r>
              <a:rPr lang="tr-TR" sz="2000" dirty="0" smtClean="0"/>
              <a:t> </a:t>
            </a:r>
            <a:r>
              <a:rPr lang="en-US" sz="2000" dirty="0" smtClean="0"/>
              <a:t>rings </a:t>
            </a:r>
            <a:r>
              <a:rPr lang="en-US" sz="2000" dirty="0"/>
              <a:t>(Fig. 6b) while dc generators require a </a:t>
            </a:r>
            <a:r>
              <a:rPr lang="en-US" sz="2000" dirty="0" err="1" smtClean="0"/>
              <a:t>commutator</a:t>
            </a:r>
            <a:r>
              <a:rPr lang="en-US" sz="2000" dirty="0" smtClean="0"/>
              <a:t> </a:t>
            </a:r>
            <a:r>
              <a:rPr lang="en-US" sz="2000" dirty="0"/>
              <a:t>(Fig. 6a). We sometimes build </a:t>
            </a:r>
            <a:r>
              <a:rPr lang="en-US" sz="2000" dirty="0" smtClean="0"/>
              <a:t>small</a:t>
            </a:r>
            <a:r>
              <a:rPr lang="tr-TR" sz="2000" dirty="0" smtClean="0"/>
              <a:t> </a:t>
            </a:r>
            <a:r>
              <a:rPr lang="en-US" sz="2000" dirty="0" smtClean="0"/>
              <a:t>machines </a:t>
            </a:r>
            <a:r>
              <a:rPr lang="en-US" sz="2000" dirty="0"/>
              <a:t>which carry both slip rings and a </a:t>
            </a:r>
            <a:r>
              <a:rPr lang="en-US" sz="2000" dirty="0" err="1" smtClean="0"/>
              <a:t>commutator</a:t>
            </a:r>
            <a:r>
              <a:rPr lang="en-US" sz="2000" dirty="0" smtClean="0"/>
              <a:t> </a:t>
            </a:r>
            <a:r>
              <a:rPr lang="en-US" sz="2000" dirty="0"/>
              <a:t>(Fig. 6c). Such machines can function </a:t>
            </a:r>
            <a:r>
              <a:rPr lang="en-US" sz="2000" dirty="0" smtClean="0"/>
              <a:t>simultaneously </a:t>
            </a:r>
            <a:r>
              <a:rPr lang="en-US" sz="2000" dirty="0"/>
              <a:t>as ac and dc generators.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557" y="3673394"/>
            <a:ext cx="9989225" cy="256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61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https://avesis.gazi.edu.tr/okaplan</a:t>
            </a:r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27F9-0F45-46E3-98ED-08915DD7031D}" type="slidenum">
              <a:rPr lang="en-US" smtClean="0"/>
              <a:t>9</a:t>
            </a:fld>
            <a:endParaRPr lang="en-US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347" y="1844872"/>
            <a:ext cx="4468505" cy="440352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77" y="1844872"/>
            <a:ext cx="5109452" cy="451533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961" y="615378"/>
            <a:ext cx="5125347" cy="59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56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1472</TotalTime>
  <Words>564</Words>
  <Application>Microsoft Office PowerPoint</Application>
  <PresentationFormat>Geniş ekran</PresentationFormat>
  <Paragraphs>76</Paragraphs>
  <Slides>45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45</vt:i4>
      </vt:variant>
    </vt:vector>
  </HeadingPairs>
  <TitlesOfParts>
    <vt:vector size="52" baseType="lpstr">
      <vt:lpstr>Arial</vt:lpstr>
      <vt:lpstr>Calibri</vt:lpstr>
      <vt:lpstr>Calibri Light</vt:lpstr>
      <vt:lpstr>新細明體</vt:lpstr>
      <vt:lpstr>Times New Roman</vt:lpstr>
      <vt:lpstr>Wingdings</vt:lpstr>
      <vt:lpstr>Office Teması</vt:lpstr>
      <vt:lpstr>DC GENERATOR</vt:lpstr>
      <vt:lpstr>Construction</vt:lpstr>
      <vt:lpstr>Construction</vt:lpstr>
      <vt:lpstr>Construction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DA GENERATÖRLERİN SINIFLANDIRILMASI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okaplan</dc:creator>
  <cp:lastModifiedBy>okaplan</cp:lastModifiedBy>
  <cp:revision>32</cp:revision>
  <dcterms:created xsi:type="dcterms:W3CDTF">2022-10-13T13:20:43Z</dcterms:created>
  <dcterms:modified xsi:type="dcterms:W3CDTF">2022-10-21T11:57:05Z</dcterms:modified>
</cp:coreProperties>
</file>